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2" r:id="rId4"/>
    <p:sldMasterId id="2147483673" r:id="rId5"/>
  </p:sldMasterIdLst>
  <p:notesMasterIdLst>
    <p:notesMasterId r:id="rId92"/>
  </p:notesMasterIdLst>
  <p:sldIdLst>
    <p:sldId id="265" r:id="rId6"/>
    <p:sldId id="305" r:id="rId7"/>
    <p:sldId id="418" r:id="rId8"/>
    <p:sldId id="419" r:id="rId9"/>
    <p:sldId id="423" r:id="rId10"/>
    <p:sldId id="424" r:id="rId11"/>
    <p:sldId id="425" r:id="rId12"/>
    <p:sldId id="426" r:id="rId13"/>
    <p:sldId id="427" r:id="rId14"/>
    <p:sldId id="428" r:id="rId15"/>
    <p:sldId id="429" r:id="rId16"/>
    <p:sldId id="356" r:id="rId17"/>
    <p:sldId id="343" r:id="rId18"/>
    <p:sldId id="344" r:id="rId19"/>
    <p:sldId id="345" r:id="rId20"/>
    <p:sldId id="348" r:id="rId21"/>
    <p:sldId id="349" r:id="rId22"/>
    <p:sldId id="350" r:id="rId23"/>
    <p:sldId id="351" r:id="rId24"/>
    <p:sldId id="352" r:id="rId25"/>
    <p:sldId id="353" r:id="rId26"/>
    <p:sldId id="354" r:id="rId27"/>
    <p:sldId id="420" r:id="rId28"/>
    <p:sldId id="333" r:id="rId29"/>
    <p:sldId id="334" r:id="rId30"/>
    <p:sldId id="335" r:id="rId31"/>
    <p:sldId id="336" r:id="rId32"/>
    <p:sldId id="338" r:id="rId33"/>
    <p:sldId id="339" r:id="rId34"/>
    <p:sldId id="340" r:id="rId35"/>
    <p:sldId id="341" r:id="rId36"/>
    <p:sldId id="422" r:id="rId37"/>
    <p:sldId id="358" r:id="rId38"/>
    <p:sldId id="359" r:id="rId39"/>
    <p:sldId id="361" r:id="rId40"/>
    <p:sldId id="363" r:id="rId41"/>
    <p:sldId id="364" r:id="rId42"/>
    <p:sldId id="369" r:id="rId43"/>
    <p:sldId id="370" r:id="rId44"/>
    <p:sldId id="371" r:id="rId45"/>
    <p:sldId id="372" r:id="rId46"/>
    <p:sldId id="373" r:id="rId47"/>
    <p:sldId id="374" r:id="rId48"/>
    <p:sldId id="375" r:id="rId49"/>
    <p:sldId id="376" r:id="rId50"/>
    <p:sldId id="377" r:id="rId51"/>
    <p:sldId id="378" r:id="rId52"/>
    <p:sldId id="391" r:id="rId53"/>
    <p:sldId id="379" r:id="rId54"/>
    <p:sldId id="380" r:id="rId55"/>
    <p:sldId id="381" r:id="rId56"/>
    <p:sldId id="382" r:id="rId57"/>
    <p:sldId id="383" r:id="rId58"/>
    <p:sldId id="384" r:id="rId59"/>
    <p:sldId id="385" r:id="rId60"/>
    <p:sldId id="386" r:id="rId61"/>
    <p:sldId id="387" r:id="rId62"/>
    <p:sldId id="388" r:id="rId63"/>
    <p:sldId id="389" r:id="rId64"/>
    <p:sldId id="390" r:id="rId65"/>
    <p:sldId id="392" r:id="rId66"/>
    <p:sldId id="393" r:id="rId67"/>
    <p:sldId id="394" r:id="rId68"/>
    <p:sldId id="395" r:id="rId69"/>
    <p:sldId id="396" r:id="rId70"/>
    <p:sldId id="397" r:id="rId71"/>
    <p:sldId id="398" r:id="rId72"/>
    <p:sldId id="399" r:id="rId73"/>
    <p:sldId id="400" r:id="rId74"/>
    <p:sldId id="401" r:id="rId75"/>
    <p:sldId id="402" r:id="rId76"/>
    <p:sldId id="403" r:id="rId77"/>
    <p:sldId id="404" r:id="rId78"/>
    <p:sldId id="405" r:id="rId79"/>
    <p:sldId id="406" r:id="rId80"/>
    <p:sldId id="407" r:id="rId81"/>
    <p:sldId id="408" r:id="rId82"/>
    <p:sldId id="409" r:id="rId83"/>
    <p:sldId id="410" r:id="rId84"/>
    <p:sldId id="411" r:id="rId85"/>
    <p:sldId id="412" r:id="rId86"/>
    <p:sldId id="413" r:id="rId87"/>
    <p:sldId id="414" r:id="rId88"/>
    <p:sldId id="415" r:id="rId89"/>
    <p:sldId id="416" r:id="rId90"/>
    <p:sldId id="417" r:id="rId91"/>
  </p:sldIdLst>
  <p:sldSz cx="9144000" cy="6858000" type="screen4x3"/>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Overview" id="{C82CA848-C800-4172-A954-4699F69AF9B1}">
          <p14:sldIdLst>
            <p14:sldId id="265"/>
            <p14:sldId id="305"/>
            <p14:sldId id="418"/>
            <p14:sldId id="419"/>
            <p14:sldId id="423"/>
            <p14:sldId id="424"/>
            <p14:sldId id="425"/>
            <p14:sldId id="426"/>
            <p14:sldId id="427"/>
            <p14:sldId id="428"/>
            <p14:sldId id="429"/>
            <p14:sldId id="356"/>
          </p14:sldIdLst>
        </p14:section>
        <p14:section name="Feature Cycle Time" id="{3EE37321-D6FD-48BC-ACAB-A797E9F51312}">
          <p14:sldIdLst>
            <p14:sldId id="343"/>
            <p14:sldId id="344"/>
            <p14:sldId id="345"/>
            <p14:sldId id="348"/>
            <p14:sldId id="349"/>
            <p14:sldId id="350"/>
            <p14:sldId id="351"/>
            <p14:sldId id="352"/>
            <p14:sldId id="353"/>
            <p14:sldId id="354"/>
          </p14:sldIdLst>
        </p14:section>
        <p14:section name="OSAM Maturity Participation" id="{DAFA6624-EE92-4B44-B07F-C6E2F37F840F}">
          <p14:sldIdLst>
            <p14:sldId id="420"/>
            <p14:sldId id="333"/>
            <p14:sldId id="334"/>
            <p14:sldId id="335"/>
            <p14:sldId id="336"/>
            <p14:sldId id="338"/>
            <p14:sldId id="339"/>
            <p14:sldId id="340"/>
            <p14:sldId id="341"/>
          </p14:sldIdLst>
        </p14:section>
        <p14:section name="Productivity" id="{7BD6F728-2069-439F-83CF-F19B3B9F934F}">
          <p14:sldIdLst>
            <p14:sldId id="422"/>
            <p14:sldId id="358"/>
            <p14:sldId id="359"/>
            <p14:sldId id="361"/>
            <p14:sldId id="363"/>
            <p14:sldId id="364"/>
            <p14:sldId id="369"/>
            <p14:sldId id="370"/>
            <p14:sldId id="371"/>
            <p14:sldId id="372"/>
          </p14:sldIdLst>
        </p14:section>
        <p14:section name="Mature Agile Org Structure" id="{2E56E95A-A2EB-44AC-85A3-A7D46DC4FD9D}">
          <p14:sldIdLst>
            <p14:sldId id="373"/>
            <p14:sldId id="374"/>
            <p14:sldId id="375"/>
            <p14:sldId id="376"/>
            <p14:sldId id="377"/>
            <p14:sldId id="378"/>
            <p14:sldId id="391"/>
          </p14:sldIdLst>
        </p14:section>
        <p14:section name="Delivery" id="{F64C5C7C-9A3A-4BC5-883A-F39B1A055D82}">
          <p14:sldIdLst>
            <p14:sldId id="379"/>
            <p14:sldId id="380"/>
            <p14:sldId id="381"/>
            <p14:sldId id="382"/>
            <p14:sldId id="383"/>
            <p14:sldId id="384"/>
            <p14:sldId id="385"/>
            <p14:sldId id="386"/>
            <p14:sldId id="387"/>
            <p14:sldId id="388"/>
            <p14:sldId id="389"/>
            <p14:sldId id="390"/>
          </p14:sldIdLst>
        </p14:section>
        <p14:section name="Code Quality" id="{BEB50EC8-4A28-4AB8-BAD2-37EAB1D065DE}">
          <p14:sldIdLst>
            <p14:sldId id="392"/>
            <p14:sldId id="393"/>
            <p14:sldId id="394"/>
            <p14:sldId id="395"/>
            <p14:sldId id="396"/>
            <p14:sldId id="397"/>
            <p14:sldId id="398"/>
            <p14:sldId id="399"/>
            <p14:sldId id="400"/>
            <p14:sldId id="401"/>
            <p14:sldId id="402"/>
            <p14:sldId id="403"/>
            <p14:sldId id="404"/>
            <p14:sldId id="405"/>
          </p14:sldIdLst>
        </p14:section>
        <p14:section name="Customer Defect Leakage" id="{F0058396-6F96-43C8-9D7F-B969EF48712F}">
          <p14:sldIdLst>
            <p14:sldId id="406"/>
            <p14:sldId id="407"/>
            <p14:sldId id="408"/>
            <p14:sldId id="409"/>
            <p14:sldId id="410"/>
            <p14:sldId id="411"/>
            <p14:sldId id="412"/>
            <p14:sldId id="413"/>
            <p14:sldId id="414"/>
            <p14:sldId id="415"/>
            <p14:sldId id="416"/>
            <p14:sldId id="417"/>
          </p14:sldIdLst>
        </p14:section>
      </p14:sectionLst>
    </p:ex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Kesavan, Sathya Swaroop" initials="KSS" lastIdx="0"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3AD9E"/>
    <a:srgbClr val="66CCFF"/>
    <a:srgbClr val="B4CB61"/>
    <a:srgbClr val="CCECFF"/>
    <a:srgbClr val="C4C80C"/>
    <a:srgbClr val="D0F6A2"/>
    <a:srgbClr val="99CCFF"/>
    <a:srgbClr val="CCFFFF"/>
    <a:srgbClr val="CCCC00"/>
    <a:srgbClr val="53BCE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635" autoAdjust="0"/>
    <p:restoredTop sz="85560" autoAdjust="0"/>
  </p:normalViewPr>
  <p:slideViewPr>
    <p:cSldViewPr>
      <p:cViewPr>
        <p:scale>
          <a:sx n="80" d="100"/>
          <a:sy n="80" d="100"/>
        </p:scale>
        <p:origin x="-676" y="24"/>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slide" Target="slides/slide58.xml"/><Relationship Id="rId68" Type="http://schemas.openxmlformats.org/officeDocument/2006/relationships/slide" Target="slides/slide63.xml"/><Relationship Id="rId76" Type="http://schemas.openxmlformats.org/officeDocument/2006/relationships/slide" Target="slides/slide71.xml"/><Relationship Id="rId84" Type="http://schemas.openxmlformats.org/officeDocument/2006/relationships/slide" Target="slides/slide79.xml"/><Relationship Id="rId89" Type="http://schemas.openxmlformats.org/officeDocument/2006/relationships/slide" Target="slides/slide84.xml"/><Relationship Id="rId97" Type="http://schemas.openxmlformats.org/officeDocument/2006/relationships/tableStyles" Target="tableStyles.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slide" Target="slides/slide61.xml"/><Relationship Id="rId74" Type="http://schemas.openxmlformats.org/officeDocument/2006/relationships/slide" Target="slides/slide69.xml"/><Relationship Id="rId79" Type="http://schemas.openxmlformats.org/officeDocument/2006/relationships/slide" Target="slides/slide74.xml"/><Relationship Id="rId87" Type="http://schemas.openxmlformats.org/officeDocument/2006/relationships/slide" Target="slides/slide82.xml"/><Relationship Id="rId5" Type="http://schemas.openxmlformats.org/officeDocument/2006/relationships/slideMaster" Target="slideMasters/slideMaster2.xml"/><Relationship Id="rId61" Type="http://schemas.openxmlformats.org/officeDocument/2006/relationships/slide" Target="slides/slide56.xml"/><Relationship Id="rId82" Type="http://schemas.openxmlformats.org/officeDocument/2006/relationships/slide" Target="slides/slide77.xml"/><Relationship Id="rId90" Type="http://schemas.openxmlformats.org/officeDocument/2006/relationships/slide" Target="slides/slide85.xml"/><Relationship Id="rId95" Type="http://schemas.openxmlformats.org/officeDocument/2006/relationships/viewProps" Target="viewProps.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77" Type="http://schemas.openxmlformats.org/officeDocument/2006/relationships/slide" Target="slides/slide72.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80" Type="http://schemas.openxmlformats.org/officeDocument/2006/relationships/slide" Target="slides/slide75.xml"/><Relationship Id="rId85" Type="http://schemas.openxmlformats.org/officeDocument/2006/relationships/slide" Target="slides/slide80.xml"/><Relationship Id="rId93" Type="http://schemas.openxmlformats.org/officeDocument/2006/relationships/commentAuthors" Target="commentAuthors.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83" Type="http://schemas.openxmlformats.org/officeDocument/2006/relationships/slide" Target="slides/slide78.xml"/><Relationship Id="rId88" Type="http://schemas.openxmlformats.org/officeDocument/2006/relationships/slide" Target="slides/slide83.xml"/><Relationship Id="rId91" Type="http://schemas.openxmlformats.org/officeDocument/2006/relationships/slide" Target="slides/slide86.xml"/><Relationship Id="rId96"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slide" Target="slides/slide81.xml"/><Relationship Id="rId94"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s>
</file>

<file path=ppt/diagrams/colors1.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2FCE7E7-4DB8-4950-BC03-16913397CE62}" type="doc">
      <dgm:prSet loTypeId="urn:microsoft.com/office/officeart/2005/8/layout/radial4" loCatId="relationship" qsTypeId="urn:microsoft.com/office/officeart/2005/8/quickstyle/3d1" qsCatId="3D" csTypeId="urn:microsoft.com/office/officeart/2005/8/colors/accent1_4" csCatId="accent1" phldr="1"/>
      <dgm:spPr/>
      <dgm:t>
        <a:bodyPr/>
        <a:lstStyle/>
        <a:p>
          <a:endParaRPr lang="en-US"/>
        </a:p>
      </dgm:t>
    </dgm:pt>
    <dgm:pt modelId="{ED683141-DFF4-4A7F-9556-E5AB50B41A01}">
      <dgm:prSet phldrT="[Text]" custT="1"/>
      <dgm:spPr/>
      <dgm:t>
        <a:bodyPr/>
        <a:lstStyle/>
        <a:p>
          <a:r>
            <a:rPr lang="en-US" sz="1000" b="1" dirty="0" smtClean="0"/>
            <a:t>Ca Agile Central</a:t>
          </a:r>
          <a:endParaRPr lang="en-US" sz="1000" b="1" dirty="0"/>
        </a:p>
      </dgm:t>
    </dgm:pt>
    <dgm:pt modelId="{0AA0CD07-A0F5-4E02-AC83-9D2FEAFDC0B0}" type="parTrans" cxnId="{57BB4A61-F508-4FD1-9678-48D6915760C8}">
      <dgm:prSet/>
      <dgm:spPr/>
      <dgm:t>
        <a:bodyPr/>
        <a:lstStyle/>
        <a:p>
          <a:endParaRPr lang="en-US" sz="1000"/>
        </a:p>
      </dgm:t>
    </dgm:pt>
    <dgm:pt modelId="{25D94BF7-6668-407F-8AE0-9A3EDCEA7051}" type="sibTrans" cxnId="{57BB4A61-F508-4FD1-9678-48D6915760C8}">
      <dgm:prSet/>
      <dgm:spPr/>
      <dgm:t>
        <a:bodyPr/>
        <a:lstStyle/>
        <a:p>
          <a:endParaRPr lang="en-US" sz="1000"/>
        </a:p>
      </dgm:t>
    </dgm:pt>
    <dgm:pt modelId="{6CC8F8C4-4796-4CC1-93D9-2307C2AC926D}">
      <dgm:prSet phldrT="[Text]" custT="1"/>
      <dgm:spPr/>
      <dgm:t>
        <a:bodyPr/>
        <a:lstStyle/>
        <a:p>
          <a:r>
            <a:rPr lang="en-US" sz="1000" b="1" dirty="0" smtClean="0"/>
            <a:t>Application Billing Group</a:t>
          </a:r>
          <a:endParaRPr lang="en-US" sz="1000" b="1" dirty="0"/>
        </a:p>
      </dgm:t>
    </dgm:pt>
    <dgm:pt modelId="{FFADFF52-C012-480E-B0CD-3687DC7B7A8B}" type="parTrans" cxnId="{1692AAA0-2364-4AEE-8075-0FFB32CDC259}">
      <dgm:prSet/>
      <dgm:spPr/>
      <dgm:t>
        <a:bodyPr/>
        <a:lstStyle/>
        <a:p>
          <a:endParaRPr lang="en-US" sz="1000"/>
        </a:p>
      </dgm:t>
    </dgm:pt>
    <dgm:pt modelId="{AFF61EC4-F84F-4F5C-9946-F7AA510E8CDE}" type="sibTrans" cxnId="{1692AAA0-2364-4AEE-8075-0FFB32CDC259}">
      <dgm:prSet/>
      <dgm:spPr/>
      <dgm:t>
        <a:bodyPr/>
        <a:lstStyle/>
        <a:p>
          <a:endParaRPr lang="en-US" sz="1000"/>
        </a:p>
      </dgm:t>
    </dgm:pt>
    <dgm:pt modelId="{B928C750-97E5-4BF6-954D-98B6DB08C0EF}">
      <dgm:prSet phldrT="[Text]" custT="1"/>
      <dgm:spPr/>
      <dgm:t>
        <a:bodyPr/>
        <a:lstStyle/>
        <a:p>
          <a:r>
            <a:rPr lang="en-US" sz="900" dirty="0" smtClean="0"/>
            <a:t>PPMOptics Project Labor Hours</a:t>
          </a:r>
          <a:endParaRPr lang="en-US" sz="900" dirty="0"/>
        </a:p>
      </dgm:t>
    </dgm:pt>
    <dgm:pt modelId="{595C67F1-4B9B-4122-A135-A7BD70E8DF5E}" type="parTrans" cxnId="{FEFB1FDF-0339-4A80-A96C-DF5DB9AE12E4}">
      <dgm:prSet/>
      <dgm:spPr/>
      <dgm:t>
        <a:bodyPr/>
        <a:lstStyle/>
        <a:p>
          <a:endParaRPr lang="en-US" sz="1000"/>
        </a:p>
      </dgm:t>
    </dgm:pt>
    <dgm:pt modelId="{F8CFDDA3-47F8-4642-AC1A-33C73E766E8A}" type="sibTrans" cxnId="{FEFB1FDF-0339-4A80-A96C-DF5DB9AE12E4}">
      <dgm:prSet/>
      <dgm:spPr/>
      <dgm:t>
        <a:bodyPr/>
        <a:lstStyle/>
        <a:p>
          <a:endParaRPr lang="en-US" sz="1000"/>
        </a:p>
      </dgm:t>
    </dgm:pt>
    <dgm:pt modelId="{0FED05F0-2B34-4FA9-88D0-F72F8DA91D11}">
      <dgm:prSet phldrT="[Text]" custT="1"/>
      <dgm:spPr/>
      <dgm:t>
        <a:bodyPr/>
        <a:lstStyle/>
        <a:p>
          <a:r>
            <a:rPr lang="en-US" sz="1000" b="1" dirty="0" smtClean="0"/>
            <a:t>Planview Product</a:t>
          </a:r>
          <a:endParaRPr lang="en-US" sz="1000" b="1" dirty="0"/>
        </a:p>
      </dgm:t>
    </dgm:pt>
    <dgm:pt modelId="{AB7C2B69-3EA3-4C0D-B48D-EB008E193D67}" type="parTrans" cxnId="{DE5A55ED-40AF-47FF-B81B-71FB69AF1775}">
      <dgm:prSet/>
      <dgm:spPr/>
      <dgm:t>
        <a:bodyPr/>
        <a:lstStyle/>
        <a:p>
          <a:endParaRPr lang="en-US" sz="1000"/>
        </a:p>
      </dgm:t>
    </dgm:pt>
    <dgm:pt modelId="{1F17612D-587D-4F32-8D85-7D9DAF2B0F2A}" type="sibTrans" cxnId="{DE5A55ED-40AF-47FF-B81B-71FB69AF1775}">
      <dgm:prSet/>
      <dgm:spPr/>
      <dgm:t>
        <a:bodyPr/>
        <a:lstStyle/>
        <a:p>
          <a:endParaRPr lang="en-US" sz="1000"/>
        </a:p>
      </dgm:t>
    </dgm:pt>
    <dgm:pt modelId="{607866C6-86BD-4183-8C21-92728B6ECE33}">
      <dgm:prSet phldrT="[Text]" custT="1"/>
      <dgm:spPr/>
      <dgm:t>
        <a:bodyPr/>
        <a:lstStyle/>
        <a:p>
          <a:r>
            <a:rPr lang="en-US" sz="1400" dirty="0" smtClean="0"/>
            <a:t>OSAM Reporting Hub Data Management</a:t>
          </a:r>
          <a:endParaRPr lang="en-US" sz="1400" dirty="0"/>
        </a:p>
      </dgm:t>
    </dgm:pt>
    <dgm:pt modelId="{9D01097A-8495-4319-A184-2E56F88E1741}" type="parTrans" cxnId="{E24ABCF8-FFD8-441F-BA00-AAD16F7CEF34}">
      <dgm:prSet/>
      <dgm:spPr/>
      <dgm:t>
        <a:bodyPr/>
        <a:lstStyle/>
        <a:p>
          <a:endParaRPr lang="en-US" sz="1000"/>
        </a:p>
      </dgm:t>
    </dgm:pt>
    <dgm:pt modelId="{89EB8C79-9531-452B-8CBF-573398C16A21}" type="sibTrans" cxnId="{E24ABCF8-FFD8-441F-BA00-AAD16F7CEF34}">
      <dgm:prSet/>
      <dgm:spPr/>
      <dgm:t>
        <a:bodyPr/>
        <a:lstStyle/>
        <a:p>
          <a:endParaRPr lang="en-US" sz="1000"/>
        </a:p>
      </dgm:t>
    </dgm:pt>
    <dgm:pt modelId="{1F764F84-3785-4751-9F02-D57033956729}">
      <dgm:prSet phldrT="[Text]" custT="1"/>
      <dgm:spPr/>
      <dgm:t>
        <a:bodyPr/>
        <a:lstStyle/>
        <a:p>
          <a:r>
            <a:rPr lang="en-US" sz="1000" b="1" dirty="0" smtClean="0"/>
            <a:t>MBO Exemption and Quality Target Management</a:t>
          </a:r>
        </a:p>
      </dgm:t>
    </dgm:pt>
    <dgm:pt modelId="{C815D10B-6DFD-4ECC-8460-4FB61EAB4A63}" type="parTrans" cxnId="{BDB0162A-0ECA-4477-A179-D10073A21A04}">
      <dgm:prSet/>
      <dgm:spPr/>
      <dgm:t>
        <a:bodyPr/>
        <a:lstStyle/>
        <a:p>
          <a:endParaRPr lang="en-US" sz="1000"/>
        </a:p>
      </dgm:t>
    </dgm:pt>
    <dgm:pt modelId="{C5429DE0-7F3E-4038-B5AB-53118A00F8FA}" type="sibTrans" cxnId="{BDB0162A-0ECA-4477-A179-D10073A21A04}">
      <dgm:prSet/>
      <dgm:spPr/>
      <dgm:t>
        <a:bodyPr/>
        <a:lstStyle/>
        <a:p>
          <a:endParaRPr lang="en-US" sz="1000"/>
        </a:p>
      </dgm:t>
    </dgm:pt>
    <dgm:pt modelId="{3F6AAE0A-0F24-4AA1-B86B-7BCF7F5F7F56}">
      <dgm:prSet custT="1"/>
      <dgm:spPr/>
      <dgm:t>
        <a:bodyPr/>
        <a:lstStyle/>
        <a:p>
          <a:r>
            <a:rPr lang="en-US" sz="1000" dirty="0" smtClean="0"/>
            <a:t>Employee ID</a:t>
          </a:r>
          <a:endParaRPr lang="en-US" sz="1000" dirty="0"/>
        </a:p>
      </dgm:t>
    </dgm:pt>
    <dgm:pt modelId="{C11802F0-B66E-4FA6-97FE-367AAC86AC85}" type="parTrans" cxnId="{0DF2FDA2-F797-4AF3-BE3F-856BFD913677}">
      <dgm:prSet/>
      <dgm:spPr/>
      <dgm:t>
        <a:bodyPr/>
        <a:lstStyle/>
        <a:p>
          <a:endParaRPr lang="en-US" sz="1000"/>
        </a:p>
      </dgm:t>
    </dgm:pt>
    <dgm:pt modelId="{1E0AA9E7-0217-489F-9B3C-8AF7F474ADE9}" type="sibTrans" cxnId="{0DF2FDA2-F797-4AF3-BE3F-856BFD913677}">
      <dgm:prSet/>
      <dgm:spPr/>
      <dgm:t>
        <a:bodyPr/>
        <a:lstStyle/>
        <a:p>
          <a:endParaRPr lang="en-US" sz="1000"/>
        </a:p>
      </dgm:t>
    </dgm:pt>
    <dgm:pt modelId="{1049A0F0-D725-40BF-BA39-B7913D90035D}">
      <dgm:prSet phldrT="[Text]" custT="1"/>
      <dgm:spPr/>
      <dgm:t>
        <a:bodyPr/>
        <a:lstStyle/>
        <a:p>
          <a:r>
            <a:rPr lang="en-US" sz="1000" dirty="0" smtClean="0"/>
            <a:t>Planview Project Labor Hours</a:t>
          </a:r>
          <a:endParaRPr lang="en-US" sz="1000" dirty="0"/>
        </a:p>
      </dgm:t>
    </dgm:pt>
    <dgm:pt modelId="{FB844F6E-35B5-4FDA-8090-6FF325EC1644}" type="parTrans" cxnId="{DF7C6458-09ED-4CFA-8AD9-9AA525EE1228}">
      <dgm:prSet/>
      <dgm:spPr/>
      <dgm:t>
        <a:bodyPr/>
        <a:lstStyle/>
        <a:p>
          <a:endParaRPr lang="en-US" sz="1000"/>
        </a:p>
      </dgm:t>
    </dgm:pt>
    <dgm:pt modelId="{54D2A3C9-6935-4453-B9D6-C2B9973A764B}" type="sibTrans" cxnId="{DF7C6458-09ED-4CFA-8AD9-9AA525EE1228}">
      <dgm:prSet/>
      <dgm:spPr/>
      <dgm:t>
        <a:bodyPr/>
        <a:lstStyle/>
        <a:p>
          <a:endParaRPr lang="en-US" sz="1000"/>
        </a:p>
      </dgm:t>
    </dgm:pt>
    <dgm:pt modelId="{11DB8522-1E11-4007-83DB-756951A23C1A}">
      <dgm:prSet phldrT="[Text]" custT="1"/>
      <dgm:spPr/>
      <dgm:t>
        <a:bodyPr/>
        <a:lstStyle/>
        <a:p>
          <a:r>
            <a:rPr lang="en-US" sz="900" dirty="0" smtClean="0"/>
            <a:t>Ask Application Global ID’s</a:t>
          </a:r>
          <a:endParaRPr lang="en-US" sz="900" dirty="0"/>
        </a:p>
      </dgm:t>
    </dgm:pt>
    <dgm:pt modelId="{8A4417C8-7FA7-4CE8-95AE-8C559E6B99D0}" type="parTrans" cxnId="{6749F94A-4D92-43E3-A072-0D8ABCE837D6}">
      <dgm:prSet/>
      <dgm:spPr/>
      <dgm:t>
        <a:bodyPr/>
        <a:lstStyle/>
        <a:p>
          <a:endParaRPr lang="en-US" sz="1000"/>
        </a:p>
      </dgm:t>
    </dgm:pt>
    <dgm:pt modelId="{1DA4F45E-6E81-4B68-AAE0-C6A879E99238}" type="sibTrans" cxnId="{6749F94A-4D92-43E3-A072-0D8ABCE837D6}">
      <dgm:prSet/>
      <dgm:spPr/>
      <dgm:t>
        <a:bodyPr/>
        <a:lstStyle/>
        <a:p>
          <a:endParaRPr lang="en-US" sz="1000"/>
        </a:p>
      </dgm:t>
    </dgm:pt>
    <dgm:pt modelId="{68190A71-9F71-4AC0-8F6C-3F99C80C8A5B}">
      <dgm:prSet phldrT="[Text]" custT="1"/>
      <dgm:spPr/>
      <dgm:t>
        <a:bodyPr/>
        <a:lstStyle/>
        <a:p>
          <a:r>
            <a:rPr lang="en-US" sz="1100" b="1" dirty="0" smtClean="0">
              <a:solidFill>
                <a:srgbClr val="FF0000"/>
              </a:solidFill>
            </a:rPr>
            <a:t>SonarQube Code Quality</a:t>
          </a:r>
          <a:endParaRPr lang="en-US" sz="1100" b="1" dirty="0">
            <a:solidFill>
              <a:srgbClr val="FF0000"/>
            </a:solidFill>
          </a:endParaRPr>
        </a:p>
      </dgm:t>
    </dgm:pt>
    <dgm:pt modelId="{6E95C4BF-FCA6-49CA-BD7C-2A6E44F7C200}" type="parTrans" cxnId="{3D784665-99F8-4B65-94BE-5DC0A3A82AE9}">
      <dgm:prSet/>
      <dgm:spPr/>
      <dgm:t>
        <a:bodyPr/>
        <a:lstStyle/>
        <a:p>
          <a:endParaRPr lang="en-US" sz="1000"/>
        </a:p>
      </dgm:t>
    </dgm:pt>
    <dgm:pt modelId="{4199D2F6-1C8C-4EAE-B475-D7090C71C19C}" type="sibTrans" cxnId="{3D784665-99F8-4B65-94BE-5DC0A3A82AE9}">
      <dgm:prSet/>
      <dgm:spPr/>
      <dgm:t>
        <a:bodyPr/>
        <a:lstStyle/>
        <a:p>
          <a:endParaRPr lang="en-US" sz="1000"/>
        </a:p>
      </dgm:t>
    </dgm:pt>
    <dgm:pt modelId="{8FC1E856-5C89-45D9-8437-91C7467F8BF7}">
      <dgm:prSet phldrT="[Text]" custT="1"/>
      <dgm:spPr/>
      <dgm:t>
        <a:bodyPr/>
        <a:lstStyle/>
        <a:p>
          <a:r>
            <a:rPr lang="en-US" sz="1100" b="1" dirty="0" smtClean="0">
              <a:solidFill>
                <a:srgbClr val="FF0000"/>
              </a:solidFill>
            </a:rPr>
            <a:t>SonarQube Code Quality</a:t>
          </a:r>
          <a:endParaRPr lang="en-US" sz="1100" b="1" dirty="0">
            <a:solidFill>
              <a:srgbClr val="FF0000"/>
            </a:solidFill>
          </a:endParaRPr>
        </a:p>
      </dgm:t>
    </dgm:pt>
    <dgm:pt modelId="{82ECB02F-6128-4815-A890-1BEC6C752E29}" type="parTrans" cxnId="{40F1AE74-47B8-4736-AC10-59B250671B55}">
      <dgm:prSet/>
      <dgm:spPr/>
      <dgm:t>
        <a:bodyPr/>
        <a:lstStyle/>
        <a:p>
          <a:endParaRPr lang="en-US" sz="1000"/>
        </a:p>
      </dgm:t>
    </dgm:pt>
    <dgm:pt modelId="{A081B943-128D-4E5F-9BF0-0DA8836013B5}" type="sibTrans" cxnId="{40F1AE74-47B8-4736-AC10-59B250671B55}">
      <dgm:prSet/>
      <dgm:spPr/>
      <dgm:t>
        <a:bodyPr/>
        <a:lstStyle/>
        <a:p>
          <a:endParaRPr lang="en-US" sz="1000"/>
        </a:p>
      </dgm:t>
    </dgm:pt>
    <dgm:pt modelId="{139D7135-8384-4128-A515-639EF675C50F}">
      <dgm:prSet custT="1"/>
      <dgm:spPr/>
      <dgm:t>
        <a:bodyPr/>
        <a:lstStyle/>
        <a:p>
          <a:r>
            <a:rPr lang="en-US" sz="1000" dirty="0" smtClean="0"/>
            <a:t>Department ID</a:t>
          </a:r>
          <a:endParaRPr lang="en-US" sz="1000" dirty="0"/>
        </a:p>
      </dgm:t>
    </dgm:pt>
    <dgm:pt modelId="{04329460-EEE8-4084-B7FE-9C4578916908}" type="parTrans" cxnId="{F147B1B9-48D2-4F6D-B180-B331ADE4FB77}">
      <dgm:prSet/>
      <dgm:spPr/>
      <dgm:t>
        <a:bodyPr/>
        <a:lstStyle/>
        <a:p>
          <a:endParaRPr lang="en-US" sz="1000"/>
        </a:p>
      </dgm:t>
    </dgm:pt>
    <dgm:pt modelId="{98B26CE7-A4DE-437B-995C-9B02ADFCEC97}" type="sibTrans" cxnId="{F147B1B9-48D2-4F6D-B180-B331ADE4FB77}">
      <dgm:prSet/>
      <dgm:spPr/>
      <dgm:t>
        <a:bodyPr/>
        <a:lstStyle/>
        <a:p>
          <a:endParaRPr lang="en-US" sz="1000"/>
        </a:p>
      </dgm:t>
    </dgm:pt>
    <dgm:pt modelId="{FC5DC271-A185-4F6D-B7D6-9B894679E7E3}">
      <dgm:prSet custT="1"/>
      <dgm:spPr/>
      <dgm:t>
        <a:bodyPr/>
        <a:lstStyle/>
        <a:p>
          <a:r>
            <a:rPr lang="en-US" sz="1000" dirty="0" smtClean="0"/>
            <a:t>Facility/Location</a:t>
          </a:r>
          <a:endParaRPr lang="en-US" sz="1000" dirty="0"/>
        </a:p>
      </dgm:t>
    </dgm:pt>
    <dgm:pt modelId="{84DEC06F-7BB7-4DC6-B61E-706920E07173}" type="parTrans" cxnId="{BC199DD8-984E-46BC-933E-E5490E1AF5DD}">
      <dgm:prSet/>
      <dgm:spPr/>
      <dgm:t>
        <a:bodyPr/>
        <a:lstStyle/>
        <a:p>
          <a:endParaRPr lang="en-US" sz="1000"/>
        </a:p>
      </dgm:t>
    </dgm:pt>
    <dgm:pt modelId="{BC3ABFFF-7F6E-49C2-9FE9-A403D6576534}" type="sibTrans" cxnId="{BC199DD8-984E-46BC-933E-E5490E1AF5DD}">
      <dgm:prSet/>
      <dgm:spPr/>
      <dgm:t>
        <a:bodyPr/>
        <a:lstStyle/>
        <a:p>
          <a:endParaRPr lang="en-US" sz="1000"/>
        </a:p>
      </dgm:t>
    </dgm:pt>
    <dgm:pt modelId="{B9817F80-14B2-4F2A-8EA5-7C887C519235}">
      <dgm:prSet custT="1"/>
      <dgm:spPr/>
      <dgm:t>
        <a:bodyPr/>
        <a:lstStyle/>
        <a:p>
          <a:r>
            <a:rPr lang="en-US" sz="1000" b="1" dirty="0" smtClean="0"/>
            <a:t>Finance</a:t>
          </a:r>
          <a:endParaRPr lang="en-US" sz="1000" b="1" dirty="0"/>
        </a:p>
      </dgm:t>
    </dgm:pt>
    <dgm:pt modelId="{4FD5C8F0-AA48-4085-89F0-F4D5D3BD12DB}" type="parTrans" cxnId="{2EF12169-60C9-4E50-A411-03B82049EE87}">
      <dgm:prSet/>
      <dgm:spPr/>
      <dgm:t>
        <a:bodyPr/>
        <a:lstStyle/>
        <a:p>
          <a:endParaRPr lang="en-US" sz="1000"/>
        </a:p>
      </dgm:t>
    </dgm:pt>
    <dgm:pt modelId="{17CFDACD-6BF3-40A2-B391-A3043126DE03}" type="sibTrans" cxnId="{2EF12169-60C9-4E50-A411-03B82049EE87}">
      <dgm:prSet/>
      <dgm:spPr/>
      <dgm:t>
        <a:bodyPr/>
        <a:lstStyle/>
        <a:p>
          <a:endParaRPr lang="en-US" sz="1000"/>
        </a:p>
      </dgm:t>
    </dgm:pt>
    <dgm:pt modelId="{0C25548E-AFBD-4E00-B59C-F0B97DF1482D}">
      <dgm:prSet custT="1"/>
      <dgm:spPr/>
      <dgm:t>
        <a:bodyPr/>
        <a:lstStyle/>
        <a:p>
          <a:r>
            <a:rPr lang="en-US" sz="1000" dirty="0" smtClean="0"/>
            <a:t>Team Members</a:t>
          </a:r>
          <a:endParaRPr lang="en-US" sz="1000" dirty="0"/>
        </a:p>
      </dgm:t>
    </dgm:pt>
    <dgm:pt modelId="{CFBA5F1A-CD6E-472D-9DFF-BD9E9AD0E1B7}" type="parTrans" cxnId="{79B66C4C-47E3-4BD3-9BF2-7B834284E003}">
      <dgm:prSet/>
      <dgm:spPr/>
      <dgm:t>
        <a:bodyPr/>
        <a:lstStyle/>
        <a:p>
          <a:endParaRPr lang="en-US" sz="1000"/>
        </a:p>
      </dgm:t>
    </dgm:pt>
    <dgm:pt modelId="{40759A9F-6959-406C-BE3A-7DC48B48BB05}" type="sibTrans" cxnId="{79B66C4C-47E3-4BD3-9BF2-7B834284E003}">
      <dgm:prSet/>
      <dgm:spPr/>
      <dgm:t>
        <a:bodyPr/>
        <a:lstStyle/>
        <a:p>
          <a:endParaRPr lang="en-US" sz="1000"/>
        </a:p>
      </dgm:t>
    </dgm:pt>
    <dgm:pt modelId="{5F8E4CD2-BD94-4661-9B1B-AA13CC16CED6}">
      <dgm:prSet custT="1"/>
      <dgm:spPr/>
      <dgm:t>
        <a:bodyPr/>
        <a:lstStyle/>
        <a:p>
          <a:r>
            <a:rPr lang="en-US" sz="1000" dirty="0" smtClean="0"/>
            <a:t>Cost Center/Department ID</a:t>
          </a:r>
          <a:endParaRPr lang="en-US" sz="1000" dirty="0"/>
        </a:p>
      </dgm:t>
    </dgm:pt>
    <dgm:pt modelId="{01BD1372-E7DE-4D1B-8D71-FFC59D4A79EF}" type="parTrans" cxnId="{C8866231-A0A8-4648-B8C7-3FB40A87F577}">
      <dgm:prSet/>
      <dgm:spPr/>
      <dgm:t>
        <a:bodyPr/>
        <a:lstStyle/>
        <a:p>
          <a:endParaRPr lang="en-US" sz="1000"/>
        </a:p>
      </dgm:t>
    </dgm:pt>
    <dgm:pt modelId="{B6C07652-A67D-4C91-BD4B-6CC43AB5F40C}" type="sibTrans" cxnId="{C8866231-A0A8-4648-B8C7-3FB40A87F577}">
      <dgm:prSet/>
      <dgm:spPr/>
      <dgm:t>
        <a:bodyPr/>
        <a:lstStyle/>
        <a:p>
          <a:endParaRPr lang="en-US" sz="1000"/>
        </a:p>
      </dgm:t>
    </dgm:pt>
    <dgm:pt modelId="{357F958B-2539-409E-81EB-260E99AB389C}">
      <dgm:prSet custT="1"/>
      <dgm:spPr/>
      <dgm:t>
        <a:bodyPr/>
        <a:lstStyle/>
        <a:p>
          <a:r>
            <a:rPr lang="en-US" sz="1000" dirty="0" smtClean="0"/>
            <a:t>L3-L1 Leadership </a:t>
          </a:r>
          <a:endParaRPr lang="en-US" sz="1000" dirty="0"/>
        </a:p>
      </dgm:t>
    </dgm:pt>
    <dgm:pt modelId="{9E993112-1B1F-4D10-A6A0-32EB14986422}" type="parTrans" cxnId="{A34497AB-F38F-49C4-91BD-24D0243C52CD}">
      <dgm:prSet/>
      <dgm:spPr/>
      <dgm:t>
        <a:bodyPr/>
        <a:lstStyle/>
        <a:p>
          <a:endParaRPr lang="en-US" sz="1000"/>
        </a:p>
      </dgm:t>
    </dgm:pt>
    <dgm:pt modelId="{6BF51D87-C24F-4F5D-AE79-CA28E55DD918}" type="sibTrans" cxnId="{A34497AB-F38F-49C4-91BD-24D0243C52CD}">
      <dgm:prSet/>
      <dgm:spPr/>
      <dgm:t>
        <a:bodyPr/>
        <a:lstStyle/>
        <a:p>
          <a:endParaRPr lang="en-US" sz="1000"/>
        </a:p>
      </dgm:t>
    </dgm:pt>
    <dgm:pt modelId="{7B3B7745-0D56-47FE-A4F4-57374B2940D7}">
      <dgm:prSet custT="1"/>
      <dgm:spPr/>
      <dgm:t>
        <a:bodyPr/>
        <a:lstStyle/>
        <a:p>
          <a:r>
            <a:rPr lang="en-US" sz="1000" dirty="0" smtClean="0"/>
            <a:t>Work Items</a:t>
          </a:r>
          <a:endParaRPr lang="en-US" sz="1000" dirty="0"/>
        </a:p>
      </dgm:t>
    </dgm:pt>
    <dgm:pt modelId="{1FDE100F-54CA-42D0-B73A-291E97A3DC1F}" type="parTrans" cxnId="{1F98BFC3-DD9B-48A8-BAF2-8E85D92C0FF8}">
      <dgm:prSet/>
      <dgm:spPr/>
      <dgm:t>
        <a:bodyPr/>
        <a:lstStyle/>
        <a:p>
          <a:endParaRPr lang="en-US" sz="1000"/>
        </a:p>
      </dgm:t>
    </dgm:pt>
    <dgm:pt modelId="{5F8BC7E7-2DA5-4317-BF03-6A91EC3D48E5}" type="sibTrans" cxnId="{1F98BFC3-DD9B-48A8-BAF2-8E85D92C0FF8}">
      <dgm:prSet/>
      <dgm:spPr/>
      <dgm:t>
        <a:bodyPr/>
        <a:lstStyle/>
        <a:p>
          <a:endParaRPr lang="en-US" sz="1000"/>
        </a:p>
      </dgm:t>
    </dgm:pt>
    <dgm:pt modelId="{563F1AA4-C949-47A6-BD3D-53151ADEC6CC}" type="pres">
      <dgm:prSet presAssocID="{E2FCE7E7-4DB8-4950-BC03-16913397CE62}" presName="cycle" presStyleCnt="0">
        <dgm:presLayoutVars>
          <dgm:chMax val="1"/>
          <dgm:dir/>
          <dgm:animLvl val="ctr"/>
          <dgm:resizeHandles val="exact"/>
        </dgm:presLayoutVars>
      </dgm:prSet>
      <dgm:spPr/>
      <dgm:t>
        <a:bodyPr/>
        <a:lstStyle/>
        <a:p>
          <a:endParaRPr lang="en-US"/>
        </a:p>
      </dgm:t>
    </dgm:pt>
    <dgm:pt modelId="{F56BA831-6ABA-424D-A81B-03D22C89E116}" type="pres">
      <dgm:prSet presAssocID="{607866C6-86BD-4183-8C21-92728B6ECE33}" presName="centerShape" presStyleLbl="node0" presStyleIdx="0" presStyleCnt="1"/>
      <dgm:spPr/>
      <dgm:t>
        <a:bodyPr/>
        <a:lstStyle/>
        <a:p>
          <a:endParaRPr lang="en-US"/>
        </a:p>
      </dgm:t>
    </dgm:pt>
    <dgm:pt modelId="{B4667C77-2875-4EC7-8DF2-3C3961632991}" type="pres">
      <dgm:prSet presAssocID="{FFADFF52-C012-480E-B0CD-3687DC7B7A8B}" presName="parTrans" presStyleLbl="bgSibTrans2D1" presStyleIdx="0" presStyleCnt="5"/>
      <dgm:spPr/>
      <dgm:t>
        <a:bodyPr/>
        <a:lstStyle/>
        <a:p>
          <a:endParaRPr lang="en-US"/>
        </a:p>
      </dgm:t>
    </dgm:pt>
    <dgm:pt modelId="{A854CAEE-8D22-4C9A-B208-959B38C4B59E}" type="pres">
      <dgm:prSet presAssocID="{6CC8F8C4-4796-4CC1-93D9-2307C2AC926D}" presName="node" presStyleLbl="node1" presStyleIdx="0" presStyleCnt="5">
        <dgm:presLayoutVars>
          <dgm:bulletEnabled val="1"/>
        </dgm:presLayoutVars>
      </dgm:prSet>
      <dgm:spPr/>
      <dgm:t>
        <a:bodyPr/>
        <a:lstStyle/>
        <a:p>
          <a:endParaRPr lang="en-US"/>
        </a:p>
      </dgm:t>
    </dgm:pt>
    <dgm:pt modelId="{E519F8E0-A4B7-4146-BF18-42C8282BA27C}" type="pres">
      <dgm:prSet presAssocID="{AB7C2B69-3EA3-4C0D-B48D-EB008E193D67}" presName="parTrans" presStyleLbl="bgSibTrans2D1" presStyleIdx="1" presStyleCnt="5"/>
      <dgm:spPr/>
      <dgm:t>
        <a:bodyPr/>
        <a:lstStyle/>
        <a:p>
          <a:endParaRPr lang="en-US"/>
        </a:p>
      </dgm:t>
    </dgm:pt>
    <dgm:pt modelId="{E633EB40-F1FC-41E1-9F3E-F973D51225FB}" type="pres">
      <dgm:prSet presAssocID="{0FED05F0-2B34-4FA9-88D0-F72F8DA91D11}" presName="node" presStyleLbl="node1" presStyleIdx="1" presStyleCnt="5">
        <dgm:presLayoutVars>
          <dgm:bulletEnabled val="1"/>
        </dgm:presLayoutVars>
      </dgm:prSet>
      <dgm:spPr/>
      <dgm:t>
        <a:bodyPr/>
        <a:lstStyle/>
        <a:p>
          <a:endParaRPr lang="en-US"/>
        </a:p>
      </dgm:t>
    </dgm:pt>
    <dgm:pt modelId="{51FDFBE5-7DA7-47F1-A4F3-8C21478D128D}" type="pres">
      <dgm:prSet presAssocID="{0AA0CD07-A0F5-4E02-AC83-9D2FEAFDC0B0}" presName="parTrans" presStyleLbl="bgSibTrans2D1" presStyleIdx="2" presStyleCnt="5"/>
      <dgm:spPr/>
      <dgm:t>
        <a:bodyPr/>
        <a:lstStyle/>
        <a:p>
          <a:endParaRPr lang="en-US"/>
        </a:p>
      </dgm:t>
    </dgm:pt>
    <dgm:pt modelId="{05C2D814-7CB7-4D25-A772-FDB40B363FFB}" type="pres">
      <dgm:prSet presAssocID="{ED683141-DFF4-4A7F-9556-E5AB50B41A01}" presName="node" presStyleLbl="node1" presStyleIdx="2" presStyleCnt="5">
        <dgm:presLayoutVars>
          <dgm:bulletEnabled val="1"/>
        </dgm:presLayoutVars>
      </dgm:prSet>
      <dgm:spPr/>
      <dgm:t>
        <a:bodyPr/>
        <a:lstStyle/>
        <a:p>
          <a:endParaRPr lang="en-US"/>
        </a:p>
      </dgm:t>
    </dgm:pt>
    <dgm:pt modelId="{048A7D45-F929-4035-AFCD-0C0F2953C1B6}" type="pres">
      <dgm:prSet presAssocID="{4FD5C8F0-AA48-4085-89F0-F4D5D3BD12DB}" presName="parTrans" presStyleLbl="bgSibTrans2D1" presStyleIdx="3" presStyleCnt="5"/>
      <dgm:spPr/>
      <dgm:t>
        <a:bodyPr/>
        <a:lstStyle/>
        <a:p>
          <a:endParaRPr lang="en-US"/>
        </a:p>
      </dgm:t>
    </dgm:pt>
    <dgm:pt modelId="{B4E8C6EA-BD24-42F1-AC8A-66FF84C331C9}" type="pres">
      <dgm:prSet presAssocID="{B9817F80-14B2-4F2A-8EA5-7C887C519235}" presName="node" presStyleLbl="node1" presStyleIdx="3" presStyleCnt="5">
        <dgm:presLayoutVars>
          <dgm:bulletEnabled val="1"/>
        </dgm:presLayoutVars>
      </dgm:prSet>
      <dgm:spPr/>
      <dgm:t>
        <a:bodyPr/>
        <a:lstStyle/>
        <a:p>
          <a:endParaRPr lang="en-US"/>
        </a:p>
      </dgm:t>
    </dgm:pt>
    <dgm:pt modelId="{A159A61A-DBF5-4E12-B9DE-B35476AB5997}" type="pres">
      <dgm:prSet presAssocID="{C815D10B-6DFD-4ECC-8460-4FB61EAB4A63}" presName="parTrans" presStyleLbl="bgSibTrans2D1" presStyleIdx="4" presStyleCnt="5"/>
      <dgm:spPr/>
      <dgm:t>
        <a:bodyPr/>
        <a:lstStyle/>
        <a:p>
          <a:endParaRPr lang="en-US"/>
        </a:p>
      </dgm:t>
    </dgm:pt>
    <dgm:pt modelId="{E762C558-F351-4DBE-AF0D-FBBB7166F17F}" type="pres">
      <dgm:prSet presAssocID="{1F764F84-3785-4751-9F02-D57033956729}" presName="node" presStyleLbl="node1" presStyleIdx="4" presStyleCnt="5">
        <dgm:presLayoutVars>
          <dgm:bulletEnabled val="1"/>
        </dgm:presLayoutVars>
      </dgm:prSet>
      <dgm:spPr/>
      <dgm:t>
        <a:bodyPr/>
        <a:lstStyle/>
        <a:p>
          <a:endParaRPr lang="en-US"/>
        </a:p>
      </dgm:t>
    </dgm:pt>
  </dgm:ptLst>
  <dgm:cxnLst>
    <dgm:cxn modelId="{F3880B9E-8FDB-4EB0-AD1B-6AF2496A6758}" type="presOf" srcId="{7B3B7745-0D56-47FE-A4F4-57374B2940D7}" destId="{05C2D814-7CB7-4D25-A772-FDB40B363FFB}" srcOrd="0" destOrd="5" presId="urn:microsoft.com/office/officeart/2005/8/layout/radial4"/>
    <dgm:cxn modelId="{C8866231-A0A8-4648-B8C7-3FB40A87F577}" srcId="{B9817F80-14B2-4F2A-8EA5-7C887C519235}" destId="{5F8E4CD2-BD94-4661-9B1B-AA13CC16CED6}" srcOrd="0" destOrd="0" parTransId="{01BD1372-E7DE-4D1B-8D71-FFC59D4A79EF}" sibTransId="{B6C07652-A67D-4C91-BD4B-6CC43AB5F40C}"/>
    <dgm:cxn modelId="{57BB4A61-F508-4FD1-9678-48D6915760C8}" srcId="{607866C6-86BD-4183-8C21-92728B6ECE33}" destId="{ED683141-DFF4-4A7F-9556-E5AB50B41A01}" srcOrd="2" destOrd="0" parTransId="{0AA0CD07-A0F5-4E02-AC83-9D2FEAFDC0B0}" sibTransId="{25D94BF7-6668-407F-8AE0-9A3EDCEA7051}"/>
    <dgm:cxn modelId="{6749F94A-4D92-43E3-A072-0D8ABCE837D6}" srcId="{6CC8F8C4-4796-4CC1-93D9-2307C2AC926D}" destId="{11DB8522-1E11-4007-83DB-756951A23C1A}" srcOrd="1" destOrd="0" parTransId="{8A4417C8-7FA7-4CE8-95AE-8C559E6B99D0}" sibTransId="{1DA4F45E-6E81-4B68-AAE0-C6A879E99238}"/>
    <dgm:cxn modelId="{98D4A35A-FF9E-4CC7-A577-BAFF075494AE}" type="presOf" srcId="{357F958B-2539-409E-81EB-260E99AB389C}" destId="{B4E8C6EA-BD24-42F1-AC8A-66FF84C331C9}" srcOrd="0" destOrd="2" presId="urn:microsoft.com/office/officeart/2005/8/layout/radial4"/>
    <dgm:cxn modelId="{79B66C4C-47E3-4BD3-9BF2-7B834284E003}" srcId="{ED683141-DFF4-4A7F-9556-E5AB50B41A01}" destId="{0C25548E-AFBD-4E00-B59C-F0B97DF1482D}" srcOrd="0" destOrd="0" parTransId="{CFBA5F1A-CD6E-472D-9DFF-BD9E9AD0E1B7}" sibTransId="{40759A9F-6959-406C-BE3A-7DC48B48BB05}"/>
    <dgm:cxn modelId="{7D231FE8-0202-4382-9A44-EEB19CEA9368}" type="presOf" srcId="{B9817F80-14B2-4F2A-8EA5-7C887C519235}" destId="{B4E8C6EA-BD24-42F1-AC8A-66FF84C331C9}" srcOrd="0" destOrd="0" presId="urn:microsoft.com/office/officeart/2005/8/layout/radial4"/>
    <dgm:cxn modelId="{1692AAA0-2364-4AEE-8075-0FFB32CDC259}" srcId="{607866C6-86BD-4183-8C21-92728B6ECE33}" destId="{6CC8F8C4-4796-4CC1-93D9-2307C2AC926D}" srcOrd="0" destOrd="0" parTransId="{FFADFF52-C012-480E-B0CD-3687DC7B7A8B}" sibTransId="{AFF61EC4-F84F-4F5C-9946-F7AA510E8CDE}"/>
    <dgm:cxn modelId="{B5669343-2392-44E7-92F4-C38FB845EC78}" type="presOf" srcId="{8FC1E856-5C89-45D9-8437-91C7467F8BF7}" destId="{E633EB40-F1FC-41E1-9F3E-F973D51225FB}" srcOrd="0" destOrd="2" presId="urn:microsoft.com/office/officeart/2005/8/layout/radial4"/>
    <dgm:cxn modelId="{A5AC7F9B-2CB5-4CB4-A600-7FF0C9EB7149}" type="presOf" srcId="{4FD5C8F0-AA48-4085-89F0-F4D5D3BD12DB}" destId="{048A7D45-F929-4035-AFCD-0C0F2953C1B6}" srcOrd="0" destOrd="0" presId="urn:microsoft.com/office/officeart/2005/8/layout/radial4"/>
    <dgm:cxn modelId="{FEFB1FDF-0339-4A80-A96C-DF5DB9AE12E4}" srcId="{6CC8F8C4-4796-4CC1-93D9-2307C2AC926D}" destId="{B928C750-97E5-4BF6-954D-98B6DB08C0EF}" srcOrd="0" destOrd="0" parTransId="{595C67F1-4B9B-4122-A135-A7BD70E8DF5E}" sibTransId="{F8CFDDA3-47F8-4642-AC1A-33C73E766E8A}"/>
    <dgm:cxn modelId="{40F1AE74-47B8-4736-AC10-59B250671B55}" srcId="{0FED05F0-2B34-4FA9-88D0-F72F8DA91D11}" destId="{8FC1E856-5C89-45D9-8437-91C7467F8BF7}" srcOrd="1" destOrd="0" parTransId="{82ECB02F-6128-4815-A890-1BEC6C752E29}" sibTransId="{A081B943-128D-4E5F-9BF0-0DA8836013B5}"/>
    <dgm:cxn modelId="{DF7C6458-09ED-4CFA-8AD9-9AA525EE1228}" srcId="{0FED05F0-2B34-4FA9-88D0-F72F8DA91D11}" destId="{1049A0F0-D725-40BF-BA39-B7913D90035D}" srcOrd="0" destOrd="0" parTransId="{FB844F6E-35B5-4FDA-8090-6FF325EC1644}" sibTransId="{54D2A3C9-6935-4453-B9D6-C2B9973A764B}"/>
    <dgm:cxn modelId="{A34497AB-F38F-49C4-91BD-24D0243C52CD}" srcId="{B9817F80-14B2-4F2A-8EA5-7C887C519235}" destId="{357F958B-2539-409E-81EB-260E99AB389C}" srcOrd="1" destOrd="0" parTransId="{9E993112-1B1F-4D10-A6A0-32EB14986422}" sibTransId="{6BF51D87-C24F-4F5D-AE79-CA28E55DD918}"/>
    <dgm:cxn modelId="{7D34CA16-E913-4AF7-AAEC-FB6E01725257}" type="presOf" srcId="{0C25548E-AFBD-4E00-B59C-F0B97DF1482D}" destId="{05C2D814-7CB7-4D25-A772-FDB40B363FFB}" srcOrd="0" destOrd="1" presId="urn:microsoft.com/office/officeart/2005/8/layout/radial4"/>
    <dgm:cxn modelId="{EB4544BA-CD80-4516-B6C8-5E76D904D5E9}" type="presOf" srcId="{E2FCE7E7-4DB8-4950-BC03-16913397CE62}" destId="{563F1AA4-C949-47A6-BD3D-53151ADEC6CC}" srcOrd="0" destOrd="0" presId="urn:microsoft.com/office/officeart/2005/8/layout/radial4"/>
    <dgm:cxn modelId="{DE5A55ED-40AF-47FF-B81B-71FB69AF1775}" srcId="{607866C6-86BD-4183-8C21-92728B6ECE33}" destId="{0FED05F0-2B34-4FA9-88D0-F72F8DA91D11}" srcOrd="1" destOrd="0" parTransId="{AB7C2B69-3EA3-4C0D-B48D-EB008E193D67}" sibTransId="{1F17612D-587D-4F32-8D85-7D9DAF2B0F2A}"/>
    <dgm:cxn modelId="{2EF12169-60C9-4E50-A411-03B82049EE87}" srcId="{607866C6-86BD-4183-8C21-92728B6ECE33}" destId="{B9817F80-14B2-4F2A-8EA5-7C887C519235}" srcOrd="3" destOrd="0" parTransId="{4FD5C8F0-AA48-4085-89F0-F4D5D3BD12DB}" sibTransId="{17CFDACD-6BF3-40A2-B391-A3043126DE03}"/>
    <dgm:cxn modelId="{BC199DD8-984E-46BC-933E-E5490E1AF5DD}" srcId="{3F6AAE0A-0F24-4AA1-B86B-7BCF7F5F7F56}" destId="{FC5DC271-A185-4F6D-B7D6-9B894679E7E3}" srcOrd="1" destOrd="0" parTransId="{84DEC06F-7BB7-4DC6-B61E-706920E07173}" sibTransId="{BC3ABFFF-7F6E-49C2-9FE9-A403D6576534}"/>
    <dgm:cxn modelId="{0DF2FDA2-F797-4AF3-BE3F-856BFD913677}" srcId="{0C25548E-AFBD-4E00-B59C-F0B97DF1482D}" destId="{3F6AAE0A-0F24-4AA1-B86B-7BCF7F5F7F56}" srcOrd="0" destOrd="0" parTransId="{C11802F0-B66E-4FA6-97FE-367AAC86AC85}" sibTransId="{1E0AA9E7-0217-489F-9B3C-8AF7F474ADE9}"/>
    <dgm:cxn modelId="{F028A7EF-070B-4E9C-941E-45C86BA89FE5}" type="presOf" srcId="{B928C750-97E5-4BF6-954D-98B6DB08C0EF}" destId="{A854CAEE-8D22-4C9A-B208-959B38C4B59E}" srcOrd="0" destOrd="1" presId="urn:microsoft.com/office/officeart/2005/8/layout/radial4"/>
    <dgm:cxn modelId="{E24ABCF8-FFD8-441F-BA00-AAD16F7CEF34}" srcId="{E2FCE7E7-4DB8-4950-BC03-16913397CE62}" destId="{607866C6-86BD-4183-8C21-92728B6ECE33}" srcOrd="0" destOrd="0" parTransId="{9D01097A-8495-4319-A184-2E56F88E1741}" sibTransId="{89EB8C79-9531-452B-8CBF-573398C16A21}"/>
    <dgm:cxn modelId="{1F98BFC3-DD9B-48A8-BAF2-8E85D92C0FF8}" srcId="{ED683141-DFF4-4A7F-9556-E5AB50B41A01}" destId="{7B3B7745-0D56-47FE-A4F4-57374B2940D7}" srcOrd="1" destOrd="0" parTransId="{1FDE100F-54CA-42D0-B73A-291E97A3DC1F}" sibTransId="{5F8BC7E7-2DA5-4317-BF03-6A91EC3D48E5}"/>
    <dgm:cxn modelId="{D2EA297B-53FB-4F5E-87EC-6B1C00F0B892}" type="presOf" srcId="{C815D10B-6DFD-4ECC-8460-4FB61EAB4A63}" destId="{A159A61A-DBF5-4E12-B9DE-B35476AB5997}" srcOrd="0" destOrd="0" presId="urn:microsoft.com/office/officeart/2005/8/layout/radial4"/>
    <dgm:cxn modelId="{D7959235-6742-4D8C-A25F-328CA023181F}" type="presOf" srcId="{FFADFF52-C012-480E-B0CD-3687DC7B7A8B}" destId="{B4667C77-2875-4EC7-8DF2-3C3961632991}" srcOrd="0" destOrd="0" presId="urn:microsoft.com/office/officeart/2005/8/layout/radial4"/>
    <dgm:cxn modelId="{81227DED-DDC1-4B36-BC99-FCF56189F8C7}" type="presOf" srcId="{ED683141-DFF4-4A7F-9556-E5AB50B41A01}" destId="{05C2D814-7CB7-4D25-A772-FDB40B363FFB}" srcOrd="0" destOrd="0" presId="urn:microsoft.com/office/officeart/2005/8/layout/radial4"/>
    <dgm:cxn modelId="{BDB0162A-0ECA-4477-A179-D10073A21A04}" srcId="{607866C6-86BD-4183-8C21-92728B6ECE33}" destId="{1F764F84-3785-4751-9F02-D57033956729}" srcOrd="4" destOrd="0" parTransId="{C815D10B-6DFD-4ECC-8460-4FB61EAB4A63}" sibTransId="{C5429DE0-7F3E-4038-B5AB-53118A00F8FA}"/>
    <dgm:cxn modelId="{2A5F6899-3FC9-4501-92FF-3C86A7CF09AD}" type="presOf" srcId="{6CC8F8C4-4796-4CC1-93D9-2307C2AC926D}" destId="{A854CAEE-8D22-4C9A-B208-959B38C4B59E}" srcOrd="0" destOrd="0" presId="urn:microsoft.com/office/officeart/2005/8/layout/radial4"/>
    <dgm:cxn modelId="{B428FC5A-7418-43C7-8717-CC62F2C17B1E}" type="presOf" srcId="{11DB8522-1E11-4007-83DB-756951A23C1A}" destId="{A854CAEE-8D22-4C9A-B208-959B38C4B59E}" srcOrd="0" destOrd="2" presId="urn:microsoft.com/office/officeart/2005/8/layout/radial4"/>
    <dgm:cxn modelId="{2072E82D-AA17-4813-A651-7D97DE268CA4}" type="presOf" srcId="{0FED05F0-2B34-4FA9-88D0-F72F8DA91D11}" destId="{E633EB40-F1FC-41E1-9F3E-F973D51225FB}" srcOrd="0" destOrd="0" presId="urn:microsoft.com/office/officeart/2005/8/layout/radial4"/>
    <dgm:cxn modelId="{F147B1B9-48D2-4F6D-B180-B331ADE4FB77}" srcId="{3F6AAE0A-0F24-4AA1-B86B-7BCF7F5F7F56}" destId="{139D7135-8384-4128-A515-639EF675C50F}" srcOrd="0" destOrd="0" parTransId="{04329460-EEE8-4084-B7FE-9C4578916908}" sibTransId="{98B26CE7-A4DE-437B-995C-9B02ADFCEC97}"/>
    <dgm:cxn modelId="{3D784665-99F8-4B65-94BE-5DC0A3A82AE9}" srcId="{11DB8522-1E11-4007-83DB-756951A23C1A}" destId="{68190A71-9F71-4AC0-8F6C-3F99C80C8A5B}" srcOrd="0" destOrd="0" parTransId="{6E95C4BF-FCA6-49CA-BD7C-2A6E44F7C200}" sibTransId="{4199D2F6-1C8C-4EAE-B475-D7090C71C19C}"/>
    <dgm:cxn modelId="{B374BED2-2D57-4E0E-8251-6543DB3A143B}" type="presOf" srcId="{0AA0CD07-A0F5-4E02-AC83-9D2FEAFDC0B0}" destId="{51FDFBE5-7DA7-47F1-A4F3-8C21478D128D}" srcOrd="0" destOrd="0" presId="urn:microsoft.com/office/officeart/2005/8/layout/radial4"/>
    <dgm:cxn modelId="{89C831B6-69E5-4416-9C98-A340ADD47C46}" type="presOf" srcId="{68190A71-9F71-4AC0-8F6C-3F99C80C8A5B}" destId="{A854CAEE-8D22-4C9A-B208-959B38C4B59E}" srcOrd="0" destOrd="3" presId="urn:microsoft.com/office/officeart/2005/8/layout/radial4"/>
    <dgm:cxn modelId="{8BAD5FA1-F4C6-4586-9451-F3E2AA12F4E9}" type="presOf" srcId="{AB7C2B69-3EA3-4C0D-B48D-EB008E193D67}" destId="{E519F8E0-A4B7-4146-BF18-42C8282BA27C}" srcOrd="0" destOrd="0" presId="urn:microsoft.com/office/officeart/2005/8/layout/radial4"/>
    <dgm:cxn modelId="{01A28137-B807-4D52-A3D8-6D5FC99635FD}" type="presOf" srcId="{1049A0F0-D725-40BF-BA39-B7913D90035D}" destId="{E633EB40-F1FC-41E1-9F3E-F973D51225FB}" srcOrd="0" destOrd="1" presId="urn:microsoft.com/office/officeart/2005/8/layout/radial4"/>
    <dgm:cxn modelId="{60D6C440-3C65-42BA-89A9-24F42B3C3587}" type="presOf" srcId="{FC5DC271-A185-4F6D-B7D6-9B894679E7E3}" destId="{05C2D814-7CB7-4D25-A772-FDB40B363FFB}" srcOrd="0" destOrd="4" presId="urn:microsoft.com/office/officeart/2005/8/layout/radial4"/>
    <dgm:cxn modelId="{89351E89-6882-4967-8A63-E08190258951}" type="presOf" srcId="{1F764F84-3785-4751-9F02-D57033956729}" destId="{E762C558-F351-4DBE-AF0D-FBBB7166F17F}" srcOrd="0" destOrd="0" presId="urn:microsoft.com/office/officeart/2005/8/layout/radial4"/>
    <dgm:cxn modelId="{B0D3AD19-A8A2-4441-93C9-8483E2C5C0B8}" type="presOf" srcId="{5F8E4CD2-BD94-4661-9B1B-AA13CC16CED6}" destId="{B4E8C6EA-BD24-42F1-AC8A-66FF84C331C9}" srcOrd="0" destOrd="1" presId="urn:microsoft.com/office/officeart/2005/8/layout/radial4"/>
    <dgm:cxn modelId="{EDB401F9-8EE2-4BF5-BFD7-69BDF36EC95F}" type="presOf" srcId="{607866C6-86BD-4183-8C21-92728B6ECE33}" destId="{F56BA831-6ABA-424D-A81B-03D22C89E116}" srcOrd="0" destOrd="0" presId="urn:microsoft.com/office/officeart/2005/8/layout/radial4"/>
    <dgm:cxn modelId="{90F27A64-70A0-4DFD-8146-26B4B763E10B}" type="presOf" srcId="{3F6AAE0A-0F24-4AA1-B86B-7BCF7F5F7F56}" destId="{05C2D814-7CB7-4D25-A772-FDB40B363FFB}" srcOrd="0" destOrd="2" presId="urn:microsoft.com/office/officeart/2005/8/layout/radial4"/>
    <dgm:cxn modelId="{AF3D64AE-1CEB-4163-A6A2-6A5069B8EC32}" type="presOf" srcId="{139D7135-8384-4128-A515-639EF675C50F}" destId="{05C2D814-7CB7-4D25-A772-FDB40B363FFB}" srcOrd="0" destOrd="3" presId="urn:microsoft.com/office/officeart/2005/8/layout/radial4"/>
    <dgm:cxn modelId="{ADD9E375-F2D5-4276-8BD3-17B267E01AAD}" type="presParOf" srcId="{563F1AA4-C949-47A6-BD3D-53151ADEC6CC}" destId="{F56BA831-6ABA-424D-A81B-03D22C89E116}" srcOrd="0" destOrd="0" presId="urn:microsoft.com/office/officeart/2005/8/layout/radial4"/>
    <dgm:cxn modelId="{1745031A-1634-4877-AAFA-793A73EA1F4F}" type="presParOf" srcId="{563F1AA4-C949-47A6-BD3D-53151ADEC6CC}" destId="{B4667C77-2875-4EC7-8DF2-3C3961632991}" srcOrd="1" destOrd="0" presId="urn:microsoft.com/office/officeart/2005/8/layout/radial4"/>
    <dgm:cxn modelId="{6F517FC1-0658-443C-8063-55C2BFD623E5}" type="presParOf" srcId="{563F1AA4-C949-47A6-BD3D-53151ADEC6CC}" destId="{A854CAEE-8D22-4C9A-B208-959B38C4B59E}" srcOrd="2" destOrd="0" presId="urn:microsoft.com/office/officeart/2005/8/layout/radial4"/>
    <dgm:cxn modelId="{29AC5B9B-FDFB-4296-9768-3E9C93BDC1BE}" type="presParOf" srcId="{563F1AA4-C949-47A6-BD3D-53151ADEC6CC}" destId="{E519F8E0-A4B7-4146-BF18-42C8282BA27C}" srcOrd="3" destOrd="0" presId="urn:microsoft.com/office/officeart/2005/8/layout/radial4"/>
    <dgm:cxn modelId="{2E431BA5-219C-444A-8CD7-D66979A5ED78}" type="presParOf" srcId="{563F1AA4-C949-47A6-BD3D-53151ADEC6CC}" destId="{E633EB40-F1FC-41E1-9F3E-F973D51225FB}" srcOrd="4" destOrd="0" presId="urn:microsoft.com/office/officeart/2005/8/layout/radial4"/>
    <dgm:cxn modelId="{7D8B448C-48D7-4D72-9096-2F427EBA148D}" type="presParOf" srcId="{563F1AA4-C949-47A6-BD3D-53151ADEC6CC}" destId="{51FDFBE5-7DA7-47F1-A4F3-8C21478D128D}" srcOrd="5" destOrd="0" presId="urn:microsoft.com/office/officeart/2005/8/layout/radial4"/>
    <dgm:cxn modelId="{919326BC-0482-4243-9082-EF8489998CF8}" type="presParOf" srcId="{563F1AA4-C949-47A6-BD3D-53151ADEC6CC}" destId="{05C2D814-7CB7-4D25-A772-FDB40B363FFB}" srcOrd="6" destOrd="0" presId="urn:microsoft.com/office/officeart/2005/8/layout/radial4"/>
    <dgm:cxn modelId="{985B0A6F-BDAB-49DD-B4CE-7E8F9D97A55B}" type="presParOf" srcId="{563F1AA4-C949-47A6-BD3D-53151ADEC6CC}" destId="{048A7D45-F929-4035-AFCD-0C0F2953C1B6}" srcOrd="7" destOrd="0" presId="urn:microsoft.com/office/officeart/2005/8/layout/radial4"/>
    <dgm:cxn modelId="{BBE76AA9-D1EE-461B-9DB7-F52D61B6174A}" type="presParOf" srcId="{563F1AA4-C949-47A6-BD3D-53151ADEC6CC}" destId="{B4E8C6EA-BD24-42F1-AC8A-66FF84C331C9}" srcOrd="8" destOrd="0" presId="urn:microsoft.com/office/officeart/2005/8/layout/radial4"/>
    <dgm:cxn modelId="{B2DE8EB4-38F7-4CE5-A839-7B1B9FE1763B}" type="presParOf" srcId="{563F1AA4-C949-47A6-BD3D-53151ADEC6CC}" destId="{A159A61A-DBF5-4E12-B9DE-B35476AB5997}" srcOrd="9" destOrd="0" presId="urn:microsoft.com/office/officeart/2005/8/layout/radial4"/>
    <dgm:cxn modelId="{911CCDE0-A63E-44CA-8FF4-8C60ADCD117A}" type="presParOf" srcId="{563F1AA4-C949-47A6-BD3D-53151ADEC6CC}" destId="{E762C558-F351-4DBE-AF0D-FBBB7166F17F}" srcOrd="10" destOrd="0" presId="urn:microsoft.com/office/officeart/2005/8/layout/radial4"/>
  </dgm:cxnLst>
  <dgm:bg>
    <a:solidFill>
      <a:schemeClr val="bg1"/>
    </a:solidFill>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6BA831-6ABA-424D-A81B-03D22C89E116}">
      <dsp:nvSpPr>
        <dsp:cNvPr id="0" name=""/>
        <dsp:cNvSpPr/>
      </dsp:nvSpPr>
      <dsp:spPr>
        <a:xfrm>
          <a:off x="2263616" y="2304674"/>
          <a:ext cx="1568767" cy="1568767"/>
        </a:xfrm>
        <a:prstGeom prst="ellipse">
          <a:avLst/>
        </a:prstGeom>
        <a:gradFill rotWithShape="0">
          <a:gsLst>
            <a:gs pos="0">
              <a:schemeClr val="accent1">
                <a:shade val="60000"/>
                <a:hueOff val="0"/>
                <a:satOff val="0"/>
                <a:lumOff val="0"/>
                <a:alphaOff val="0"/>
              </a:schemeClr>
            </a:gs>
            <a:gs pos="100000">
              <a:schemeClr val="accent1">
                <a:shade val="60000"/>
                <a:hueOff val="0"/>
                <a:satOff val="0"/>
                <a:lumOff val="0"/>
                <a:alphaOff val="0"/>
                <a:shade val="48000"/>
                <a:satMod val="180000"/>
                <a:lumMod val="94000"/>
              </a:schemeClr>
            </a:gs>
            <a:gs pos="100000">
              <a:schemeClr val="accent1">
                <a:shade val="60000"/>
                <a:hueOff val="0"/>
                <a:satOff val="0"/>
                <a:lumOff val="0"/>
                <a:alphaOff val="0"/>
                <a:shade val="48000"/>
                <a:satMod val="180000"/>
                <a:lumMod val="94000"/>
              </a:schemeClr>
            </a:gs>
          </a:gsLst>
          <a:lin ang="4140000" scaled="1"/>
        </a:gradFill>
        <a:ln>
          <a:noFill/>
        </a:ln>
        <a:effectLst>
          <a:outerShdw blurRad="76200" dist="38100" dir="5400000" rotWithShape="0">
            <a:srgbClr val="000000">
              <a:alpha val="6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kern="1200" dirty="0" smtClean="0"/>
            <a:t>OSAM Reporting Hub Data Management</a:t>
          </a:r>
          <a:endParaRPr lang="en-US" sz="1400" kern="1200" dirty="0"/>
        </a:p>
      </dsp:txBody>
      <dsp:txXfrm>
        <a:off x="2493357" y="2534415"/>
        <a:ext cx="1109285" cy="1109285"/>
      </dsp:txXfrm>
    </dsp:sp>
    <dsp:sp modelId="{B4667C77-2875-4EC7-8DF2-3C3961632991}">
      <dsp:nvSpPr>
        <dsp:cNvPr id="0" name=""/>
        <dsp:cNvSpPr/>
      </dsp:nvSpPr>
      <dsp:spPr>
        <a:xfrm rot="10800000">
          <a:off x="745631" y="2865508"/>
          <a:ext cx="1434495" cy="447098"/>
        </a:xfrm>
        <a:prstGeom prst="leftArrow">
          <a:avLst>
            <a:gd name="adj1" fmla="val 60000"/>
            <a:gd name="adj2" fmla="val 50000"/>
          </a:avLst>
        </a:prstGeom>
        <a:gradFill rotWithShape="0">
          <a:gsLst>
            <a:gs pos="0">
              <a:schemeClr val="accent1">
                <a:shade val="90000"/>
                <a:hueOff val="0"/>
                <a:satOff val="0"/>
                <a:lumOff val="0"/>
                <a:alphaOff val="0"/>
              </a:schemeClr>
            </a:gs>
            <a:gs pos="100000">
              <a:schemeClr val="accent1">
                <a:shade val="90000"/>
                <a:hueOff val="0"/>
                <a:satOff val="0"/>
                <a:lumOff val="0"/>
                <a:alphaOff val="0"/>
                <a:shade val="48000"/>
                <a:satMod val="180000"/>
                <a:lumMod val="94000"/>
              </a:schemeClr>
            </a:gs>
            <a:gs pos="100000">
              <a:schemeClr val="accent1">
                <a:shade val="90000"/>
                <a:hueOff val="0"/>
                <a:satOff val="0"/>
                <a:lumOff val="0"/>
                <a:alphaOff val="0"/>
                <a:shade val="48000"/>
                <a:satMod val="180000"/>
                <a:lumMod val="94000"/>
              </a:schemeClr>
            </a:gs>
          </a:gsLst>
          <a:lin ang="4140000" scaled="1"/>
        </a:gradFill>
        <a:ln>
          <a:noFill/>
        </a:ln>
        <a:effectLst>
          <a:outerShdw blurRad="76200" dist="38100" dir="5400000" rotWithShape="0">
            <a:srgbClr val="000000">
              <a:alpha val="60000"/>
            </a:srgbClr>
          </a:outerShdw>
        </a:effectLst>
        <a:scene3d>
          <a:camera prst="orthographicFront"/>
          <a:lightRig rig="flat" dir="t"/>
        </a:scene3d>
        <a:sp3d z="-1905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sp>
    <dsp:sp modelId="{A854CAEE-8D22-4C9A-B208-959B38C4B59E}">
      <dsp:nvSpPr>
        <dsp:cNvPr id="0" name=""/>
        <dsp:cNvSpPr/>
      </dsp:nvSpPr>
      <dsp:spPr>
        <a:xfrm>
          <a:off x="466" y="2492926"/>
          <a:ext cx="1490329" cy="1192263"/>
        </a:xfrm>
        <a:prstGeom prst="roundRect">
          <a:avLst>
            <a:gd name="adj" fmla="val 10000"/>
          </a:avLst>
        </a:prstGeom>
        <a:gradFill rotWithShape="0">
          <a:gsLst>
            <a:gs pos="0">
              <a:schemeClr val="accent1">
                <a:shade val="50000"/>
                <a:hueOff val="0"/>
                <a:satOff val="0"/>
                <a:lumOff val="0"/>
                <a:alphaOff val="0"/>
              </a:schemeClr>
            </a:gs>
            <a:gs pos="100000">
              <a:schemeClr val="accent1">
                <a:shade val="50000"/>
                <a:hueOff val="0"/>
                <a:satOff val="0"/>
                <a:lumOff val="0"/>
                <a:alphaOff val="0"/>
                <a:shade val="48000"/>
                <a:satMod val="180000"/>
                <a:lumMod val="94000"/>
              </a:schemeClr>
            </a:gs>
            <a:gs pos="100000">
              <a:schemeClr val="accent1">
                <a:shade val="50000"/>
                <a:hueOff val="0"/>
                <a:satOff val="0"/>
                <a:lumOff val="0"/>
                <a:alphaOff val="0"/>
                <a:shade val="48000"/>
                <a:satMod val="180000"/>
                <a:lumMod val="94000"/>
              </a:schemeClr>
            </a:gs>
          </a:gsLst>
          <a:lin ang="4140000" scaled="1"/>
        </a:gradFill>
        <a:ln>
          <a:noFill/>
        </a:ln>
        <a:effectLst>
          <a:outerShdw blurRad="76200" dist="38100" dir="5400000" rotWithShape="0">
            <a:srgbClr val="000000">
              <a:alpha val="6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9050" tIns="19050" rIns="19050" bIns="19050" numCol="1" spcCol="1270" anchor="t" anchorCtr="0">
          <a:noAutofit/>
        </a:bodyPr>
        <a:lstStyle/>
        <a:p>
          <a:pPr lvl="0" algn="l" defTabSz="444500">
            <a:lnSpc>
              <a:spcPct val="90000"/>
            </a:lnSpc>
            <a:spcBef>
              <a:spcPct val="0"/>
            </a:spcBef>
            <a:spcAft>
              <a:spcPct val="35000"/>
            </a:spcAft>
          </a:pPr>
          <a:r>
            <a:rPr lang="en-US" sz="1000" b="1" kern="1200" dirty="0" smtClean="0"/>
            <a:t>Application Billing Group</a:t>
          </a:r>
          <a:endParaRPr lang="en-US" sz="1000" b="1" kern="1200" dirty="0"/>
        </a:p>
        <a:p>
          <a:pPr marL="57150" lvl="1" indent="-57150" algn="l" defTabSz="400050">
            <a:lnSpc>
              <a:spcPct val="90000"/>
            </a:lnSpc>
            <a:spcBef>
              <a:spcPct val="0"/>
            </a:spcBef>
            <a:spcAft>
              <a:spcPct val="15000"/>
            </a:spcAft>
            <a:buChar char="••"/>
          </a:pPr>
          <a:r>
            <a:rPr lang="en-US" sz="900" kern="1200" dirty="0" smtClean="0"/>
            <a:t>PPMOptics Project Labor Hours</a:t>
          </a:r>
          <a:endParaRPr lang="en-US" sz="900" kern="1200" dirty="0"/>
        </a:p>
        <a:p>
          <a:pPr marL="57150" lvl="1" indent="-57150" algn="l" defTabSz="400050">
            <a:lnSpc>
              <a:spcPct val="90000"/>
            </a:lnSpc>
            <a:spcBef>
              <a:spcPct val="0"/>
            </a:spcBef>
            <a:spcAft>
              <a:spcPct val="15000"/>
            </a:spcAft>
            <a:buChar char="••"/>
          </a:pPr>
          <a:r>
            <a:rPr lang="en-US" sz="900" kern="1200" dirty="0" smtClean="0"/>
            <a:t>Ask Application Global ID’s</a:t>
          </a:r>
          <a:endParaRPr lang="en-US" sz="900" kern="1200" dirty="0"/>
        </a:p>
        <a:p>
          <a:pPr marL="114300" lvl="2" indent="-57150" algn="l" defTabSz="488950">
            <a:lnSpc>
              <a:spcPct val="90000"/>
            </a:lnSpc>
            <a:spcBef>
              <a:spcPct val="0"/>
            </a:spcBef>
            <a:spcAft>
              <a:spcPct val="15000"/>
            </a:spcAft>
            <a:buChar char="••"/>
          </a:pPr>
          <a:r>
            <a:rPr lang="en-US" sz="1100" b="1" kern="1200" dirty="0" smtClean="0">
              <a:solidFill>
                <a:srgbClr val="FF0000"/>
              </a:solidFill>
            </a:rPr>
            <a:t>SonarQube Code Quality</a:t>
          </a:r>
          <a:endParaRPr lang="en-US" sz="1100" b="1" kern="1200" dirty="0">
            <a:solidFill>
              <a:srgbClr val="FF0000"/>
            </a:solidFill>
          </a:endParaRPr>
        </a:p>
      </dsp:txBody>
      <dsp:txXfrm>
        <a:off x="35386" y="2527846"/>
        <a:ext cx="1420489" cy="1122423"/>
      </dsp:txXfrm>
    </dsp:sp>
    <dsp:sp modelId="{E519F8E0-A4B7-4146-BF18-42C8282BA27C}">
      <dsp:nvSpPr>
        <dsp:cNvPr id="0" name=""/>
        <dsp:cNvSpPr/>
      </dsp:nvSpPr>
      <dsp:spPr>
        <a:xfrm rot="13500000">
          <a:off x="1209902" y="1744659"/>
          <a:ext cx="1434495" cy="447098"/>
        </a:xfrm>
        <a:prstGeom prst="leftArrow">
          <a:avLst>
            <a:gd name="adj1" fmla="val 60000"/>
            <a:gd name="adj2" fmla="val 50000"/>
          </a:avLst>
        </a:prstGeom>
        <a:gradFill rotWithShape="0">
          <a:gsLst>
            <a:gs pos="0">
              <a:schemeClr val="accent1">
                <a:shade val="90000"/>
                <a:hueOff val="-357813"/>
                <a:satOff val="-18428"/>
                <a:lumOff val="17257"/>
                <a:alphaOff val="0"/>
              </a:schemeClr>
            </a:gs>
            <a:gs pos="100000">
              <a:schemeClr val="accent1">
                <a:shade val="90000"/>
                <a:hueOff val="-357813"/>
                <a:satOff val="-18428"/>
                <a:lumOff val="17257"/>
                <a:alphaOff val="0"/>
                <a:shade val="48000"/>
                <a:satMod val="180000"/>
                <a:lumMod val="94000"/>
              </a:schemeClr>
            </a:gs>
            <a:gs pos="100000">
              <a:schemeClr val="accent1">
                <a:shade val="90000"/>
                <a:hueOff val="-357813"/>
                <a:satOff val="-18428"/>
                <a:lumOff val="17257"/>
                <a:alphaOff val="0"/>
                <a:shade val="48000"/>
                <a:satMod val="180000"/>
                <a:lumMod val="94000"/>
              </a:schemeClr>
            </a:gs>
          </a:gsLst>
          <a:lin ang="4140000" scaled="1"/>
        </a:gradFill>
        <a:ln>
          <a:noFill/>
        </a:ln>
        <a:effectLst>
          <a:outerShdw blurRad="76200" dist="38100" dir="5400000" rotWithShape="0">
            <a:srgbClr val="000000">
              <a:alpha val="60000"/>
            </a:srgbClr>
          </a:outerShdw>
        </a:effectLst>
        <a:scene3d>
          <a:camera prst="orthographicFront"/>
          <a:lightRig rig="flat" dir="t"/>
        </a:scene3d>
        <a:sp3d z="-1905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sp>
    <dsp:sp modelId="{E633EB40-F1FC-41E1-9F3E-F973D51225FB}">
      <dsp:nvSpPr>
        <dsp:cNvPr id="0" name=""/>
        <dsp:cNvSpPr/>
      </dsp:nvSpPr>
      <dsp:spPr>
        <a:xfrm>
          <a:off x="674814" y="864906"/>
          <a:ext cx="1490329" cy="1192263"/>
        </a:xfrm>
        <a:prstGeom prst="roundRect">
          <a:avLst>
            <a:gd name="adj" fmla="val 10000"/>
          </a:avLst>
        </a:prstGeom>
        <a:gradFill rotWithShape="0">
          <a:gsLst>
            <a:gs pos="0">
              <a:schemeClr val="accent1">
                <a:shade val="50000"/>
                <a:hueOff val="-336069"/>
                <a:satOff val="-18152"/>
                <a:lumOff val="20095"/>
                <a:alphaOff val="0"/>
              </a:schemeClr>
            </a:gs>
            <a:gs pos="100000">
              <a:schemeClr val="accent1">
                <a:shade val="50000"/>
                <a:hueOff val="-336069"/>
                <a:satOff val="-18152"/>
                <a:lumOff val="20095"/>
                <a:alphaOff val="0"/>
                <a:shade val="48000"/>
                <a:satMod val="180000"/>
                <a:lumMod val="94000"/>
              </a:schemeClr>
            </a:gs>
            <a:gs pos="100000">
              <a:schemeClr val="accent1">
                <a:shade val="50000"/>
                <a:hueOff val="-336069"/>
                <a:satOff val="-18152"/>
                <a:lumOff val="20095"/>
                <a:alphaOff val="0"/>
                <a:shade val="48000"/>
                <a:satMod val="180000"/>
                <a:lumMod val="94000"/>
              </a:schemeClr>
            </a:gs>
          </a:gsLst>
          <a:lin ang="4140000" scaled="1"/>
        </a:gradFill>
        <a:ln>
          <a:noFill/>
        </a:ln>
        <a:effectLst>
          <a:outerShdw blurRad="76200" dist="38100" dir="5400000" rotWithShape="0">
            <a:srgbClr val="000000">
              <a:alpha val="6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9050" tIns="19050" rIns="19050" bIns="19050" numCol="1" spcCol="1270" anchor="t" anchorCtr="0">
          <a:noAutofit/>
        </a:bodyPr>
        <a:lstStyle/>
        <a:p>
          <a:pPr lvl="0" algn="l" defTabSz="444500">
            <a:lnSpc>
              <a:spcPct val="90000"/>
            </a:lnSpc>
            <a:spcBef>
              <a:spcPct val="0"/>
            </a:spcBef>
            <a:spcAft>
              <a:spcPct val="35000"/>
            </a:spcAft>
          </a:pPr>
          <a:r>
            <a:rPr lang="en-US" sz="1000" b="1" kern="1200" dirty="0" smtClean="0"/>
            <a:t>Planview Product</a:t>
          </a:r>
          <a:endParaRPr lang="en-US" sz="1000" b="1" kern="1200" dirty="0"/>
        </a:p>
        <a:p>
          <a:pPr marL="57150" lvl="1" indent="-57150" algn="l" defTabSz="444500">
            <a:lnSpc>
              <a:spcPct val="90000"/>
            </a:lnSpc>
            <a:spcBef>
              <a:spcPct val="0"/>
            </a:spcBef>
            <a:spcAft>
              <a:spcPct val="15000"/>
            </a:spcAft>
            <a:buChar char="••"/>
          </a:pPr>
          <a:r>
            <a:rPr lang="en-US" sz="1000" kern="1200" dirty="0" smtClean="0"/>
            <a:t>Planview Project Labor Hours</a:t>
          </a:r>
          <a:endParaRPr lang="en-US" sz="1000" kern="1200" dirty="0"/>
        </a:p>
        <a:p>
          <a:pPr marL="57150" lvl="1" indent="-57150" algn="l" defTabSz="488950">
            <a:lnSpc>
              <a:spcPct val="90000"/>
            </a:lnSpc>
            <a:spcBef>
              <a:spcPct val="0"/>
            </a:spcBef>
            <a:spcAft>
              <a:spcPct val="15000"/>
            </a:spcAft>
            <a:buChar char="••"/>
          </a:pPr>
          <a:r>
            <a:rPr lang="en-US" sz="1100" b="1" kern="1200" dirty="0" smtClean="0">
              <a:solidFill>
                <a:srgbClr val="FF0000"/>
              </a:solidFill>
            </a:rPr>
            <a:t>SonarQube Code Quality</a:t>
          </a:r>
          <a:endParaRPr lang="en-US" sz="1100" b="1" kern="1200" dirty="0">
            <a:solidFill>
              <a:srgbClr val="FF0000"/>
            </a:solidFill>
          </a:endParaRPr>
        </a:p>
      </dsp:txBody>
      <dsp:txXfrm>
        <a:off x="709734" y="899826"/>
        <a:ext cx="1420489" cy="1122423"/>
      </dsp:txXfrm>
    </dsp:sp>
    <dsp:sp modelId="{51FDFBE5-7DA7-47F1-A4F3-8C21478D128D}">
      <dsp:nvSpPr>
        <dsp:cNvPr id="0" name=""/>
        <dsp:cNvSpPr/>
      </dsp:nvSpPr>
      <dsp:spPr>
        <a:xfrm rot="16200000">
          <a:off x="2330752" y="1280388"/>
          <a:ext cx="1434495" cy="447098"/>
        </a:xfrm>
        <a:prstGeom prst="leftArrow">
          <a:avLst>
            <a:gd name="adj1" fmla="val 60000"/>
            <a:gd name="adj2" fmla="val 50000"/>
          </a:avLst>
        </a:prstGeom>
        <a:gradFill rotWithShape="0">
          <a:gsLst>
            <a:gs pos="0">
              <a:schemeClr val="accent1">
                <a:shade val="90000"/>
                <a:hueOff val="-715626"/>
                <a:satOff val="-36856"/>
                <a:lumOff val="34514"/>
                <a:alphaOff val="0"/>
              </a:schemeClr>
            </a:gs>
            <a:gs pos="100000">
              <a:schemeClr val="accent1">
                <a:shade val="90000"/>
                <a:hueOff val="-715626"/>
                <a:satOff val="-36856"/>
                <a:lumOff val="34514"/>
                <a:alphaOff val="0"/>
                <a:shade val="48000"/>
                <a:satMod val="180000"/>
                <a:lumMod val="94000"/>
              </a:schemeClr>
            </a:gs>
            <a:gs pos="100000">
              <a:schemeClr val="accent1">
                <a:shade val="90000"/>
                <a:hueOff val="-715626"/>
                <a:satOff val="-36856"/>
                <a:lumOff val="34514"/>
                <a:alphaOff val="0"/>
                <a:shade val="48000"/>
                <a:satMod val="180000"/>
                <a:lumMod val="94000"/>
              </a:schemeClr>
            </a:gs>
          </a:gsLst>
          <a:lin ang="4140000" scaled="1"/>
        </a:gradFill>
        <a:ln>
          <a:noFill/>
        </a:ln>
        <a:effectLst>
          <a:outerShdw blurRad="76200" dist="38100" dir="5400000" rotWithShape="0">
            <a:srgbClr val="000000">
              <a:alpha val="60000"/>
            </a:srgbClr>
          </a:outerShdw>
        </a:effectLst>
        <a:scene3d>
          <a:camera prst="orthographicFront"/>
          <a:lightRig rig="flat" dir="t"/>
        </a:scene3d>
        <a:sp3d z="-1905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sp>
    <dsp:sp modelId="{05C2D814-7CB7-4D25-A772-FDB40B363FFB}">
      <dsp:nvSpPr>
        <dsp:cNvPr id="0" name=""/>
        <dsp:cNvSpPr/>
      </dsp:nvSpPr>
      <dsp:spPr>
        <a:xfrm>
          <a:off x="2302835" y="190557"/>
          <a:ext cx="1490329" cy="1192263"/>
        </a:xfrm>
        <a:prstGeom prst="roundRect">
          <a:avLst>
            <a:gd name="adj" fmla="val 10000"/>
          </a:avLst>
        </a:prstGeom>
        <a:gradFill rotWithShape="0">
          <a:gsLst>
            <a:gs pos="0">
              <a:schemeClr val="accent1">
                <a:shade val="50000"/>
                <a:hueOff val="-672138"/>
                <a:satOff val="-36305"/>
                <a:lumOff val="40190"/>
                <a:alphaOff val="0"/>
              </a:schemeClr>
            </a:gs>
            <a:gs pos="100000">
              <a:schemeClr val="accent1">
                <a:shade val="50000"/>
                <a:hueOff val="-672138"/>
                <a:satOff val="-36305"/>
                <a:lumOff val="40190"/>
                <a:alphaOff val="0"/>
                <a:shade val="48000"/>
                <a:satMod val="180000"/>
                <a:lumMod val="94000"/>
              </a:schemeClr>
            </a:gs>
            <a:gs pos="100000">
              <a:schemeClr val="accent1">
                <a:shade val="50000"/>
                <a:hueOff val="-672138"/>
                <a:satOff val="-36305"/>
                <a:lumOff val="40190"/>
                <a:alphaOff val="0"/>
                <a:shade val="48000"/>
                <a:satMod val="180000"/>
                <a:lumMod val="94000"/>
              </a:schemeClr>
            </a:gs>
          </a:gsLst>
          <a:lin ang="4140000" scaled="1"/>
        </a:gradFill>
        <a:ln>
          <a:noFill/>
        </a:ln>
        <a:effectLst>
          <a:outerShdw blurRad="76200" dist="38100" dir="5400000" rotWithShape="0">
            <a:srgbClr val="000000">
              <a:alpha val="6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9050" tIns="19050" rIns="19050" bIns="19050" numCol="1" spcCol="1270" anchor="t" anchorCtr="0">
          <a:noAutofit/>
        </a:bodyPr>
        <a:lstStyle/>
        <a:p>
          <a:pPr lvl="0" algn="l" defTabSz="444500">
            <a:lnSpc>
              <a:spcPct val="90000"/>
            </a:lnSpc>
            <a:spcBef>
              <a:spcPct val="0"/>
            </a:spcBef>
            <a:spcAft>
              <a:spcPct val="35000"/>
            </a:spcAft>
          </a:pPr>
          <a:r>
            <a:rPr lang="en-US" sz="1000" b="1" kern="1200" dirty="0" smtClean="0"/>
            <a:t>Ca Agile Central</a:t>
          </a:r>
          <a:endParaRPr lang="en-US" sz="1000" b="1" kern="1200" dirty="0"/>
        </a:p>
        <a:p>
          <a:pPr marL="57150" lvl="1" indent="-57150" algn="l" defTabSz="444500">
            <a:lnSpc>
              <a:spcPct val="90000"/>
            </a:lnSpc>
            <a:spcBef>
              <a:spcPct val="0"/>
            </a:spcBef>
            <a:spcAft>
              <a:spcPct val="15000"/>
            </a:spcAft>
            <a:buChar char="••"/>
          </a:pPr>
          <a:r>
            <a:rPr lang="en-US" sz="1000" kern="1200" dirty="0" smtClean="0"/>
            <a:t>Team Members</a:t>
          </a:r>
          <a:endParaRPr lang="en-US" sz="1000" kern="1200" dirty="0"/>
        </a:p>
        <a:p>
          <a:pPr marL="114300" lvl="2" indent="-57150" algn="l" defTabSz="444500">
            <a:lnSpc>
              <a:spcPct val="90000"/>
            </a:lnSpc>
            <a:spcBef>
              <a:spcPct val="0"/>
            </a:spcBef>
            <a:spcAft>
              <a:spcPct val="15000"/>
            </a:spcAft>
            <a:buChar char="••"/>
          </a:pPr>
          <a:r>
            <a:rPr lang="en-US" sz="1000" kern="1200" dirty="0" smtClean="0"/>
            <a:t>Employee ID</a:t>
          </a:r>
          <a:endParaRPr lang="en-US" sz="1000" kern="1200" dirty="0"/>
        </a:p>
        <a:p>
          <a:pPr marL="171450" lvl="3" indent="-57150" algn="l" defTabSz="444500">
            <a:lnSpc>
              <a:spcPct val="90000"/>
            </a:lnSpc>
            <a:spcBef>
              <a:spcPct val="0"/>
            </a:spcBef>
            <a:spcAft>
              <a:spcPct val="15000"/>
            </a:spcAft>
            <a:buChar char="••"/>
          </a:pPr>
          <a:r>
            <a:rPr lang="en-US" sz="1000" kern="1200" dirty="0" smtClean="0"/>
            <a:t>Department ID</a:t>
          </a:r>
          <a:endParaRPr lang="en-US" sz="1000" kern="1200" dirty="0"/>
        </a:p>
        <a:p>
          <a:pPr marL="171450" lvl="3" indent="-57150" algn="l" defTabSz="444500">
            <a:lnSpc>
              <a:spcPct val="90000"/>
            </a:lnSpc>
            <a:spcBef>
              <a:spcPct val="0"/>
            </a:spcBef>
            <a:spcAft>
              <a:spcPct val="15000"/>
            </a:spcAft>
            <a:buChar char="••"/>
          </a:pPr>
          <a:r>
            <a:rPr lang="en-US" sz="1000" kern="1200" dirty="0" smtClean="0"/>
            <a:t>Facility/Location</a:t>
          </a:r>
          <a:endParaRPr lang="en-US" sz="1000" kern="1200" dirty="0"/>
        </a:p>
        <a:p>
          <a:pPr marL="57150" lvl="1" indent="-57150" algn="l" defTabSz="444500">
            <a:lnSpc>
              <a:spcPct val="90000"/>
            </a:lnSpc>
            <a:spcBef>
              <a:spcPct val="0"/>
            </a:spcBef>
            <a:spcAft>
              <a:spcPct val="15000"/>
            </a:spcAft>
            <a:buChar char="••"/>
          </a:pPr>
          <a:r>
            <a:rPr lang="en-US" sz="1000" kern="1200" dirty="0" smtClean="0"/>
            <a:t>Work Items</a:t>
          </a:r>
          <a:endParaRPr lang="en-US" sz="1000" kern="1200" dirty="0"/>
        </a:p>
      </dsp:txBody>
      <dsp:txXfrm>
        <a:off x="2337755" y="225477"/>
        <a:ext cx="1420489" cy="1122423"/>
      </dsp:txXfrm>
    </dsp:sp>
    <dsp:sp modelId="{048A7D45-F929-4035-AFCD-0C0F2953C1B6}">
      <dsp:nvSpPr>
        <dsp:cNvPr id="0" name=""/>
        <dsp:cNvSpPr/>
      </dsp:nvSpPr>
      <dsp:spPr>
        <a:xfrm rot="18900000">
          <a:off x="3451601" y="1744659"/>
          <a:ext cx="1434495" cy="447098"/>
        </a:xfrm>
        <a:prstGeom prst="leftArrow">
          <a:avLst>
            <a:gd name="adj1" fmla="val 60000"/>
            <a:gd name="adj2" fmla="val 50000"/>
          </a:avLst>
        </a:prstGeom>
        <a:gradFill rotWithShape="0">
          <a:gsLst>
            <a:gs pos="0">
              <a:schemeClr val="accent1">
                <a:shade val="90000"/>
                <a:hueOff val="-715626"/>
                <a:satOff val="-36856"/>
                <a:lumOff val="34514"/>
                <a:alphaOff val="0"/>
              </a:schemeClr>
            </a:gs>
            <a:gs pos="100000">
              <a:schemeClr val="accent1">
                <a:shade val="90000"/>
                <a:hueOff val="-715626"/>
                <a:satOff val="-36856"/>
                <a:lumOff val="34514"/>
                <a:alphaOff val="0"/>
                <a:shade val="48000"/>
                <a:satMod val="180000"/>
                <a:lumMod val="94000"/>
              </a:schemeClr>
            </a:gs>
            <a:gs pos="100000">
              <a:schemeClr val="accent1">
                <a:shade val="90000"/>
                <a:hueOff val="-715626"/>
                <a:satOff val="-36856"/>
                <a:lumOff val="34514"/>
                <a:alphaOff val="0"/>
                <a:shade val="48000"/>
                <a:satMod val="180000"/>
                <a:lumMod val="94000"/>
              </a:schemeClr>
            </a:gs>
          </a:gsLst>
          <a:lin ang="4140000" scaled="1"/>
        </a:gradFill>
        <a:ln>
          <a:noFill/>
        </a:ln>
        <a:effectLst>
          <a:outerShdw blurRad="76200" dist="38100" dir="5400000" rotWithShape="0">
            <a:srgbClr val="000000">
              <a:alpha val="60000"/>
            </a:srgbClr>
          </a:outerShdw>
        </a:effectLst>
        <a:scene3d>
          <a:camera prst="orthographicFront"/>
          <a:lightRig rig="flat" dir="t"/>
        </a:scene3d>
        <a:sp3d z="-1905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sp>
    <dsp:sp modelId="{B4E8C6EA-BD24-42F1-AC8A-66FF84C331C9}">
      <dsp:nvSpPr>
        <dsp:cNvPr id="0" name=""/>
        <dsp:cNvSpPr/>
      </dsp:nvSpPr>
      <dsp:spPr>
        <a:xfrm>
          <a:off x="3930855" y="864906"/>
          <a:ext cx="1490329" cy="1192263"/>
        </a:xfrm>
        <a:prstGeom prst="roundRect">
          <a:avLst>
            <a:gd name="adj" fmla="val 10000"/>
          </a:avLst>
        </a:prstGeom>
        <a:gradFill rotWithShape="0">
          <a:gsLst>
            <a:gs pos="0">
              <a:schemeClr val="accent1">
                <a:shade val="50000"/>
                <a:hueOff val="-672138"/>
                <a:satOff val="-36305"/>
                <a:lumOff val="40190"/>
                <a:alphaOff val="0"/>
              </a:schemeClr>
            </a:gs>
            <a:gs pos="100000">
              <a:schemeClr val="accent1">
                <a:shade val="50000"/>
                <a:hueOff val="-672138"/>
                <a:satOff val="-36305"/>
                <a:lumOff val="40190"/>
                <a:alphaOff val="0"/>
                <a:shade val="48000"/>
                <a:satMod val="180000"/>
                <a:lumMod val="94000"/>
              </a:schemeClr>
            </a:gs>
            <a:gs pos="100000">
              <a:schemeClr val="accent1">
                <a:shade val="50000"/>
                <a:hueOff val="-672138"/>
                <a:satOff val="-36305"/>
                <a:lumOff val="40190"/>
                <a:alphaOff val="0"/>
                <a:shade val="48000"/>
                <a:satMod val="180000"/>
                <a:lumMod val="94000"/>
              </a:schemeClr>
            </a:gs>
          </a:gsLst>
          <a:lin ang="4140000" scaled="1"/>
        </a:gradFill>
        <a:ln>
          <a:noFill/>
        </a:ln>
        <a:effectLst>
          <a:outerShdw blurRad="76200" dist="38100" dir="5400000" rotWithShape="0">
            <a:srgbClr val="000000">
              <a:alpha val="6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9050" tIns="19050" rIns="19050" bIns="19050" numCol="1" spcCol="1270" anchor="t" anchorCtr="0">
          <a:noAutofit/>
        </a:bodyPr>
        <a:lstStyle/>
        <a:p>
          <a:pPr lvl="0" algn="l" defTabSz="444500">
            <a:lnSpc>
              <a:spcPct val="90000"/>
            </a:lnSpc>
            <a:spcBef>
              <a:spcPct val="0"/>
            </a:spcBef>
            <a:spcAft>
              <a:spcPct val="35000"/>
            </a:spcAft>
          </a:pPr>
          <a:r>
            <a:rPr lang="en-US" sz="1000" b="1" kern="1200" dirty="0" smtClean="0"/>
            <a:t>Finance</a:t>
          </a:r>
          <a:endParaRPr lang="en-US" sz="1000" b="1" kern="1200" dirty="0"/>
        </a:p>
        <a:p>
          <a:pPr marL="57150" lvl="1" indent="-57150" algn="l" defTabSz="444500">
            <a:lnSpc>
              <a:spcPct val="90000"/>
            </a:lnSpc>
            <a:spcBef>
              <a:spcPct val="0"/>
            </a:spcBef>
            <a:spcAft>
              <a:spcPct val="15000"/>
            </a:spcAft>
            <a:buChar char="••"/>
          </a:pPr>
          <a:r>
            <a:rPr lang="en-US" sz="1000" kern="1200" dirty="0" smtClean="0"/>
            <a:t>Cost Center/Department ID</a:t>
          </a:r>
          <a:endParaRPr lang="en-US" sz="1000" kern="1200" dirty="0"/>
        </a:p>
        <a:p>
          <a:pPr marL="57150" lvl="1" indent="-57150" algn="l" defTabSz="444500">
            <a:lnSpc>
              <a:spcPct val="90000"/>
            </a:lnSpc>
            <a:spcBef>
              <a:spcPct val="0"/>
            </a:spcBef>
            <a:spcAft>
              <a:spcPct val="15000"/>
            </a:spcAft>
            <a:buChar char="••"/>
          </a:pPr>
          <a:r>
            <a:rPr lang="en-US" sz="1000" kern="1200" dirty="0" smtClean="0"/>
            <a:t>L3-L1 Leadership </a:t>
          </a:r>
          <a:endParaRPr lang="en-US" sz="1000" kern="1200" dirty="0"/>
        </a:p>
      </dsp:txBody>
      <dsp:txXfrm>
        <a:off x="3965775" y="899826"/>
        <a:ext cx="1420489" cy="1122423"/>
      </dsp:txXfrm>
    </dsp:sp>
    <dsp:sp modelId="{A159A61A-DBF5-4E12-B9DE-B35476AB5997}">
      <dsp:nvSpPr>
        <dsp:cNvPr id="0" name=""/>
        <dsp:cNvSpPr/>
      </dsp:nvSpPr>
      <dsp:spPr>
        <a:xfrm>
          <a:off x="3915872" y="2865508"/>
          <a:ext cx="1434495" cy="447098"/>
        </a:xfrm>
        <a:prstGeom prst="leftArrow">
          <a:avLst>
            <a:gd name="adj1" fmla="val 60000"/>
            <a:gd name="adj2" fmla="val 50000"/>
          </a:avLst>
        </a:prstGeom>
        <a:gradFill rotWithShape="0">
          <a:gsLst>
            <a:gs pos="0">
              <a:schemeClr val="accent1">
                <a:shade val="90000"/>
                <a:hueOff val="-357813"/>
                <a:satOff val="-18428"/>
                <a:lumOff val="17257"/>
                <a:alphaOff val="0"/>
              </a:schemeClr>
            </a:gs>
            <a:gs pos="100000">
              <a:schemeClr val="accent1">
                <a:shade val="90000"/>
                <a:hueOff val="-357813"/>
                <a:satOff val="-18428"/>
                <a:lumOff val="17257"/>
                <a:alphaOff val="0"/>
                <a:shade val="48000"/>
                <a:satMod val="180000"/>
                <a:lumMod val="94000"/>
              </a:schemeClr>
            </a:gs>
            <a:gs pos="100000">
              <a:schemeClr val="accent1">
                <a:shade val="90000"/>
                <a:hueOff val="-357813"/>
                <a:satOff val="-18428"/>
                <a:lumOff val="17257"/>
                <a:alphaOff val="0"/>
                <a:shade val="48000"/>
                <a:satMod val="180000"/>
                <a:lumMod val="94000"/>
              </a:schemeClr>
            </a:gs>
          </a:gsLst>
          <a:lin ang="4140000" scaled="1"/>
        </a:gradFill>
        <a:ln>
          <a:noFill/>
        </a:ln>
        <a:effectLst>
          <a:outerShdw blurRad="76200" dist="38100" dir="5400000" rotWithShape="0">
            <a:srgbClr val="000000">
              <a:alpha val="60000"/>
            </a:srgbClr>
          </a:outerShdw>
        </a:effectLst>
        <a:scene3d>
          <a:camera prst="orthographicFront"/>
          <a:lightRig rig="flat" dir="t"/>
        </a:scene3d>
        <a:sp3d z="-1905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sp>
    <dsp:sp modelId="{E762C558-F351-4DBE-AF0D-FBBB7166F17F}">
      <dsp:nvSpPr>
        <dsp:cNvPr id="0" name=""/>
        <dsp:cNvSpPr/>
      </dsp:nvSpPr>
      <dsp:spPr>
        <a:xfrm>
          <a:off x="4605204" y="2492926"/>
          <a:ext cx="1490329" cy="1192263"/>
        </a:xfrm>
        <a:prstGeom prst="roundRect">
          <a:avLst>
            <a:gd name="adj" fmla="val 10000"/>
          </a:avLst>
        </a:prstGeom>
        <a:gradFill rotWithShape="0">
          <a:gsLst>
            <a:gs pos="0">
              <a:schemeClr val="accent1">
                <a:shade val="50000"/>
                <a:hueOff val="-336069"/>
                <a:satOff val="-18152"/>
                <a:lumOff val="20095"/>
                <a:alphaOff val="0"/>
              </a:schemeClr>
            </a:gs>
            <a:gs pos="100000">
              <a:schemeClr val="accent1">
                <a:shade val="50000"/>
                <a:hueOff val="-336069"/>
                <a:satOff val="-18152"/>
                <a:lumOff val="20095"/>
                <a:alphaOff val="0"/>
                <a:shade val="48000"/>
                <a:satMod val="180000"/>
                <a:lumMod val="94000"/>
              </a:schemeClr>
            </a:gs>
            <a:gs pos="100000">
              <a:schemeClr val="accent1">
                <a:shade val="50000"/>
                <a:hueOff val="-336069"/>
                <a:satOff val="-18152"/>
                <a:lumOff val="20095"/>
                <a:alphaOff val="0"/>
                <a:shade val="48000"/>
                <a:satMod val="180000"/>
                <a:lumMod val="94000"/>
              </a:schemeClr>
            </a:gs>
          </a:gsLst>
          <a:lin ang="4140000" scaled="1"/>
        </a:gradFill>
        <a:ln>
          <a:noFill/>
        </a:ln>
        <a:effectLst>
          <a:outerShdw blurRad="76200" dist="38100" dir="5400000" rotWithShape="0">
            <a:srgbClr val="000000">
              <a:alpha val="6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9050" tIns="19050" rIns="19050" bIns="19050" numCol="1" spcCol="1270" anchor="ctr" anchorCtr="0">
          <a:noAutofit/>
        </a:bodyPr>
        <a:lstStyle/>
        <a:p>
          <a:pPr lvl="0" algn="ctr" defTabSz="444500">
            <a:lnSpc>
              <a:spcPct val="90000"/>
            </a:lnSpc>
            <a:spcBef>
              <a:spcPct val="0"/>
            </a:spcBef>
            <a:spcAft>
              <a:spcPct val="35000"/>
            </a:spcAft>
          </a:pPr>
          <a:r>
            <a:rPr lang="en-US" sz="1000" b="1" kern="1200" dirty="0" smtClean="0"/>
            <a:t>MBO Exemption and Quality Target Management</a:t>
          </a:r>
        </a:p>
      </dsp:txBody>
      <dsp:txXfrm>
        <a:off x="4640124" y="2527846"/>
        <a:ext cx="1420489" cy="1122423"/>
      </dsp:txXfrm>
    </dsp:sp>
  </dsp:spTree>
</dsp:drawing>
</file>

<file path=ppt/diagrams/layout1.xml><?xml version="1.0" encoding="utf-8"?>
<dgm:layoutDef xmlns:dgm="http://schemas.openxmlformats.org/drawingml/2006/diagram" xmlns:a="http://schemas.openxmlformats.org/drawingml/2006/main" uniqueId="urn:microsoft.com/office/officeart/2005/8/layout/radial4">
  <dgm:title val=""/>
  <dgm:desc val=""/>
  <dgm:catLst>
    <dgm:cat type="relationship" pri="19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t modelId="11"/>
        <dgm:pt modelId="12"/>
      </dgm:ptLst>
      <dgm:cxnLst>
        <dgm:cxn modelId="2" srcId="0" destId="1" srcOrd="0" destOrd="0"/>
        <dgm:cxn modelId="15" srcId="1" destId="11" srcOrd="0" destOrd="0"/>
        <dgm:cxn modelId="16" srcId="1" destId="12" srcOrd="1"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0"/>
              <dgm:param type="spanAng" val="360"/>
              <dgm:param type="ctrShpMap" val="fNode"/>
            </dgm:alg>
          </dgm:if>
          <dgm:else name="Name4">
            <dgm:choose name="Name5">
              <dgm:if name="Name6" axis="ch ch" ptType="node node" st="1 1" cnt="1 0" func="cnt" op="lte" val="3">
                <dgm:alg type="cycle">
                  <dgm:param type="stAng" val="-55"/>
                  <dgm:param type="spanAng" val="110"/>
                  <dgm:param type="ctrShpMap" val="fNode"/>
                </dgm:alg>
              </dgm:if>
              <dgm:else name="Name7">
                <dgm:choose name="Name8">
                  <dgm:if name="Name9" axis="ch ch" ptType="node node" st="1 1" cnt="1 0" func="cnt" op="equ" val="4">
                    <dgm:alg type="cycle">
                      <dgm:param type="stAng" val="-75"/>
                      <dgm:param type="spanAng" val="150"/>
                      <dgm:param type="ctrShpMap" val="fNode"/>
                    </dgm:alg>
                  </dgm:if>
                  <dgm:else name="Name10">
                    <dgm:alg type="cycle">
                      <dgm:param type="stAng" val="-90"/>
                      <dgm:param type="spanAng" val="180"/>
                      <dgm:param type="ctrShpMap" val="fNode"/>
                    </dgm:alg>
                  </dgm:else>
                </dgm:choose>
              </dgm:else>
            </dgm:choose>
          </dgm:else>
        </dgm:choose>
      </dgm:if>
      <dgm:else name="Name11">
        <dgm:choose name="Name12">
          <dgm:if name="Name13" axis="ch ch" ptType="node node" st="1 1" cnt="1 0" func="cnt" op="lte" val="1">
            <dgm:alg type="cycle">
              <dgm:param type="stAng" val="0"/>
              <dgm:param type="spanAng" val="-360"/>
              <dgm:param type="ctrShpMap" val="fNode"/>
            </dgm:alg>
          </dgm:if>
          <dgm:else name="Name14">
            <dgm:choose name="Name15">
              <dgm:if name="Name16" axis="ch ch" ptType="node node" st="1 1" cnt="1 0" func="cnt" op="lte" val="3">
                <dgm:alg type="cycle">
                  <dgm:param type="stAng" val="55"/>
                  <dgm:param type="spanAng" val="-110"/>
                  <dgm:param type="ctrShpMap" val="fNode"/>
                </dgm:alg>
              </dgm:if>
              <dgm:else name="Name17">
                <dgm:choose name="Name18">
                  <dgm:if name="Name19" axis="ch ch" ptType="node node" st="1 1" cnt="1 0" func="cnt" op="equ" val="4">
                    <dgm:alg type="cycle">
                      <dgm:param type="stAng" val="75"/>
                      <dgm:param type="spanAng" val="-150"/>
                      <dgm:param type="ctrShpMap" val="fNode"/>
                    </dgm:alg>
                  </dgm:if>
                  <dgm:else name="Name20">
                    <dgm:alg type="cycle">
                      <dgm:param type="stAng" val="90"/>
                      <dgm:param type="spanAng" val="-180"/>
                      <dgm:param type="ctrShpMap" val="fNode"/>
                    </dgm:alg>
                  </dgm:else>
                </dgm:choose>
              </dgm:else>
            </dgm:choose>
          </dgm:else>
        </dgm:choose>
      </dgm:else>
    </dgm:choose>
    <dgm:shape xmlns:r="http://schemas.openxmlformats.org/officeDocument/2006/relationships" r:blip="">
      <dgm:adjLst/>
    </dgm:shape>
    <dgm:presOf/>
    <dgm:constrLst>
      <dgm:constr type="w" for="ch" forName="centerShape" refType="w"/>
      <dgm:constr type="w" for="ch" forName="node" refType="w" refFor="ch" refForName="centerShape" fact="0.95"/>
      <dgm:constr type="h" for="ch" forName="parTrans" refType="w" refFor="ch" refForName="centerShape" fact="0.285"/>
      <dgm:constr type="sp" refType="w" refFor="ch" refForName="centerShape" op="equ" fact="0.23"/>
      <dgm:constr type="sibSp" refType="w" refFor="ch" refForName="node" fact="0.1"/>
      <dgm:constr type="primFontSz" for="ch" forName="node" op="equ"/>
    </dgm:constrLst>
    <dgm:choose name="Name21">
      <dgm:if name="Name22" axis="ch ch" ptType="node node" st="1 1" cnt="1 0" func="cnt" op="lte" val="5">
        <dgm:ruleLst>
          <dgm:rule type="w" for="ch" forName="centerShape" val="NaN" fact="0.27" max="NaN"/>
        </dgm:ruleLst>
      </dgm:if>
      <dgm:else name="Name23">
        <dgm:ruleLst>
          <dgm:rule type="w" for="ch" forName="centerShape" val="NaN" fact="0.27" max="NaN"/>
          <dgm:rule type="w" for="ch" forName="node" val="NaN" fact="0.7" max="NaN"/>
        </dgm:ruleLst>
      </dgm:else>
    </dgm:choose>
    <dgm:forEach name="Name24" axis="ch" ptType="node" cnt="1">
      <dgm:layoutNode name="centerShape" styleLbl="node0">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 type="primFontSz" val="65"/>
          <dgm:constr type="h" refType="w"/>
        </dgm:constrLst>
        <dgm:ruleLst>
          <dgm:rule type="primFontSz" val="5" fact="NaN" max="NaN"/>
        </dgm:ruleLst>
      </dgm:layoutNode>
      <dgm:forEach name="Name25" axis="ch">
        <dgm:forEach name="Name26" axis="self" ptType="parTrans">
          <dgm:layoutNode name="parTrans" styleLbl="bgSibTrans2D1">
            <dgm:alg type="conn">
              <dgm:param type="begPts" val="auto"/>
              <dgm:param type="endPts" val="ctr"/>
              <dgm:param type="endSty" val="noArr"/>
              <dgm:param type="begSty" val="arr"/>
            </dgm:alg>
            <dgm:shape xmlns:r="http://schemas.openxmlformats.org/officeDocument/2006/relationships" type="conn" r:blip="">
              <dgm:adjLst/>
            </dgm:shape>
            <dgm:presOf axis="self"/>
            <dgm:constrLst>
              <dgm:constr type="begPad" refType="connDist" fact="0.055"/>
              <dgm:constr type="endPad"/>
            </dgm:constrLst>
            <dgm:ruleLst/>
          </dgm:layoutNode>
        </dgm:forEach>
        <dgm:forEach name="Name27" axis="self" ptType="node">
          <dgm:layoutNode name="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h" refType="w" fact="0.8"/>
              <dgm:constr type="tMarg" refType="primFontSz" fact="0.15"/>
              <dgm:constr type="bMarg" refType="primFontSz" fact="0.15"/>
              <dgm:constr type="lMarg" refType="primFontSz" fact="0.15"/>
              <dgm:constr type="rMarg" refType="primFontSz" fact="0.15"/>
            </dgm:constrLst>
            <dgm:ruleLst>
              <dgm:rule type="primFontSz" val="5" fact="NaN" max="NaN"/>
            </dgm:ruleLst>
          </dgm:layoutNod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endParaRPr lang="en-US" dirty="0"/>
          </a:p>
        </p:txBody>
      </p:sp>
      <p:sp>
        <p:nvSpPr>
          <p:cNvPr id="3" name="Date Placeholder 2"/>
          <p:cNvSpPr>
            <a:spLocks noGrp="1"/>
          </p:cNvSpPr>
          <p:nvPr>
            <p:ph type="dt" idx="1"/>
          </p:nvPr>
        </p:nvSpPr>
        <p:spPr>
          <a:xfrm>
            <a:off x="3970938" y="0"/>
            <a:ext cx="3037840" cy="464820"/>
          </a:xfrm>
          <a:prstGeom prst="rect">
            <a:avLst/>
          </a:prstGeom>
        </p:spPr>
        <p:txBody>
          <a:bodyPr vert="horz" lIns="93177" tIns="46589" rIns="93177" bIns="46589" rtlCol="0"/>
          <a:lstStyle>
            <a:lvl1pPr algn="r">
              <a:defRPr sz="1200"/>
            </a:lvl1pPr>
          </a:lstStyle>
          <a:p>
            <a:fld id="{5ADE82D3-7D8D-467C-85C3-4F3AFF9D51B7}" type="datetimeFigureOut">
              <a:rPr lang="en-US" smtClean="0"/>
              <a:t>4/19/2018</a:t>
            </a:fld>
            <a:endParaRPr lang="en-US" dirty="0"/>
          </a:p>
        </p:txBody>
      </p:sp>
      <p:sp>
        <p:nvSpPr>
          <p:cNvPr id="4" name="Slide Image Placeholder 3"/>
          <p:cNvSpPr>
            <a:spLocks noGrp="1" noRot="1" noChangeAspect="1"/>
          </p:cNvSpPr>
          <p:nvPr>
            <p:ph type="sldImg" idx="2"/>
          </p:nvPr>
        </p:nvSpPr>
        <p:spPr>
          <a:xfrm>
            <a:off x="1181100" y="696913"/>
            <a:ext cx="4648200" cy="3486150"/>
          </a:xfrm>
          <a:prstGeom prst="rect">
            <a:avLst/>
          </a:prstGeom>
          <a:noFill/>
          <a:ln w="12700">
            <a:solidFill>
              <a:prstClr val="black"/>
            </a:solidFill>
          </a:ln>
        </p:spPr>
        <p:txBody>
          <a:bodyPr vert="horz" lIns="93177" tIns="46589" rIns="93177" bIns="46589" rtlCol="0" anchor="ctr"/>
          <a:lstStyle/>
          <a:p>
            <a:endParaRPr lang="en-US" dirty="0"/>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3177" tIns="46589" rIns="93177" bIns="46589"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967"/>
            <a:ext cx="3037840" cy="464820"/>
          </a:xfrm>
          <a:prstGeom prst="rect">
            <a:avLst/>
          </a:prstGeom>
        </p:spPr>
        <p:txBody>
          <a:bodyPr vert="horz" lIns="93177" tIns="46589" rIns="93177" bIns="46589" rtlCol="0" anchor="b"/>
          <a:lstStyle>
            <a:lvl1pPr algn="l">
              <a:defRPr sz="1200"/>
            </a:lvl1pPr>
          </a:lstStyle>
          <a:p>
            <a:endParaRPr lang="en-US" dirty="0"/>
          </a:p>
        </p:txBody>
      </p:sp>
      <p:sp>
        <p:nvSpPr>
          <p:cNvPr id="7" name="Slide Number Placeholder 6"/>
          <p:cNvSpPr>
            <a:spLocks noGrp="1"/>
          </p:cNvSpPr>
          <p:nvPr>
            <p:ph type="sldNum" sz="quarter" idx="5"/>
          </p:nvPr>
        </p:nvSpPr>
        <p:spPr>
          <a:xfrm>
            <a:off x="3970938" y="8829967"/>
            <a:ext cx="3037840" cy="464820"/>
          </a:xfrm>
          <a:prstGeom prst="rect">
            <a:avLst/>
          </a:prstGeom>
        </p:spPr>
        <p:txBody>
          <a:bodyPr vert="horz" lIns="93177" tIns="46589" rIns="93177" bIns="46589" rtlCol="0" anchor="b"/>
          <a:lstStyle>
            <a:lvl1pPr algn="r">
              <a:defRPr sz="1200"/>
            </a:lvl1pPr>
          </a:lstStyle>
          <a:p>
            <a:fld id="{A9787B5A-97B7-499B-82B6-184B7B873251}" type="slidenum">
              <a:rPr lang="en-US" smtClean="0"/>
              <a:t>‹#›</a:t>
            </a:fld>
            <a:endParaRPr lang="en-US" dirty="0"/>
          </a:p>
        </p:txBody>
      </p:sp>
    </p:spTree>
    <p:extLst>
      <p:ext uri="{BB962C8B-B14F-4D97-AF65-F5344CB8AC3E}">
        <p14:creationId xmlns:p14="http://schemas.microsoft.com/office/powerpoint/2010/main" val="13013539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9787B5A-97B7-499B-82B6-184B7B873251}" type="slidenum">
              <a:rPr lang="en-US" smtClean="0"/>
              <a:t>2</a:t>
            </a:fld>
            <a:endParaRPr lang="en-US" dirty="0"/>
          </a:p>
        </p:txBody>
      </p:sp>
    </p:spTree>
    <p:extLst>
      <p:ext uri="{BB962C8B-B14F-4D97-AF65-F5344CB8AC3E}">
        <p14:creationId xmlns:p14="http://schemas.microsoft.com/office/powerpoint/2010/main" val="34318526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50004" eaLnBrk="0" hangingPunct="0"/>
            <a:r>
              <a:rPr lang="en-US" sz="500" dirty="0">
                <a:gradFill>
                  <a:gsLst>
                    <a:gs pos="0">
                      <a:schemeClr val="tx1"/>
                    </a:gs>
                    <a:gs pos="100000">
                      <a:schemeClr val="tx1"/>
                    </a:gs>
                  </a:gsLst>
                  <a:lin ang="5400000" scaled="0"/>
                </a:gradFill>
                <a:cs typeface="Arial" panose="020B0604020202020204" pitchFamily="34" charset="0"/>
              </a:rPr>
              <a:t>© 2016 Optum, Inc. All rights reserved. </a:t>
            </a:r>
          </a:p>
        </p:txBody>
      </p:sp>
      <p:sp>
        <p:nvSpPr>
          <p:cNvPr id="6" name="Date Placeholder 5"/>
          <p:cNvSpPr>
            <a:spLocks noGrp="1"/>
          </p:cNvSpPr>
          <p:nvPr>
            <p:ph type="dt" idx="12"/>
          </p:nvPr>
        </p:nvSpPr>
        <p:spPr/>
        <p:txBody>
          <a:bodyPr/>
          <a:lstStyle/>
          <a:p>
            <a:fld id="{3433BDF4-B53C-41D6-BFF9-167E1F86C0E2}" type="datetime8">
              <a:rPr lang="en-US" smtClean="0"/>
              <a:t>4/19/2018 3:51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12210765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9787B5A-97B7-499B-82B6-184B7B873251}" type="slidenum">
              <a:rPr lang="en-US" smtClean="0"/>
              <a:t>12</a:t>
            </a:fld>
            <a:endParaRPr lang="en-US" dirty="0"/>
          </a:p>
        </p:txBody>
      </p:sp>
    </p:spTree>
    <p:extLst>
      <p:ext uri="{BB962C8B-B14F-4D97-AF65-F5344CB8AC3E}">
        <p14:creationId xmlns:p14="http://schemas.microsoft.com/office/powerpoint/2010/main" val="34318526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p:spPr>
      </p:sp>
      <p:sp>
        <p:nvSpPr>
          <p:cNvPr id="3" name="Notes Placeholder 2"/>
          <p:cNvSpPr>
            <a:spLocks noGrp="1"/>
          </p:cNvSpPr>
          <p:nvPr>
            <p:ph type="body" idx="1"/>
          </p:nvPr>
        </p:nvSpPr>
        <p:spPr/>
        <p:txBody>
          <a:bodyPr/>
          <a:lstStyle/>
          <a:p>
            <a:r>
              <a:rPr lang="en-US" dirty="0" smtClean="0"/>
              <a:t>Recommendations:</a:t>
            </a:r>
          </a:p>
          <a:p>
            <a:r>
              <a:rPr lang="en-US" dirty="0" smtClean="0"/>
              <a:t>-</a:t>
            </a:r>
            <a:r>
              <a:rPr lang="en-US" baseline="0" dirty="0" smtClean="0"/>
              <a:t> Choose Continuous Improvement as Productivity MBO; keep Annual Improvement as a measure</a:t>
            </a:r>
          </a:p>
          <a:p>
            <a:pPr marL="174708" indent="-174708">
              <a:buFontTx/>
              <a:buChar char="-"/>
            </a:pPr>
            <a:r>
              <a:rPr lang="en-US" baseline="0" dirty="0" smtClean="0"/>
              <a:t>Choose In-Year Improvement based on sustainability concerns, allow SUS Survey and SUS Audit</a:t>
            </a:r>
          </a:p>
          <a:p>
            <a:pPr marL="174708" indent="-174708">
              <a:buFontTx/>
              <a:buChar char="-"/>
            </a:pPr>
            <a:endParaRPr lang="en-US" baseline="0" dirty="0" smtClean="0"/>
          </a:p>
          <a:p>
            <a:r>
              <a:rPr lang="en-US" baseline="0" dirty="0" smtClean="0"/>
              <a:t>Benefits:</a:t>
            </a:r>
          </a:p>
          <a:p>
            <a:r>
              <a:rPr lang="en-US" baseline="0" dirty="0" smtClean="0"/>
              <a:t>- Simplified setup and management (no baselining, stop 50% of DCR requests)</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50004" eaLnBrk="0" hangingPunct="0"/>
            <a:r>
              <a:rPr lang="en-US" sz="500" dirty="0">
                <a:gradFill>
                  <a:gsLst>
                    <a:gs pos="0">
                      <a:schemeClr val="tx1"/>
                    </a:gs>
                    <a:gs pos="100000">
                      <a:schemeClr val="tx1"/>
                    </a:gs>
                  </a:gsLst>
                  <a:lin ang="5400000" scaled="0"/>
                </a:gradFill>
                <a:cs typeface="Arial" panose="020B0604020202020204" pitchFamily="34" charset="0"/>
              </a:rPr>
              <a:t>© 2016 Optum, Inc. All rights reserved. </a:t>
            </a:r>
          </a:p>
        </p:txBody>
      </p:sp>
      <p:sp>
        <p:nvSpPr>
          <p:cNvPr id="6" name="Date Placeholder 5"/>
          <p:cNvSpPr>
            <a:spLocks noGrp="1"/>
          </p:cNvSpPr>
          <p:nvPr>
            <p:ph type="dt" idx="12"/>
          </p:nvPr>
        </p:nvSpPr>
        <p:spPr/>
        <p:txBody>
          <a:bodyPr/>
          <a:lstStyle/>
          <a:p>
            <a:fld id="{3433BDF4-B53C-41D6-BFF9-167E1F86C0E2}" type="datetime8">
              <a:rPr lang="en-US" smtClean="0"/>
              <a:t>4/19/2018 3:45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12210765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p:spPr>
      </p:sp>
      <p:sp>
        <p:nvSpPr>
          <p:cNvPr id="3" name="Notes Placeholder 2"/>
          <p:cNvSpPr>
            <a:spLocks noGrp="1"/>
          </p:cNvSpPr>
          <p:nvPr>
            <p:ph type="body" idx="1"/>
          </p:nvPr>
        </p:nvSpPr>
        <p:spPr/>
        <p:txBody>
          <a:bodyPr/>
          <a:lstStyle/>
          <a:p>
            <a:r>
              <a:rPr lang="en-US" dirty="0" smtClean="0"/>
              <a:t>Recommendations:</a:t>
            </a:r>
          </a:p>
          <a:p>
            <a:r>
              <a:rPr lang="en-US" dirty="0" smtClean="0"/>
              <a:t>-</a:t>
            </a:r>
            <a:r>
              <a:rPr lang="en-US" baseline="0" dirty="0" smtClean="0"/>
              <a:t> Choose Continuous Improvement as Productivity MBO; keep Annual Improvement as a measure</a:t>
            </a:r>
          </a:p>
          <a:p>
            <a:pPr marL="174708" indent="-174708">
              <a:buFontTx/>
              <a:buChar char="-"/>
            </a:pPr>
            <a:r>
              <a:rPr lang="en-US" baseline="0" dirty="0" smtClean="0"/>
              <a:t>Choose In-Year Improvement based on sustainability concerns, allow SUS Survey and SUS Audit</a:t>
            </a:r>
          </a:p>
          <a:p>
            <a:pPr marL="174708" indent="-174708">
              <a:buFontTx/>
              <a:buChar char="-"/>
            </a:pPr>
            <a:endParaRPr lang="en-US" baseline="0" dirty="0" smtClean="0"/>
          </a:p>
          <a:p>
            <a:r>
              <a:rPr lang="en-US" baseline="0" dirty="0" smtClean="0"/>
              <a:t>Benefits:</a:t>
            </a:r>
          </a:p>
          <a:p>
            <a:r>
              <a:rPr lang="en-US" baseline="0" dirty="0" smtClean="0"/>
              <a:t>- Simplified setup and management (no baselining, stop 50% of DCR requests)</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50004" eaLnBrk="0" hangingPunct="0"/>
            <a:r>
              <a:rPr lang="en-US" sz="500" dirty="0">
                <a:gradFill>
                  <a:gsLst>
                    <a:gs pos="0">
                      <a:schemeClr val="tx1"/>
                    </a:gs>
                    <a:gs pos="100000">
                      <a:schemeClr val="tx1"/>
                    </a:gs>
                  </a:gsLst>
                  <a:lin ang="5400000" scaled="0"/>
                </a:gradFill>
                <a:cs typeface="Arial" panose="020B0604020202020204" pitchFamily="34" charset="0"/>
              </a:rPr>
              <a:t>© 2016 Optum, Inc. All rights reserved. </a:t>
            </a:r>
          </a:p>
        </p:txBody>
      </p:sp>
      <p:sp>
        <p:nvSpPr>
          <p:cNvPr id="6" name="Date Placeholder 5"/>
          <p:cNvSpPr>
            <a:spLocks noGrp="1"/>
          </p:cNvSpPr>
          <p:nvPr>
            <p:ph type="dt" idx="12"/>
          </p:nvPr>
        </p:nvSpPr>
        <p:spPr/>
        <p:txBody>
          <a:bodyPr/>
          <a:lstStyle/>
          <a:p>
            <a:fld id="{3433BDF4-B53C-41D6-BFF9-167E1F86C0E2}" type="datetime8">
              <a:rPr lang="en-US" smtClean="0"/>
              <a:t>4/19/2018 3:45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12210765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p:spPr>
      </p:sp>
      <p:sp>
        <p:nvSpPr>
          <p:cNvPr id="3" name="Notes Placeholder 2"/>
          <p:cNvSpPr>
            <a:spLocks noGrp="1"/>
          </p:cNvSpPr>
          <p:nvPr>
            <p:ph type="body" idx="1"/>
          </p:nvPr>
        </p:nvSpPr>
        <p:spPr/>
        <p:txBody>
          <a:bodyPr/>
          <a:lstStyle/>
          <a:p>
            <a:r>
              <a:rPr lang="en-US" dirty="0" smtClean="0"/>
              <a:t>Recommendations:</a:t>
            </a:r>
          </a:p>
          <a:p>
            <a:r>
              <a:rPr lang="en-US" dirty="0" smtClean="0"/>
              <a:t>-</a:t>
            </a:r>
            <a:r>
              <a:rPr lang="en-US" baseline="0" dirty="0" smtClean="0"/>
              <a:t> Choose Continuous Improvement as Productivity MBO; keep Annual Improvement as a measure</a:t>
            </a:r>
          </a:p>
          <a:p>
            <a:pPr marL="174708" indent="-174708">
              <a:buFontTx/>
              <a:buChar char="-"/>
            </a:pPr>
            <a:r>
              <a:rPr lang="en-US" baseline="0" dirty="0" smtClean="0"/>
              <a:t>Choose In-Year Improvement based on sustainability concerns, allow SUS Survey and SUS Audit</a:t>
            </a:r>
          </a:p>
          <a:p>
            <a:pPr marL="174708" indent="-174708">
              <a:buFontTx/>
              <a:buChar char="-"/>
            </a:pPr>
            <a:endParaRPr lang="en-US" baseline="0" dirty="0" smtClean="0"/>
          </a:p>
          <a:p>
            <a:r>
              <a:rPr lang="en-US" baseline="0" dirty="0" smtClean="0"/>
              <a:t>Benefits:</a:t>
            </a:r>
          </a:p>
          <a:p>
            <a:r>
              <a:rPr lang="en-US" baseline="0" dirty="0" smtClean="0"/>
              <a:t>- Simplified setup and management (no baselining, stop 50% of DCR requests)</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50004" eaLnBrk="0" hangingPunct="0"/>
            <a:r>
              <a:rPr lang="en-US" sz="500" dirty="0">
                <a:gradFill>
                  <a:gsLst>
                    <a:gs pos="0">
                      <a:schemeClr val="tx1"/>
                    </a:gs>
                    <a:gs pos="100000">
                      <a:schemeClr val="tx1"/>
                    </a:gs>
                  </a:gsLst>
                  <a:lin ang="5400000" scaled="0"/>
                </a:gradFill>
                <a:cs typeface="Arial" panose="020B0604020202020204" pitchFamily="34" charset="0"/>
              </a:rPr>
              <a:t>© 2016 Optum, Inc. All rights reserved. </a:t>
            </a:r>
          </a:p>
        </p:txBody>
      </p:sp>
      <p:sp>
        <p:nvSpPr>
          <p:cNvPr id="6" name="Date Placeholder 5"/>
          <p:cNvSpPr>
            <a:spLocks noGrp="1"/>
          </p:cNvSpPr>
          <p:nvPr>
            <p:ph type="dt" idx="12"/>
          </p:nvPr>
        </p:nvSpPr>
        <p:spPr/>
        <p:txBody>
          <a:bodyPr/>
          <a:lstStyle/>
          <a:p>
            <a:fld id="{3433BDF4-B53C-41D6-BFF9-167E1F86C0E2}" type="datetime8">
              <a:rPr lang="en-US" smtClean="0"/>
              <a:t>4/19/2018 3:45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12210765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p:spPr>
      </p:sp>
      <p:sp>
        <p:nvSpPr>
          <p:cNvPr id="3" name="Notes Placeholder 2"/>
          <p:cNvSpPr>
            <a:spLocks noGrp="1"/>
          </p:cNvSpPr>
          <p:nvPr>
            <p:ph type="body" idx="1"/>
          </p:nvPr>
        </p:nvSpPr>
        <p:spPr/>
        <p:txBody>
          <a:bodyPr/>
          <a:lstStyle/>
          <a:p>
            <a:pPr marL="349415" indent="-349415">
              <a:buFont typeface="Arial" panose="020B0604020202020204" pitchFamily="34" charset="0"/>
              <a:buChar char="•"/>
            </a:pPr>
            <a:r>
              <a:rPr lang="en-US" dirty="0"/>
              <a:t>MVP – Org. filtering:</a:t>
            </a:r>
          </a:p>
          <a:p>
            <a:pPr marL="815302" lvl="1" indent="-349415">
              <a:buFont typeface="Arial" panose="020B0604020202020204" pitchFamily="34" charset="0"/>
              <a:buChar char="•"/>
            </a:pPr>
            <a:r>
              <a:rPr lang="en-US" dirty="0"/>
              <a:t>Default project assignment – majority of team is assigned to GL Dept.</a:t>
            </a:r>
          </a:p>
          <a:p>
            <a:pPr marL="815302" lvl="1" indent="-349415">
              <a:buFont typeface="Arial" panose="020B0604020202020204" pitchFamily="34" charset="0"/>
              <a:buChar char="•"/>
            </a:pPr>
            <a:endParaRPr lang="en-US" dirty="0"/>
          </a:p>
          <a:p>
            <a:r>
              <a:rPr lang="en-US" dirty="0"/>
              <a:t>Future:</a:t>
            </a:r>
          </a:p>
          <a:p>
            <a:pPr marL="815302" lvl="1" indent="-349415">
              <a:buFont typeface="Arial" panose="020B0604020202020204" pitchFamily="34" charset="0"/>
              <a:buChar char="•"/>
            </a:pPr>
            <a:r>
              <a:rPr lang="en-US" dirty="0"/>
              <a:t>Advance filter option – any of team is assigned to GL Dept.</a:t>
            </a:r>
          </a:p>
          <a:p>
            <a:pPr marL="1281189" lvl="2" indent="-349415">
              <a:buFont typeface="Arial" panose="020B0604020202020204" pitchFamily="34" charset="0"/>
              <a:buChar char="•"/>
            </a:pPr>
            <a:r>
              <a:rPr lang="en-US" dirty="0"/>
              <a:t>Project may show in more than one filter option but never duplicated – (assignment goes to majority logic when rolled up.)</a:t>
            </a:r>
          </a:p>
          <a:p>
            <a:pPr marL="815302" lvl="1" indent="-349415">
              <a:buFont typeface="Arial" panose="020B0604020202020204" pitchFamily="34" charset="0"/>
              <a:buChar char="•"/>
            </a:pPr>
            <a:r>
              <a:rPr lang="en-US" dirty="0"/>
              <a:t>Projects can be set at inactive by GL Owner</a:t>
            </a:r>
          </a:p>
          <a:p>
            <a:pPr marL="1281189" lvl="2" indent="-349415">
              <a:buFont typeface="Arial" panose="020B0604020202020204" pitchFamily="34" charset="0"/>
              <a:buChar char="•"/>
            </a:pPr>
            <a:r>
              <a:rPr lang="en-US" dirty="0"/>
              <a:t>Inactive applies to the organization hierarchy – unless another GL Owner activates (at which time the organization intersect will show the project)</a:t>
            </a:r>
          </a:p>
          <a:p>
            <a:endParaRPr lang="en-US" dirty="0"/>
          </a:p>
        </p:txBody>
      </p:sp>
      <p:sp>
        <p:nvSpPr>
          <p:cNvPr id="4" name="Slide Number Placeholder 3"/>
          <p:cNvSpPr>
            <a:spLocks noGrp="1"/>
          </p:cNvSpPr>
          <p:nvPr>
            <p:ph type="sldNum" sz="quarter" idx="10"/>
          </p:nvPr>
        </p:nvSpPr>
        <p:spPr/>
        <p:txBody>
          <a:bodyPr/>
          <a:lstStyle/>
          <a:p>
            <a:pPr>
              <a:defRPr/>
            </a:pPr>
            <a:fld id="{DCF7F8C4-0A9B-44BC-B085-4751DBD3C9BA}" type="slidenum">
              <a:rPr lang="en-US" smtClean="0"/>
              <a:pPr>
                <a:defRPr/>
              </a:pPr>
              <a:t>16</a:t>
            </a:fld>
            <a:endParaRPr lang="en-US" dirty="0"/>
          </a:p>
        </p:txBody>
      </p:sp>
    </p:spTree>
    <p:extLst>
      <p:ext uri="{BB962C8B-B14F-4D97-AF65-F5344CB8AC3E}">
        <p14:creationId xmlns:p14="http://schemas.microsoft.com/office/powerpoint/2010/main" val="21331575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p:spPr>
      </p:sp>
      <p:sp>
        <p:nvSpPr>
          <p:cNvPr id="3" name="Notes Placeholder 2"/>
          <p:cNvSpPr>
            <a:spLocks noGrp="1"/>
          </p:cNvSpPr>
          <p:nvPr>
            <p:ph type="body" idx="1"/>
          </p:nvPr>
        </p:nvSpPr>
        <p:spPr/>
        <p:txBody>
          <a:bodyPr/>
          <a:lstStyle/>
          <a:p>
            <a:pPr marL="349415" indent="-349415">
              <a:buFont typeface="Arial" panose="020B0604020202020204" pitchFamily="34" charset="0"/>
              <a:buChar char="•"/>
            </a:pPr>
            <a:r>
              <a:rPr lang="en-US" dirty="0"/>
              <a:t>MVP – Org. filtering:</a:t>
            </a:r>
          </a:p>
          <a:p>
            <a:pPr marL="815302" lvl="1" indent="-349415">
              <a:buFont typeface="Arial" panose="020B0604020202020204" pitchFamily="34" charset="0"/>
              <a:buChar char="•"/>
            </a:pPr>
            <a:r>
              <a:rPr lang="en-US" dirty="0"/>
              <a:t>Default project assignment – majority of team is assigned to GL Dept.</a:t>
            </a:r>
          </a:p>
          <a:p>
            <a:pPr marL="815302" lvl="1" indent="-349415">
              <a:buFont typeface="Arial" panose="020B0604020202020204" pitchFamily="34" charset="0"/>
              <a:buChar char="•"/>
            </a:pPr>
            <a:endParaRPr lang="en-US" dirty="0"/>
          </a:p>
          <a:p>
            <a:r>
              <a:rPr lang="en-US" dirty="0"/>
              <a:t>Future:</a:t>
            </a:r>
          </a:p>
          <a:p>
            <a:pPr marL="815302" lvl="1" indent="-349415">
              <a:buFont typeface="Arial" panose="020B0604020202020204" pitchFamily="34" charset="0"/>
              <a:buChar char="•"/>
            </a:pPr>
            <a:r>
              <a:rPr lang="en-US" dirty="0"/>
              <a:t>Advance filter option – any of team is assigned to GL Dept.</a:t>
            </a:r>
          </a:p>
          <a:p>
            <a:pPr marL="1281189" lvl="2" indent="-349415">
              <a:buFont typeface="Arial" panose="020B0604020202020204" pitchFamily="34" charset="0"/>
              <a:buChar char="•"/>
            </a:pPr>
            <a:r>
              <a:rPr lang="en-US" dirty="0"/>
              <a:t>Project may show in more than one filter option but never duplicated – (assignment goes to majority logic when rolled up.)</a:t>
            </a:r>
          </a:p>
          <a:p>
            <a:pPr marL="815302" lvl="1" indent="-349415">
              <a:buFont typeface="Arial" panose="020B0604020202020204" pitchFamily="34" charset="0"/>
              <a:buChar char="•"/>
            </a:pPr>
            <a:r>
              <a:rPr lang="en-US" dirty="0"/>
              <a:t>Projects can be set at inactive by GL Owner</a:t>
            </a:r>
          </a:p>
          <a:p>
            <a:pPr marL="1281189" lvl="2" indent="-349415">
              <a:buFont typeface="Arial" panose="020B0604020202020204" pitchFamily="34" charset="0"/>
              <a:buChar char="•"/>
            </a:pPr>
            <a:r>
              <a:rPr lang="en-US" dirty="0"/>
              <a:t>Inactive applies to the organization hierarchy – unless another GL Owner activates (at which time the organization intersect will show the project)</a:t>
            </a:r>
          </a:p>
          <a:p>
            <a:endParaRPr lang="en-US" dirty="0"/>
          </a:p>
        </p:txBody>
      </p:sp>
      <p:sp>
        <p:nvSpPr>
          <p:cNvPr id="4" name="Slide Number Placeholder 3"/>
          <p:cNvSpPr>
            <a:spLocks noGrp="1"/>
          </p:cNvSpPr>
          <p:nvPr>
            <p:ph type="sldNum" sz="quarter" idx="10"/>
          </p:nvPr>
        </p:nvSpPr>
        <p:spPr/>
        <p:txBody>
          <a:bodyPr/>
          <a:lstStyle/>
          <a:p>
            <a:pPr>
              <a:defRPr/>
            </a:pPr>
            <a:fld id="{DCF7F8C4-0A9B-44BC-B085-4751DBD3C9BA}" type="slidenum">
              <a:rPr lang="en-US" smtClean="0"/>
              <a:pPr>
                <a:defRPr/>
              </a:pPr>
              <a:t>17</a:t>
            </a:fld>
            <a:endParaRPr lang="en-US" dirty="0"/>
          </a:p>
        </p:txBody>
      </p:sp>
    </p:spTree>
    <p:extLst>
      <p:ext uri="{BB962C8B-B14F-4D97-AF65-F5344CB8AC3E}">
        <p14:creationId xmlns:p14="http://schemas.microsoft.com/office/powerpoint/2010/main" val="21331575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p:spPr>
      </p:sp>
      <p:sp>
        <p:nvSpPr>
          <p:cNvPr id="3" name="Notes Placeholder 2"/>
          <p:cNvSpPr>
            <a:spLocks noGrp="1"/>
          </p:cNvSpPr>
          <p:nvPr>
            <p:ph type="body" idx="1"/>
          </p:nvPr>
        </p:nvSpPr>
        <p:spPr/>
        <p:txBody>
          <a:bodyPr/>
          <a:lstStyle/>
          <a:p>
            <a:pPr marL="349415" indent="-349415">
              <a:buFont typeface="Arial" panose="020B0604020202020204" pitchFamily="34" charset="0"/>
              <a:buChar char="•"/>
            </a:pPr>
            <a:r>
              <a:rPr lang="en-US" dirty="0"/>
              <a:t>MVP – Org. filtering:</a:t>
            </a:r>
          </a:p>
          <a:p>
            <a:pPr marL="815302" lvl="1" indent="-349415">
              <a:buFont typeface="Arial" panose="020B0604020202020204" pitchFamily="34" charset="0"/>
              <a:buChar char="•"/>
            </a:pPr>
            <a:r>
              <a:rPr lang="en-US" dirty="0"/>
              <a:t>Default project assignment – majority of team is assigned to GL Dept.</a:t>
            </a:r>
          </a:p>
          <a:p>
            <a:pPr marL="815302" lvl="1" indent="-349415">
              <a:buFont typeface="Arial" panose="020B0604020202020204" pitchFamily="34" charset="0"/>
              <a:buChar char="•"/>
            </a:pPr>
            <a:endParaRPr lang="en-US" dirty="0"/>
          </a:p>
          <a:p>
            <a:r>
              <a:rPr lang="en-US" dirty="0"/>
              <a:t>Future:</a:t>
            </a:r>
          </a:p>
          <a:p>
            <a:pPr marL="815302" lvl="1" indent="-349415">
              <a:buFont typeface="Arial" panose="020B0604020202020204" pitchFamily="34" charset="0"/>
              <a:buChar char="•"/>
            </a:pPr>
            <a:r>
              <a:rPr lang="en-US" dirty="0"/>
              <a:t>Advance filter option – any of team is assigned to GL Dept.</a:t>
            </a:r>
          </a:p>
          <a:p>
            <a:pPr marL="1281189" lvl="2" indent="-349415">
              <a:buFont typeface="Arial" panose="020B0604020202020204" pitchFamily="34" charset="0"/>
              <a:buChar char="•"/>
            </a:pPr>
            <a:r>
              <a:rPr lang="en-US" dirty="0"/>
              <a:t>Project may show in more than one filter option but never duplicated – (assignment goes to majority logic when rolled up.)</a:t>
            </a:r>
          </a:p>
          <a:p>
            <a:pPr marL="815302" lvl="1" indent="-349415">
              <a:buFont typeface="Arial" panose="020B0604020202020204" pitchFamily="34" charset="0"/>
              <a:buChar char="•"/>
            </a:pPr>
            <a:r>
              <a:rPr lang="en-US" dirty="0"/>
              <a:t>Projects can be set at inactive by GL Owner</a:t>
            </a:r>
          </a:p>
          <a:p>
            <a:pPr marL="1281189" lvl="2" indent="-349415">
              <a:buFont typeface="Arial" panose="020B0604020202020204" pitchFamily="34" charset="0"/>
              <a:buChar char="•"/>
            </a:pPr>
            <a:r>
              <a:rPr lang="en-US" dirty="0"/>
              <a:t>Inactive applies to the organization hierarchy – unless another GL Owner activates (at which time the organization intersect will show the project)</a:t>
            </a:r>
          </a:p>
          <a:p>
            <a:endParaRPr lang="en-US" dirty="0"/>
          </a:p>
        </p:txBody>
      </p:sp>
      <p:sp>
        <p:nvSpPr>
          <p:cNvPr id="4" name="Slide Number Placeholder 3"/>
          <p:cNvSpPr>
            <a:spLocks noGrp="1"/>
          </p:cNvSpPr>
          <p:nvPr>
            <p:ph type="sldNum" sz="quarter" idx="10"/>
          </p:nvPr>
        </p:nvSpPr>
        <p:spPr/>
        <p:txBody>
          <a:bodyPr/>
          <a:lstStyle/>
          <a:p>
            <a:pPr>
              <a:defRPr/>
            </a:pPr>
            <a:fld id="{DCF7F8C4-0A9B-44BC-B085-4751DBD3C9BA}" type="slidenum">
              <a:rPr lang="en-US" smtClean="0"/>
              <a:pPr>
                <a:defRPr/>
              </a:pPr>
              <a:t>18</a:t>
            </a:fld>
            <a:endParaRPr lang="en-US" dirty="0"/>
          </a:p>
        </p:txBody>
      </p:sp>
    </p:spTree>
    <p:extLst>
      <p:ext uri="{BB962C8B-B14F-4D97-AF65-F5344CB8AC3E}">
        <p14:creationId xmlns:p14="http://schemas.microsoft.com/office/powerpoint/2010/main" val="21331575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p:spPr>
      </p:sp>
      <p:sp>
        <p:nvSpPr>
          <p:cNvPr id="3" name="Notes Placeholder 2"/>
          <p:cNvSpPr>
            <a:spLocks noGrp="1"/>
          </p:cNvSpPr>
          <p:nvPr>
            <p:ph type="body" idx="1"/>
          </p:nvPr>
        </p:nvSpPr>
        <p:spPr/>
        <p:txBody>
          <a:bodyPr/>
          <a:lstStyle/>
          <a:p>
            <a:pPr marL="349415" indent="-349415">
              <a:buFont typeface="Arial" panose="020B0604020202020204" pitchFamily="34" charset="0"/>
              <a:buChar char="•"/>
            </a:pPr>
            <a:r>
              <a:rPr lang="en-US" dirty="0"/>
              <a:t>MVP – Org. filtering:</a:t>
            </a:r>
          </a:p>
          <a:p>
            <a:pPr marL="815302" lvl="1" indent="-349415">
              <a:buFont typeface="Arial" panose="020B0604020202020204" pitchFamily="34" charset="0"/>
              <a:buChar char="•"/>
            </a:pPr>
            <a:r>
              <a:rPr lang="en-US" dirty="0"/>
              <a:t>Default project assignment – majority of team is assigned to GL Dept.</a:t>
            </a:r>
          </a:p>
          <a:p>
            <a:pPr marL="815302" lvl="1" indent="-349415">
              <a:buFont typeface="Arial" panose="020B0604020202020204" pitchFamily="34" charset="0"/>
              <a:buChar char="•"/>
            </a:pPr>
            <a:endParaRPr lang="en-US" dirty="0"/>
          </a:p>
          <a:p>
            <a:r>
              <a:rPr lang="en-US" dirty="0"/>
              <a:t>Future:</a:t>
            </a:r>
          </a:p>
          <a:p>
            <a:pPr marL="815302" lvl="1" indent="-349415">
              <a:buFont typeface="Arial" panose="020B0604020202020204" pitchFamily="34" charset="0"/>
              <a:buChar char="•"/>
            </a:pPr>
            <a:r>
              <a:rPr lang="en-US" dirty="0"/>
              <a:t>Advance filter option – any of team is assigned to GL Dept.</a:t>
            </a:r>
          </a:p>
          <a:p>
            <a:pPr marL="1281189" lvl="2" indent="-349415">
              <a:buFont typeface="Arial" panose="020B0604020202020204" pitchFamily="34" charset="0"/>
              <a:buChar char="•"/>
            </a:pPr>
            <a:r>
              <a:rPr lang="en-US" dirty="0"/>
              <a:t>Project may show in more than one filter option but never duplicated – (assignment goes to majority logic when rolled up.)</a:t>
            </a:r>
          </a:p>
          <a:p>
            <a:pPr marL="815302" lvl="1" indent="-349415">
              <a:buFont typeface="Arial" panose="020B0604020202020204" pitchFamily="34" charset="0"/>
              <a:buChar char="•"/>
            </a:pPr>
            <a:r>
              <a:rPr lang="en-US" dirty="0"/>
              <a:t>Projects can be set at inactive by GL Owner</a:t>
            </a:r>
          </a:p>
          <a:p>
            <a:pPr marL="1281189" lvl="2" indent="-349415">
              <a:buFont typeface="Arial" panose="020B0604020202020204" pitchFamily="34" charset="0"/>
              <a:buChar char="•"/>
            </a:pPr>
            <a:r>
              <a:rPr lang="en-US" dirty="0"/>
              <a:t>Inactive applies to the organization hierarchy – unless another GL Owner activates (at which time the organization intersect will show the project)</a:t>
            </a:r>
          </a:p>
          <a:p>
            <a:endParaRPr lang="en-US" dirty="0"/>
          </a:p>
        </p:txBody>
      </p:sp>
      <p:sp>
        <p:nvSpPr>
          <p:cNvPr id="4" name="Slide Number Placeholder 3"/>
          <p:cNvSpPr>
            <a:spLocks noGrp="1"/>
          </p:cNvSpPr>
          <p:nvPr>
            <p:ph type="sldNum" sz="quarter" idx="10"/>
          </p:nvPr>
        </p:nvSpPr>
        <p:spPr/>
        <p:txBody>
          <a:bodyPr/>
          <a:lstStyle/>
          <a:p>
            <a:pPr>
              <a:defRPr/>
            </a:pPr>
            <a:fld id="{DCF7F8C4-0A9B-44BC-B085-4751DBD3C9BA}" type="slidenum">
              <a:rPr lang="en-US" smtClean="0">
                <a:solidFill>
                  <a:prstClr val="black"/>
                </a:solidFill>
              </a:rPr>
              <a:pPr>
                <a:defRPr/>
              </a:pPr>
              <a:t>19</a:t>
            </a:fld>
            <a:endParaRPr lang="en-US" dirty="0">
              <a:solidFill>
                <a:prstClr val="black"/>
              </a:solidFill>
            </a:endParaRPr>
          </a:p>
        </p:txBody>
      </p:sp>
    </p:spTree>
    <p:extLst>
      <p:ext uri="{BB962C8B-B14F-4D97-AF65-F5344CB8AC3E}">
        <p14:creationId xmlns:p14="http://schemas.microsoft.com/office/powerpoint/2010/main" val="21331575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p:spPr>
      </p:sp>
      <p:sp>
        <p:nvSpPr>
          <p:cNvPr id="3" name="Notes Placeholder 2"/>
          <p:cNvSpPr>
            <a:spLocks noGrp="1"/>
          </p:cNvSpPr>
          <p:nvPr>
            <p:ph type="body" idx="1"/>
          </p:nvPr>
        </p:nvSpPr>
        <p:spPr/>
        <p:txBody>
          <a:bodyPr/>
          <a:lstStyle/>
          <a:p>
            <a:pPr marL="349415" indent="-349415">
              <a:buFont typeface="Arial" panose="020B0604020202020204" pitchFamily="34" charset="0"/>
              <a:buChar char="•"/>
            </a:pPr>
            <a:r>
              <a:rPr lang="en-US" dirty="0"/>
              <a:t>MVP – Org. filtering:</a:t>
            </a:r>
          </a:p>
          <a:p>
            <a:pPr marL="815302" lvl="1" indent="-349415">
              <a:buFont typeface="Arial" panose="020B0604020202020204" pitchFamily="34" charset="0"/>
              <a:buChar char="•"/>
            </a:pPr>
            <a:r>
              <a:rPr lang="en-US" dirty="0"/>
              <a:t>Default project assignment – majority of team is assigned to GL Dept.</a:t>
            </a:r>
          </a:p>
          <a:p>
            <a:pPr marL="815302" lvl="1" indent="-349415">
              <a:buFont typeface="Arial" panose="020B0604020202020204" pitchFamily="34" charset="0"/>
              <a:buChar char="•"/>
            </a:pPr>
            <a:endParaRPr lang="en-US" dirty="0"/>
          </a:p>
          <a:p>
            <a:r>
              <a:rPr lang="en-US" dirty="0"/>
              <a:t>Future:</a:t>
            </a:r>
          </a:p>
          <a:p>
            <a:pPr marL="815302" lvl="1" indent="-349415">
              <a:buFont typeface="Arial" panose="020B0604020202020204" pitchFamily="34" charset="0"/>
              <a:buChar char="•"/>
            </a:pPr>
            <a:r>
              <a:rPr lang="en-US" dirty="0"/>
              <a:t>Advance filter option – any of team is assigned to GL Dept.</a:t>
            </a:r>
          </a:p>
          <a:p>
            <a:pPr marL="1281189" lvl="2" indent="-349415">
              <a:buFont typeface="Arial" panose="020B0604020202020204" pitchFamily="34" charset="0"/>
              <a:buChar char="•"/>
            </a:pPr>
            <a:r>
              <a:rPr lang="en-US" dirty="0"/>
              <a:t>Project may show in more than one filter option but never duplicated – (assignment goes to majority logic when rolled up.)</a:t>
            </a:r>
          </a:p>
          <a:p>
            <a:pPr marL="815302" lvl="1" indent="-349415">
              <a:buFont typeface="Arial" panose="020B0604020202020204" pitchFamily="34" charset="0"/>
              <a:buChar char="•"/>
            </a:pPr>
            <a:r>
              <a:rPr lang="en-US" dirty="0"/>
              <a:t>Projects can be set at inactive by GL Owner</a:t>
            </a:r>
          </a:p>
          <a:p>
            <a:pPr marL="1281189" lvl="2" indent="-349415">
              <a:buFont typeface="Arial" panose="020B0604020202020204" pitchFamily="34" charset="0"/>
              <a:buChar char="•"/>
            </a:pPr>
            <a:r>
              <a:rPr lang="en-US" dirty="0"/>
              <a:t>Inactive applies to the organization hierarchy – unless another GL Owner activates (at which time the organization intersect will show the project)</a:t>
            </a:r>
          </a:p>
          <a:p>
            <a:endParaRPr lang="en-US" dirty="0"/>
          </a:p>
        </p:txBody>
      </p:sp>
      <p:sp>
        <p:nvSpPr>
          <p:cNvPr id="4" name="Slide Number Placeholder 3"/>
          <p:cNvSpPr>
            <a:spLocks noGrp="1"/>
          </p:cNvSpPr>
          <p:nvPr>
            <p:ph type="sldNum" sz="quarter" idx="10"/>
          </p:nvPr>
        </p:nvSpPr>
        <p:spPr/>
        <p:txBody>
          <a:bodyPr/>
          <a:lstStyle/>
          <a:p>
            <a:pPr>
              <a:defRPr/>
            </a:pPr>
            <a:fld id="{DCF7F8C4-0A9B-44BC-B085-4751DBD3C9BA}" type="slidenum">
              <a:rPr lang="en-US" smtClean="0">
                <a:solidFill>
                  <a:prstClr val="black"/>
                </a:solidFill>
              </a:rPr>
              <a:pPr>
                <a:defRPr/>
              </a:pPr>
              <a:t>20</a:t>
            </a:fld>
            <a:endParaRPr lang="en-US" dirty="0">
              <a:solidFill>
                <a:prstClr val="black"/>
              </a:solidFill>
            </a:endParaRPr>
          </a:p>
        </p:txBody>
      </p:sp>
    </p:spTree>
    <p:extLst>
      <p:ext uri="{BB962C8B-B14F-4D97-AF65-F5344CB8AC3E}">
        <p14:creationId xmlns:p14="http://schemas.microsoft.com/office/powerpoint/2010/main" val="21331575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p:spPr>
      </p:sp>
      <p:sp>
        <p:nvSpPr>
          <p:cNvPr id="3" name="Notes Placeholder 2"/>
          <p:cNvSpPr>
            <a:spLocks noGrp="1"/>
          </p:cNvSpPr>
          <p:nvPr>
            <p:ph type="body" idx="1"/>
          </p:nvPr>
        </p:nvSpPr>
        <p:spPr/>
        <p:txBody>
          <a:bodyPr/>
          <a:lstStyle/>
          <a:p>
            <a:r>
              <a:rPr lang="en-US" dirty="0" smtClean="0"/>
              <a:t>Recommendations:</a:t>
            </a:r>
          </a:p>
          <a:p>
            <a:r>
              <a:rPr lang="en-US" dirty="0" smtClean="0"/>
              <a:t>-</a:t>
            </a:r>
            <a:r>
              <a:rPr lang="en-US" baseline="0" dirty="0" smtClean="0"/>
              <a:t> Choose Continuous Improvement as Productivity MBO; keep Annual Improvement as a measure</a:t>
            </a:r>
          </a:p>
          <a:p>
            <a:pPr marL="174708" indent="-174708">
              <a:buFontTx/>
              <a:buChar char="-"/>
            </a:pPr>
            <a:r>
              <a:rPr lang="en-US" baseline="0" dirty="0" smtClean="0"/>
              <a:t>Choose In-Year Improvement based on sustainability concerns, allow SUS Survey and SUS Audit</a:t>
            </a:r>
          </a:p>
          <a:p>
            <a:pPr marL="174708" indent="-174708">
              <a:buFontTx/>
              <a:buChar char="-"/>
            </a:pPr>
            <a:endParaRPr lang="en-US" baseline="0" dirty="0" smtClean="0"/>
          </a:p>
          <a:p>
            <a:r>
              <a:rPr lang="en-US" baseline="0" dirty="0" smtClean="0"/>
              <a:t>Benefits:</a:t>
            </a:r>
          </a:p>
          <a:p>
            <a:r>
              <a:rPr lang="en-US" baseline="0" dirty="0" smtClean="0"/>
              <a:t>- Simplified setup and management (no baselining, stop 50% of DCR requests)</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50004" eaLnBrk="0" hangingPunct="0"/>
            <a:r>
              <a:rPr lang="en-US" sz="500" dirty="0">
                <a:gradFill>
                  <a:gsLst>
                    <a:gs pos="0">
                      <a:schemeClr val="tx1"/>
                    </a:gs>
                    <a:gs pos="100000">
                      <a:schemeClr val="tx1"/>
                    </a:gs>
                  </a:gsLst>
                  <a:lin ang="5400000" scaled="0"/>
                </a:gradFill>
                <a:cs typeface="Arial" panose="020B0604020202020204" pitchFamily="34" charset="0"/>
              </a:rPr>
              <a:t>© 2016 Optum, Inc. All rights reserved. </a:t>
            </a:r>
          </a:p>
        </p:txBody>
      </p:sp>
      <p:sp>
        <p:nvSpPr>
          <p:cNvPr id="6" name="Date Placeholder 5"/>
          <p:cNvSpPr>
            <a:spLocks noGrp="1"/>
          </p:cNvSpPr>
          <p:nvPr>
            <p:ph type="dt" idx="12"/>
          </p:nvPr>
        </p:nvSpPr>
        <p:spPr/>
        <p:txBody>
          <a:bodyPr/>
          <a:lstStyle/>
          <a:p>
            <a:fld id="{3433BDF4-B53C-41D6-BFF9-167E1F86C0E2}" type="datetime8">
              <a:rPr lang="en-US" smtClean="0"/>
              <a:t>4/19/2018 3:47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12210765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p:spPr>
      </p:sp>
      <p:sp>
        <p:nvSpPr>
          <p:cNvPr id="3" name="Notes Placeholder 2"/>
          <p:cNvSpPr>
            <a:spLocks noGrp="1"/>
          </p:cNvSpPr>
          <p:nvPr>
            <p:ph type="body" idx="1"/>
          </p:nvPr>
        </p:nvSpPr>
        <p:spPr/>
        <p:txBody>
          <a:bodyPr/>
          <a:lstStyle/>
          <a:p>
            <a:pPr marL="349415" indent="-349415">
              <a:buFont typeface="Arial" panose="020B0604020202020204" pitchFamily="34" charset="0"/>
              <a:buChar char="•"/>
            </a:pPr>
            <a:r>
              <a:rPr lang="en-US" dirty="0"/>
              <a:t>MVP – Org. filtering:</a:t>
            </a:r>
          </a:p>
          <a:p>
            <a:pPr marL="815302" lvl="1" indent="-349415">
              <a:buFont typeface="Arial" panose="020B0604020202020204" pitchFamily="34" charset="0"/>
              <a:buChar char="•"/>
            </a:pPr>
            <a:r>
              <a:rPr lang="en-US" dirty="0"/>
              <a:t>Default project assignment – majority of team is assigned to GL Dept.</a:t>
            </a:r>
          </a:p>
          <a:p>
            <a:pPr marL="815302" lvl="1" indent="-349415">
              <a:buFont typeface="Arial" panose="020B0604020202020204" pitchFamily="34" charset="0"/>
              <a:buChar char="•"/>
            </a:pPr>
            <a:endParaRPr lang="en-US" dirty="0"/>
          </a:p>
          <a:p>
            <a:r>
              <a:rPr lang="en-US" dirty="0"/>
              <a:t>Future:</a:t>
            </a:r>
          </a:p>
          <a:p>
            <a:pPr marL="815302" lvl="1" indent="-349415">
              <a:buFont typeface="Arial" panose="020B0604020202020204" pitchFamily="34" charset="0"/>
              <a:buChar char="•"/>
            </a:pPr>
            <a:r>
              <a:rPr lang="en-US" dirty="0"/>
              <a:t>Advance filter option – any of team is assigned to GL Dept.</a:t>
            </a:r>
          </a:p>
          <a:p>
            <a:pPr marL="1281189" lvl="2" indent="-349415">
              <a:buFont typeface="Arial" panose="020B0604020202020204" pitchFamily="34" charset="0"/>
              <a:buChar char="•"/>
            </a:pPr>
            <a:r>
              <a:rPr lang="en-US" dirty="0"/>
              <a:t>Project may show in more than one filter option but never duplicated – (assignment goes to majority logic when rolled up.)</a:t>
            </a:r>
          </a:p>
          <a:p>
            <a:pPr marL="815302" lvl="1" indent="-349415">
              <a:buFont typeface="Arial" panose="020B0604020202020204" pitchFamily="34" charset="0"/>
              <a:buChar char="•"/>
            </a:pPr>
            <a:r>
              <a:rPr lang="en-US" dirty="0"/>
              <a:t>Projects can be set at inactive by GL Owner</a:t>
            </a:r>
          </a:p>
          <a:p>
            <a:pPr marL="1281189" lvl="2" indent="-349415">
              <a:buFont typeface="Arial" panose="020B0604020202020204" pitchFamily="34" charset="0"/>
              <a:buChar char="•"/>
            </a:pPr>
            <a:r>
              <a:rPr lang="en-US" dirty="0"/>
              <a:t>Inactive applies to the organization hierarchy – unless another GL Owner activates (at which time the organization intersect will show the project)</a:t>
            </a:r>
          </a:p>
          <a:p>
            <a:endParaRPr lang="en-US" dirty="0"/>
          </a:p>
        </p:txBody>
      </p:sp>
      <p:sp>
        <p:nvSpPr>
          <p:cNvPr id="4" name="Slide Number Placeholder 3"/>
          <p:cNvSpPr>
            <a:spLocks noGrp="1"/>
          </p:cNvSpPr>
          <p:nvPr>
            <p:ph type="sldNum" sz="quarter" idx="10"/>
          </p:nvPr>
        </p:nvSpPr>
        <p:spPr/>
        <p:txBody>
          <a:bodyPr/>
          <a:lstStyle/>
          <a:p>
            <a:pPr>
              <a:defRPr/>
            </a:pPr>
            <a:fld id="{DCF7F8C4-0A9B-44BC-B085-4751DBD3C9BA}" type="slidenum">
              <a:rPr lang="en-US" smtClean="0">
                <a:solidFill>
                  <a:prstClr val="black"/>
                </a:solidFill>
              </a:rPr>
              <a:pPr>
                <a:defRPr/>
              </a:pPr>
              <a:t>21</a:t>
            </a:fld>
            <a:endParaRPr lang="en-US" dirty="0">
              <a:solidFill>
                <a:prstClr val="black"/>
              </a:solidFill>
            </a:endParaRPr>
          </a:p>
        </p:txBody>
      </p:sp>
    </p:spTree>
    <p:extLst>
      <p:ext uri="{BB962C8B-B14F-4D97-AF65-F5344CB8AC3E}">
        <p14:creationId xmlns:p14="http://schemas.microsoft.com/office/powerpoint/2010/main" val="213315756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p:spPr>
      </p:sp>
      <p:sp>
        <p:nvSpPr>
          <p:cNvPr id="3" name="Notes Placeholder 2"/>
          <p:cNvSpPr>
            <a:spLocks noGrp="1"/>
          </p:cNvSpPr>
          <p:nvPr>
            <p:ph type="body" idx="1"/>
          </p:nvPr>
        </p:nvSpPr>
        <p:spPr/>
        <p:txBody>
          <a:bodyPr/>
          <a:lstStyle/>
          <a:p>
            <a:r>
              <a:rPr lang="en-US" dirty="0" smtClean="0"/>
              <a:t>Recommendations:</a:t>
            </a:r>
          </a:p>
          <a:p>
            <a:r>
              <a:rPr lang="en-US" dirty="0" smtClean="0"/>
              <a:t>-</a:t>
            </a:r>
            <a:r>
              <a:rPr lang="en-US" baseline="0" dirty="0" smtClean="0"/>
              <a:t> Choose Continuous Improvement as Productivity MBO; keep Annual Improvement as a measure</a:t>
            </a:r>
          </a:p>
          <a:p>
            <a:pPr marL="174708" indent="-174708">
              <a:buFontTx/>
              <a:buChar char="-"/>
            </a:pPr>
            <a:r>
              <a:rPr lang="en-US" baseline="0" dirty="0" smtClean="0"/>
              <a:t>Choose In-Year Improvement based on sustainability concerns, allow SUS Survey and SUS Audit</a:t>
            </a:r>
          </a:p>
          <a:p>
            <a:pPr marL="174708" indent="-174708">
              <a:buFontTx/>
              <a:buChar char="-"/>
            </a:pPr>
            <a:endParaRPr lang="en-US" baseline="0" dirty="0" smtClean="0"/>
          </a:p>
          <a:p>
            <a:r>
              <a:rPr lang="en-US" baseline="0" dirty="0" smtClean="0"/>
              <a:t>Benefits:</a:t>
            </a:r>
          </a:p>
          <a:p>
            <a:r>
              <a:rPr lang="en-US" baseline="0" dirty="0" smtClean="0"/>
              <a:t>- Simplified setup and management (no baselining, stop 50% of DCR requests)</a:t>
            </a:r>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50004" eaLnBrk="0" hangingPunct="0"/>
            <a:r>
              <a:rPr lang="en-US" sz="500" dirty="0">
                <a:gradFill>
                  <a:gsLst>
                    <a:gs pos="0">
                      <a:prstClr val="black"/>
                    </a:gs>
                    <a:gs pos="100000">
                      <a:prstClr val="black"/>
                    </a:gs>
                  </a:gsLst>
                  <a:lin ang="5400000" scaled="0"/>
                </a:gradFill>
                <a:cs typeface="Arial" panose="020B0604020202020204" pitchFamily="34" charset="0"/>
              </a:rPr>
              <a:t>© 2016 Optum, Inc. All rights reserved. </a:t>
            </a:r>
          </a:p>
        </p:txBody>
      </p:sp>
      <p:sp>
        <p:nvSpPr>
          <p:cNvPr id="6" name="Date Placeholder 5"/>
          <p:cNvSpPr>
            <a:spLocks noGrp="1"/>
          </p:cNvSpPr>
          <p:nvPr>
            <p:ph type="dt" idx="12"/>
          </p:nvPr>
        </p:nvSpPr>
        <p:spPr/>
        <p:txBody>
          <a:bodyPr/>
          <a:lstStyle/>
          <a:p>
            <a:fld id="{3433BDF4-B53C-41D6-BFF9-167E1F86C0E2}" type="datetime8">
              <a:rPr lang="en-US" smtClean="0">
                <a:solidFill>
                  <a:prstClr val="black"/>
                </a:solidFill>
              </a:rPr>
              <a:pPr/>
              <a:t>4/19/2018 3:45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22</a:t>
            </a:fld>
            <a:endParaRPr lang="en-US" dirty="0">
              <a:solidFill>
                <a:prstClr val="black"/>
              </a:solidFill>
            </a:endParaRPr>
          </a:p>
        </p:txBody>
      </p:sp>
    </p:spTree>
    <p:extLst>
      <p:ext uri="{BB962C8B-B14F-4D97-AF65-F5344CB8AC3E}">
        <p14:creationId xmlns:p14="http://schemas.microsoft.com/office/powerpoint/2010/main" val="122107656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p:spPr>
      </p:sp>
      <p:sp>
        <p:nvSpPr>
          <p:cNvPr id="3" name="Notes Placeholder 2"/>
          <p:cNvSpPr>
            <a:spLocks noGrp="1"/>
          </p:cNvSpPr>
          <p:nvPr>
            <p:ph type="body" idx="1"/>
          </p:nvPr>
        </p:nvSpPr>
        <p:spPr/>
        <p:txBody>
          <a:bodyPr/>
          <a:lstStyle/>
          <a:p>
            <a:r>
              <a:rPr lang="en-US" dirty="0" smtClean="0"/>
              <a:t>Recommendations:</a:t>
            </a:r>
          </a:p>
          <a:p>
            <a:r>
              <a:rPr lang="en-US" dirty="0" smtClean="0"/>
              <a:t>-</a:t>
            </a:r>
            <a:r>
              <a:rPr lang="en-US" baseline="0" dirty="0" smtClean="0"/>
              <a:t> Choose Continuous Improvement as Productivity MBO; keep Annual Improvement as a measure</a:t>
            </a:r>
          </a:p>
          <a:p>
            <a:pPr marL="174708" indent="-174708">
              <a:buFontTx/>
              <a:buChar char="-"/>
            </a:pPr>
            <a:r>
              <a:rPr lang="en-US" baseline="0" dirty="0" smtClean="0"/>
              <a:t>Choose In-Year Improvement based on sustainability concerns, allow SUS Survey and SUS Audit</a:t>
            </a:r>
          </a:p>
          <a:p>
            <a:pPr marL="174708" indent="-174708">
              <a:buFontTx/>
              <a:buChar char="-"/>
            </a:pPr>
            <a:endParaRPr lang="en-US" baseline="0" dirty="0" smtClean="0"/>
          </a:p>
          <a:p>
            <a:r>
              <a:rPr lang="en-US" baseline="0" dirty="0" smtClean="0"/>
              <a:t>Benefits:</a:t>
            </a:r>
          </a:p>
          <a:p>
            <a:r>
              <a:rPr lang="en-US" baseline="0" dirty="0" smtClean="0"/>
              <a:t>- Simplified setup and management (no baselining, stop 50% of DCR requests)</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50004" eaLnBrk="0" hangingPunct="0"/>
            <a:r>
              <a:rPr lang="en-US" sz="500" dirty="0">
                <a:gradFill>
                  <a:gsLst>
                    <a:gs pos="0">
                      <a:schemeClr val="tx1"/>
                    </a:gs>
                    <a:gs pos="100000">
                      <a:schemeClr val="tx1"/>
                    </a:gs>
                  </a:gsLst>
                  <a:lin ang="5400000" scaled="0"/>
                </a:gradFill>
                <a:cs typeface="Arial" panose="020B0604020202020204" pitchFamily="34" charset="0"/>
              </a:rPr>
              <a:t>© 2016 Optum, Inc. All rights reserved. </a:t>
            </a:r>
          </a:p>
        </p:txBody>
      </p:sp>
      <p:sp>
        <p:nvSpPr>
          <p:cNvPr id="6" name="Date Placeholder 5"/>
          <p:cNvSpPr>
            <a:spLocks noGrp="1"/>
          </p:cNvSpPr>
          <p:nvPr>
            <p:ph type="dt" idx="12"/>
          </p:nvPr>
        </p:nvSpPr>
        <p:spPr/>
        <p:txBody>
          <a:bodyPr/>
          <a:lstStyle/>
          <a:p>
            <a:fld id="{3433BDF4-B53C-41D6-BFF9-167E1F86C0E2}" type="datetime8">
              <a:rPr lang="en-US" smtClean="0"/>
              <a:t>4/19/2018 3:48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12210765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p:spPr>
      </p:sp>
      <p:sp>
        <p:nvSpPr>
          <p:cNvPr id="3" name="Notes Placeholder 2"/>
          <p:cNvSpPr>
            <a:spLocks noGrp="1"/>
          </p:cNvSpPr>
          <p:nvPr>
            <p:ph type="body" idx="1"/>
          </p:nvPr>
        </p:nvSpPr>
        <p:spPr/>
        <p:txBody>
          <a:bodyPr/>
          <a:lstStyle/>
          <a:p>
            <a:r>
              <a:rPr lang="en-US" dirty="0" smtClean="0"/>
              <a:t>Recommendations:</a:t>
            </a:r>
          </a:p>
          <a:p>
            <a:r>
              <a:rPr lang="en-US" dirty="0" smtClean="0"/>
              <a:t>-</a:t>
            </a:r>
            <a:r>
              <a:rPr lang="en-US" baseline="0" dirty="0" smtClean="0"/>
              <a:t> Choose Continuous Improvement as Productivity MBO; keep Annual Improvement as a measure</a:t>
            </a:r>
          </a:p>
          <a:p>
            <a:pPr marL="174708" indent="-174708">
              <a:buFontTx/>
              <a:buChar char="-"/>
            </a:pPr>
            <a:r>
              <a:rPr lang="en-US" baseline="0" dirty="0" smtClean="0"/>
              <a:t>Choose In-Year Improvement based on sustainability concerns, allow SUS Survey and SUS Audit</a:t>
            </a:r>
          </a:p>
          <a:p>
            <a:pPr marL="174708" indent="-174708">
              <a:buFontTx/>
              <a:buChar char="-"/>
            </a:pPr>
            <a:endParaRPr lang="en-US" baseline="0" dirty="0" smtClean="0"/>
          </a:p>
          <a:p>
            <a:r>
              <a:rPr lang="en-US" baseline="0" dirty="0" smtClean="0"/>
              <a:t>Benefits:</a:t>
            </a:r>
          </a:p>
          <a:p>
            <a:r>
              <a:rPr lang="en-US" baseline="0" dirty="0" smtClean="0"/>
              <a:t>- Simplified setup and management (no baselining, stop 50% of DCR requests)</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50004" eaLnBrk="0" hangingPunct="0"/>
            <a:r>
              <a:rPr lang="en-US" sz="500" dirty="0">
                <a:gradFill>
                  <a:gsLst>
                    <a:gs pos="0">
                      <a:schemeClr val="tx1"/>
                    </a:gs>
                    <a:gs pos="100000">
                      <a:schemeClr val="tx1"/>
                    </a:gs>
                  </a:gsLst>
                  <a:lin ang="5400000" scaled="0"/>
                </a:gradFill>
                <a:cs typeface="Arial" panose="020B0604020202020204" pitchFamily="34" charset="0"/>
              </a:rPr>
              <a:t>© 2016 Optum, Inc. All rights reserved. </a:t>
            </a:r>
          </a:p>
        </p:txBody>
      </p:sp>
      <p:sp>
        <p:nvSpPr>
          <p:cNvPr id="6" name="Date Placeholder 5"/>
          <p:cNvSpPr>
            <a:spLocks noGrp="1"/>
          </p:cNvSpPr>
          <p:nvPr>
            <p:ph type="dt" idx="12"/>
          </p:nvPr>
        </p:nvSpPr>
        <p:spPr/>
        <p:txBody>
          <a:bodyPr/>
          <a:lstStyle/>
          <a:p>
            <a:fld id="{3433BDF4-B53C-41D6-BFF9-167E1F86C0E2}" type="datetime8">
              <a:rPr lang="en-US" smtClean="0"/>
              <a:t>4/19/2018 3:45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122107656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p:spPr>
      </p:sp>
      <p:sp>
        <p:nvSpPr>
          <p:cNvPr id="3" name="Notes Placeholder 2"/>
          <p:cNvSpPr>
            <a:spLocks noGrp="1"/>
          </p:cNvSpPr>
          <p:nvPr>
            <p:ph type="body" idx="1"/>
          </p:nvPr>
        </p:nvSpPr>
        <p:spPr/>
        <p:txBody>
          <a:bodyPr/>
          <a:lstStyle/>
          <a:p>
            <a:r>
              <a:rPr lang="en-US" dirty="0" smtClean="0"/>
              <a:t>Recommendations:</a:t>
            </a:r>
          </a:p>
          <a:p>
            <a:r>
              <a:rPr lang="en-US" dirty="0" smtClean="0"/>
              <a:t>-</a:t>
            </a:r>
            <a:r>
              <a:rPr lang="en-US" baseline="0" dirty="0" smtClean="0"/>
              <a:t> Choose Continuous Improvement as Productivity MBO; keep Annual Improvement as a measure</a:t>
            </a:r>
          </a:p>
          <a:p>
            <a:pPr marL="174708" indent="-174708">
              <a:buFontTx/>
              <a:buChar char="-"/>
            </a:pPr>
            <a:r>
              <a:rPr lang="en-US" baseline="0" dirty="0" smtClean="0"/>
              <a:t>Choose In-Year Improvement based on sustainability concerns, allow SUS Survey and SUS Audit</a:t>
            </a:r>
          </a:p>
          <a:p>
            <a:pPr marL="174708" indent="-174708">
              <a:buFontTx/>
              <a:buChar char="-"/>
            </a:pPr>
            <a:endParaRPr lang="en-US" baseline="0" dirty="0" smtClean="0"/>
          </a:p>
          <a:p>
            <a:r>
              <a:rPr lang="en-US" baseline="0" dirty="0" smtClean="0"/>
              <a:t>Benefits:</a:t>
            </a:r>
          </a:p>
          <a:p>
            <a:r>
              <a:rPr lang="en-US" baseline="0" dirty="0" smtClean="0"/>
              <a:t>- Simplified setup and management (no baselining, stop 50% of DCR requests)</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50004" eaLnBrk="0" hangingPunct="0"/>
            <a:r>
              <a:rPr lang="en-US" sz="500" dirty="0">
                <a:gradFill>
                  <a:gsLst>
                    <a:gs pos="0">
                      <a:schemeClr val="tx1"/>
                    </a:gs>
                    <a:gs pos="100000">
                      <a:schemeClr val="tx1"/>
                    </a:gs>
                  </a:gsLst>
                  <a:lin ang="5400000" scaled="0"/>
                </a:gradFill>
                <a:cs typeface="Arial" panose="020B0604020202020204" pitchFamily="34" charset="0"/>
              </a:rPr>
              <a:t>© 2016 Optum, Inc. All rights reserved. </a:t>
            </a:r>
          </a:p>
        </p:txBody>
      </p:sp>
      <p:sp>
        <p:nvSpPr>
          <p:cNvPr id="6" name="Date Placeholder 5"/>
          <p:cNvSpPr>
            <a:spLocks noGrp="1"/>
          </p:cNvSpPr>
          <p:nvPr>
            <p:ph type="dt" idx="12"/>
          </p:nvPr>
        </p:nvSpPr>
        <p:spPr/>
        <p:txBody>
          <a:bodyPr/>
          <a:lstStyle/>
          <a:p>
            <a:fld id="{3433BDF4-B53C-41D6-BFF9-167E1F86C0E2}" type="datetime8">
              <a:rPr lang="en-US" smtClean="0"/>
              <a:t>4/19/2018 3:45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122107656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p:spPr>
      </p:sp>
      <p:sp>
        <p:nvSpPr>
          <p:cNvPr id="3" name="Notes Placeholder 2"/>
          <p:cNvSpPr>
            <a:spLocks noGrp="1"/>
          </p:cNvSpPr>
          <p:nvPr>
            <p:ph type="body" idx="1"/>
          </p:nvPr>
        </p:nvSpPr>
        <p:spPr/>
        <p:txBody>
          <a:bodyPr/>
          <a:lstStyle/>
          <a:p>
            <a:pPr marL="349415" indent="-349415">
              <a:buFont typeface="Arial" panose="020B0604020202020204" pitchFamily="34" charset="0"/>
              <a:buChar char="•"/>
            </a:pPr>
            <a:r>
              <a:rPr lang="en-US" dirty="0"/>
              <a:t>MVP – Org. filtering:</a:t>
            </a:r>
          </a:p>
          <a:p>
            <a:pPr marL="815302" lvl="1" indent="-349415">
              <a:buFont typeface="Arial" panose="020B0604020202020204" pitchFamily="34" charset="0"/>
              <a:buChar char="•"/>
            </a:pPr>
            <a:r>
              <a:rPr lang="en-US" dirty="0"/>
              <a:t>Default project assignment – majority of team is assigned to GL Dept.</a:t>
            </a:r>
          </a:p>
          <a:p>
            <a:pPr marL="815302" lvl="1" indent="-349415">
              <a:buFont typeface="Arial" panose="020B0604020202020204" pitchFamily="34" charset="0"/>
              <a:buChar char="•"/>
            </a:pPr>
            <a:endParaRPr lang="en-US" dirty="0"/>
          </a:p>
          <a:p>
            <a:r>
              <a:rPr lang="en-US" dirty="0"/>
              <a:t>Future:</a:t>
            </a:r>
          </a:p>
          <a:p>
            <a:pPr marL="815302" lvl="1" indent="-349415">
              <a:buFont typeface="Arial" panose="020B0604020202020204" pitchFamily="34" charset="0"/>
              <a:buChar char="•"/>
            </a:pPr>
            <a:r>
              <a:rPr lang="en-US" dirty="0"/>
              <a:t>Advance filter option – any of team is assigned to GL Dept.</a:t>
            </a:r>
          </a:p>
          <a:p>
            <a:pPr marL="1281189" lvl="2" indent="-349415">
              <a:buFont typeface="Arial" panose="020B0604020202020204" pitchFamily="34" charset="0"/>
              <a:buChar char="•"/>
            </a:pPr>
            <a:r>
              <a:rPr lang="en-US" dirty="0"/>
              <a:t>Project may show in more than one filter option but never duplicated – (assignment goes to majority logic when rolled up.)</a:t>
            </a:r>
          </a:p>
          <a:p>
            <a:pPr marL="815302" lvl="1" indent="-349415">
              <a:buFont typeface="Arial" panose="020B0604020202020204" pitchFamily="34" charset="0"/>
              <a:buChar char="•"/>
            </a:pPr>
            <a:r>
              <a:rPr lang="en-US" dirty="0"/>
              <a:t>Projects can be set at inactive by GL Owner</a:t>
            </a:r>
          </a:p>
          <a:p>
            <a:pPr marL="1281189" lvl="2" indent="-349415">
              <a:buFont typeface="Arial" panose="020B0604020202020204" pitchFamily="34" charset="0"/>
              <a:buChar char="•"/>
            </a:pPr>
            <a:r>
              <a:rPr lang="en-US" dirty="0"/>
              <a:t>Inactive applies to the organization hierarchy – unless another GL Owner activates (at which time the organization intersect will show the project)</a:t>
            </a:r>
          </a:p>
          <a:p>
            <a:endParaRPr lang="en-US" dirty="0"/>
          </a:p>
        </p:txBody>
      </p:sp>
      <p:sp>
        <p:nvSpPr>
          <p:cNvPr id="4" name="Slide Number Placeholder 3"/>
          <p:cNvSpPr>
            <a:spLocks noGrp="1"/>
          </p:cNvSpPr>
          <p:nvPr>
            <p:ph type="sldNum" sz="quarter" idx="10"/>
          </p:nvPr>
        </p:nvSpPr>
        <p:spPr/>
        <p:txBody>
          <a:bodyPr/>
          <a:lstStyle/>
          <a:p>
            <a:pPr>
              <a:defRPr/>
            </a:pPr>
            <a:fld id="{DCF7F8C4-0A9B-44BC-B085-4751DBD3C9BA}" type="slidenum">
              <a:rPr lang="en-US" smtClean="0">
                <a:solidFill>
                  <a:prstClr val="black"/>
                </a:solidFill>
              </a:rPr>
              <a:pPr>
                <a:defRPr/>
              </a:pPr>
              <a:t>26</a:t>
            </a:fld>
            <a:endParaRPr lang="en-US" dirty="0">
              <a:solidFill>
                <a:prstClr val="black"/>
              </a:solidFill>
            </a:endParaRPr>
          </a:p>
        </p:txBody>
      </p:sp>
    </p:spTree>
    <p:extLst>
      <p:ext uri="{BB962C8B-B14F-4D97-AF65-F5344CB8AC3E}">
        <p14:creationId xmlns:p14="http://schemas.microsoft.com/office/powerpoint/2010/main" val="37553679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p:spPr>
      </p:sp>
      <p:sp>
        <p:nvSpPr>
          <p:cNvPr id="3" name="Notes Placeholder 2"/>
          <p:cNvSpPr>
            <a:spLocks noGrp="1"/>
          </p:cNvSpPr>
          <p:nvPr>
            <p:ph type="body" idx="1"/>
          </p:nvPr>
        </p:nvSpPr>
        <p:spPr/>
        <p:txBody>
          <a:bodyPr/>
          <a:lstStyle/>
          <a:p>
            <a:pPr marL="349415" indent="-349415">
              <a:buFont typeface="Arial" panose="020B0604020202020204" pitchFamily="34" charset="0"/>
              <a:buChar char="•"/>
            </a:pPr>
            <a:r>
              <a:rPr lang="en-US" dirty="0"/>
              <a:t>MVP – Org. filtering:</a:t>
            </a:r>
          </a:p>
          <a:p>
            <a:pPr marL="815302" lvl="1" indent="-349415">
              <a:buFont typeface="Arial" panose="020B0604020202020204" pitchFamily="34" charset="0"/>
              <a:buChar char="•"/>
            </a:pPr>
            <a:r>
              <a:rPr lang="en-US" dirty="0"/>
              <a:t>Default project assignment – majority of team is assigned to GL Dept.</a:t>
            </a:r>
          </a:p>
          <a:p>
            <a:pPr marL="815302" lvl="1" indent="-349415">
              <a:buFont typeface="Arial" panose="020B0604020202020204" pitchFamily="34" charset="0"/>
              <a:buChar char="•"/>
            </a:pPr>
            <a:endParaRPr lang="en-US" dirty="0"/>
          </a:p>
          <a:p>
            <a:r>
              <a:rPr lang="en-US" dirty="0"/>
              <a:t>Future:</a:t>
            </a:r>
          </a:p>
          <a:p>
            <a:pPr marL="815302" lvl="1" indent="-349415">
              <a:buFont typeface="Arial" panose="020B0604020202020204" pitchFamily="34" charset="0"/>
              <a:buChar char="•"/>
            </a:pPr>
            <a:r>
              <a:rPr lang="en-US" dirty="0"/>
              <a:t>Advance filter option – any of team is assigned to GL Dept.</a:t>
            </a:r>
          </a:p>
          <a:p>
            <a:pPr marL="1281189" lvl="2" indent="-349415">
              <a:buFont typeface="Arial" panose="020B0604020202020204" pitchFamily="34" charset="0"/>
              <a:buChar char="•"/>
            </a:pPr>
            <a:r>
              <a:rPr lang="en-US" dirty="0"/>
              <a:t>Project may show in more than one filter option but never duplicated – (assignment goes to majority logic when rolled up.)</a:t>
            </a:r>
          </a:p>
          <a:p>
            <a:pPr marL="815302" lvl="1" indent="-349415">
              <a:buFont typeface="Arial" panose="020B0604020202020204" pitchFamily="34" charset="0"/>
              <a:buChar char="•"/>
            </a:pPr>
            <a:r>
              <a:rPr lang="en-US" dirty="0"/>
              <a:t>Projects can be set at inactive by GL Owner</a:t>
            </a:r>
          </a:p>
          <a:p>
            <a:pPr marL="1281189" lvl="2" indent="-349415">
              <a:buFont typeface="Arial" panose="020B0604020202020204" pitchFamily="34" charset="0"/>
              <a:buChar char="•"/>
            </a:pPr>
            <a:r>
              <a:rPr lang="en-US" dirty="0"/>
              <a:t>Inactive applies to the organization hierarchy – unless another GL Owner activates (at which time the organization intersect will show the project)</a:t>
            </a:r>
          </a:p>
          <a:p>
            <a:endParaRPr lang="en-US" dirty="0"/>
          </a:p>
        </p:txBody>
      </p:sp>
      <p:sp>
        <p:nvSpPr>
          <p:cNvPr id="4" name="Slide Number Placeholder 3"/>
          <p:cNvSpPr>
            <a:spLocks noGrp="1"/>
          </p:cNvSpPr>
          <p:nvPr>
            <p:ph type="sldNum" sz="quarter" idx="10"/>
          </p:nvPr>
        </p:nvSpPr>
        <p:spPr/>
        <p:txBody>
          <a:bodyPr/>
          <a:lstStyle/>
          <a:p>
            <a:pPr>
              <a:defRPr/>
            </a:pPr>
            <a:fld id="{DCF7F8C4-0A9B-44BC-B085-4751DBD3C9BA}" type="slidenum">
              <a:rPr lang="en-US" smtClean="0">
                <a:solidFill>
                  <a:prstClr val="black"/>
                </a:solidFill>
              </a:rPr>
              <a:pPr>
                <a:defRPr/>
              </a:pPr>
              <a:t>27</a:t>
            </a:fld>
            <a:endParaRPr lang="en-US" dirty="0">
              <a:solidFill>
                <a:prstClr val="black"/>
              </a:solidFill>
            </a:endParaRPr>
          </a:p>
        </p:txBody>
      </p:sp>
    </p:spTree>
    <p:extLst>
      <p:ext uri="{BB962C8B-B14F-4D97-AF65-F5344CB8AC3E}">
        <p14:creationId xmlns:p14="http://schemas.microsoft.com/office/powerpoint/2010/main" val="37553679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p:spPr>
      </p:sp>
      <p:sp>
        <p:nvSpPr>
          <p:cNvPr id="3" name="Notes Placeholder 2"/>
          <p:cNvSpPr>
            <a:spLocks noGrp="1"/>
          </p:cNvSpPr>
          <p:nvPr>
            <p:ph type="body" idx="1"/>
          </p:nvPr>
        </p:nvSpPr>
        <p:spPr/>
        <p:txBody>
          <a:bodyPr/>
          <a:lstStyle/>
          <a:p>
            <a:pPr marL="349415" indent="-349415">
              <a:buFont typeface="Arial" panose="020B0604020202020204" pitchFamily="34" charset="0"/>
              <a:buChar char="•"/>
            </a:pPr>
            <a:r>
              <a:rPr lang="en-US" dirty="0"/>
              <a:t>MVP – Org. filtering:</a:t>
            </a:r>
          </a:p>
          <a:p>
            <a:pPr marL="815302" lvl="1" indent="-349415">
              <a:buFont typeface="Arial" panose="020B0604020202020204" pitchFamily="34" charset="0"/>
              <a:buChar char="•"/>
            </a:pPr>
            <a:r>
              <a:rPr lang="en-US" dirty="0"/>
              <a:t>Default project assignment – majority of team is assigned to GL Dept.</a:t>
            </a:r>
          </a:p>
          <a:p>
            <a:pPr marL="815302" lvl="1" indent="-349415">
              <a:buFont typeface="Arial" panose="020B0604020202020204" pitchFamily="34" charset="0"/>
              <a:buChar char="•"/>
            </a:pPr>
            <a:endParaRPr lang="en-US" dirty="0"/>
          </a:p>
          <a:p>
            <a:r>
              <a:rPr lang="en-US" dirty="0"/>
              <a:t>Future:</a:t>
            </a:r>
          </a:p>
          <a:p>
            <a:pPr marL="815302" lvl="1" indent="-349415">
              <a:buFont typeface="Arial" panose="020B0604020202020204" pitchFamily="34" charset="0"/>
              <a:buChar char="•"/>
            </a:pPr>
            <a:r>
              <a:rPr lang="en-US" dirty="0"/>
              <a:t>Advance filter option – any of team is assigned to GL Dept.</a:t>
            </a:r>
          </a:p>
          <a:p>
            <a:pPr marL="1281189" lvl="2" indent="-349415">
              <a:buFont typeface="Arial" panose="020B0604020202020204" pitchFamily="34" charset="0"/>
              <a:buChar char="•"/>
            </a:pPr>
            <a:r>
              <a:rPr lang="en-US" dirty="0"/>
              <a:t>Project may show in more than one filter option but never duplicated – (assignment goes to majority logic when rolled up.)</a:t>
            </a:r>
          </a:p>
          <a:p>
            <a:pPr marL="815302" lvl="1" indent="-349415">
              <a:buFont typeface="Arial" panose="020B0604020202020204" pitchFamily="34" charset="0"/>
              <a:buChar char="•"/>
            </a:pPr>
            <a:r>
              <a:rPr lang="en-US" dirty="0"/>
              <a:t>Projects can be set at inactive by GL Owner</a:t>
            </a:r>
          </a:p>
          <a:p>
            <a:pPr marL="1281189" lvl="2" indent="-349415">
              <a:buFont typeface="Arial" panose="020B0604020202020204" pitchFamily="34" charset="0"/>
              <a:buChar char="•"/>
            </a:pPr>
            <a:r>
              <a:rPr lang="en-US" dirty="0"/>
              <a:t>Inactive applies to the organization hierarchy – unless another GL Owner activates (at which time the organization intersect will show the project)</a:t>
            </a:r>
          </a:p>
          <a:p>
            <a:endParaRPr lang="en-US" dirty="0"/>
          </a:p>
        </p:txBody>
      </p:sp>
      <p:sp>
        <p:nvSpPr>
          <p:cNvPr id="4" name="Slide Number Placeholder 3"/>
          <p:cNvSpPr>
            <a:spLocks noGrp="1"/>
          </p:cNvSpPr>
          <p:nvPr>
            <p:ph type="sldNum" sz="quarter" idx="10"/>
          </p:nvPr>
        </p:nvSpPr>
        <p:spPr/>
        <p:txBody>
          <a:bodyPr/>
          <a:lstStyle/>
          <a:p>
            <a:pPr>
              <a:defRPr/>
            </a:pPr>
            <a:fld id="{DCF7F8C4-0A9B-44BC-B085-4751DBD3C9BA}" type="slidenum">
              <a:rPr lang="en-US" smtClean="0"/>
              <a:pPr>
                <a:defRPr/>
              </a:pPr>
              <a:t>28</a:t>
            </a:fld>
            <a:endParaRPr lang="en-US"/>
          </a:p>
        </p:txBody>
      </p:sp>
    </p:spTree>
    <p:extLst>
      <p:ext uri="{BB962C8B-B14F-4D97-AF65-F5344CB8AC3E}">
        <p14:creationId xmlns:p14="http://schemas.microsoft.com/office/powerpoint/2010/main" val="10764836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p:spPr>
      </p:sp>
      <p:sp>
        <p:nvSpPr>
          <p:cNvPr id="3" name="Notes Placeholder 2"/>
          <p:cNvSpPr>
            <a:spLocks noGrp="1"/>
          </p:cNvSpPr>
          <p:nvPr>
            <p:ph type="body" idx="1"/>
          </p:nvPr>
        </p:nvSpPr>
        <p:spPr/>
        <p:txBody>
          <a:bodyPr/>
          <a:lstStyle/>
          <a:p>
            <a:pPr marL="349415" indent="-349415">
              <a:buFont typeface="Arial" panose="020B0604020202020204" pitchFamily="34" charset="0"/>
              <a:buChar char="•"/>
            </a:pPr>
            <a:r>
              <a:rPr lang="en-US" dirty="0"/>
              <a:t>MVP – Org. filtering:</a:t>
            </a:r>
          </a:p>
          <a:p>
            <a:pPr marL="815302" lvl="1" indent="-349415">
              <a:buFont typeface="Arial" panose="020B0604020202020204" pitchFamily="34" charset="0"/>
              <a:buChar char="•"/>
            </a:pPr>
            <a:r>
              <a:rPr lang="en-US" dirty="0"/>
              <a:t>Default project assignment – majority of team is assigned to GL Dept.</a:t>
            </a:r>
          </a:p>
          <a:p>
            <a:pPr marL="815302" lvl="1" indent="-349415">
              <a:buFont typeface="Arial" panose="020B0604020202020204" pitchFamily="34" charset="0"/>
              <a:buChar char="•"/>
            </a:pPr>
            <a:endParaRPr lang="en-US" dirty="0"/>
          </a:p>
          <a:p>
            <a:r>
              <a:rPr lang="en-US" dirty="0"/>
              <a:t>Future:</a:t>
            </a:r>
          </a:p>
          <a:p>
            <a:pPr marL="815302" lvl="1" indent="-349415">
              <a:buFont typeface="Arial" panose="020B0604020202020204" pitchFamily="34" charset="0"/>
              <a:buChar char="•"/>
            </a:pPr>
            <a:r>
              <a:rPr lang="en-US" dirty="0"/>
              <a:t>Advance filter option – any of team is assigned to GL Dept.</a:t>
            </a:r>
          </a:p>
          <a:p>
            <a:pPr marL="1281189" lvl="2" indent="-349415">
              <a:buFont typeface="Arial" panose="020B0604020202020204" pitchFamily="34" charset="0"/>
              <a:buChar char="•"/>
            </a:pPr>
            <a:r>
              <a:rPr lang="en-US" dirty="0"/>
              <a:t>Project may show in more than one filter option but never duplicated – (assignment goes to majority logic when rolled up.)</a:t>
            </a:r>
          </a:p>
          <a:p>
            <a:pPr marL="815302" lvl="1" indent="-349415">
              <a:buFont typeface="Arial" panose="020B0604020202020204" pitchFamily="34" charset="0"/>
              <a:buChar char="•"/>
            </a:pPr>
            <a:r>
              <a:rPr lang="en-US" dirty="0"/>
              <a:t>Projects can be set at inactive by GL Owner</a:t>
            </a:r>
          </a:p>
          <a:p>
            <a:pPr marL="1281189" lvl="2" indent="-349415">
              <a:buFont typeface="Arial" panose="020B0604020202020204" pitchFamily="34" charset="0"/>
              <a:buChar char="•"/>
            </a:pPr>
            <a:r>
              <a:rPr lang="en-US" dirty="0"/>
              <a:t>Inactive applies to the organization hierarchy – unless another GL Owner activates (at which time the organization intersect will show the project)</a:t>
            </a:r>
          </a:p>
          <a:p>
            <a:endParaRPr lang="en-US" dirty="0"/>
          </a:p>
        </p:txBody>
      </p:sp>
      <p:sp>
        <p:nvSpPr>
          <p:cNvPr id="4" name="Slide Number Placeholder 3"/>
          <p:cNvSpPr>
            <a:spLocks noGrp="1"/>
          </p:cNvSpPr>
          <p:nvPr>
            <p:ph type="sldNum" sz="quarter" idx="10"/>
          </p:nvPr>
        </p:nvSpPr>
        <p:spPr/>
        <p:txBody>
          <a:bodyPr/>
          <a:lstStyle/>
          <a:p>
            <a:pPr>
              <a:defRPr/>
            </a:pPr>
            <a:fld id="{DCF7F8C4-0A9B-44BC-B085-4751DBD3C9BA}" type="slidenum">
              <a:rPr lang="en-US" smtClean="0"/>
              <a:pPr>
                <a:defRPr/>
              </a:pPr>
              <a:t>29</a:t>
            </a:fld>
            <a:endParaRPr lang="en-US" dirty="0"/>
          </a:p>
        </p:txBody>
      </p:sp>
    </p:spTree>
    <p:extLst>
      <p:ext uri="{BB962C8B-B14F-4D97-AF65-F5344CB8AC3E}">
        <p14:creationId xmlns:p14="http://schemas.microsoft.com/office/powerpoint/2010/main" val="213315756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p:spPr>
      </p:sp>
      <p:sp>
        <p:nvSpPr>
          <p:cNvPr id="3" name="Notes Placeholder 2"/>
          <p:cNvSpPr>
            <a:spLocks noGrp="1"/>
          </p:cNvSpPr>
          <p:nvPr>
            <p:ph type="body" idx="1"/>
          </p:nvPr>
        </p:nvSpPr>
        <p:spPr/>
        <p:txBody>
          <a:bodyPr/>
          <a:lstStyle/>
          <a:p>
            <a:pPr marL="349415" indent="-349415">
              <a:buFont typeface="Arial" panose="020B0604020202020204" pitchFamily="34" charset="0"/>
              <a:buChar char="•"/>
            </a:pPr>
            <a:r>
              <a:rPr lang="en-US" dirty="0"/>
              <a:t>MVP – Org. filtering:</a:t>
            </a:r>
          </a:p>
          <a:p>
            <a:pPr marL="815302" lvl="1" indent="-349415">
              <a:buFont typeface="Arial" panose="020B0604020202020204" pitchFamily="34" charset="0"/>
              <a:buChar char="•"/>
            </a:pPr>
            <a:r>
              <a:rPr lang="en-US" dirty="0"/>
              <a:t>Default project assignment – majority of team is assigned to GL Dept.</a:t>
            </a:r>
          </a:p>
          <a:p>
            <a:pPr marL="815302" lvl="1" indent="-349415">
              <a:buFont typeface="Arial" panose="020B0604020202020204" pitchFamily="34" charset="0"/>
              <a:buChar char="•"/>
            </a:pPr>
            <a:endParaRPr lang="en-US" dirty="0"/>
          </a:p>
          <a:p>
            <a:r>
              <a:rPr lang="en-US" dirty="0"/>
              <a:t>Future:</a:t>
            </a:r>
          </a:p>
          <a:p>
            <a:pPr marL="815302" lvl="1" indent="-349415">
              <a:buFont typeface="Arial" panose="020B0604020202020204" pitchFamily="34" charset="0"/>
              <a:buChar char="•"/>
            </a:pPr>
            <a:r>
              <a:rPr lang="en-US" dirty="0"/>
              <a:t>Advance filter option – any of team is assigned to GL Dept.</a:t>
            </a:r>
          </a:p>
          <a:p>
            <a:pPr marL="1281189" lvl="2" indent="-349415">
              <a:buFont typeface="Arial" panose="020B0604020202020204" pitchFamily="34" charset="0"/>
              <a:buChar char="•"/>
            </a:pPr>
            <a:r>
              <a:rPr lang="en-US" dirty="0"/>
              <a:t>Project may show in more than one filter option but never duplicated – (assignment goes to majority logic when rolled up.)</a:t>
            </a:r>
          </a:p>
          <a:p>
            <a:pPr marL="815302" lvl="1" indent="-349415">
              <a:buFont typeface="Arial" panose="020B0604020202020204" pitchFamily="34" charset="0"/>
              <a:buChar char="•"/>
            </a:pPr>
            <a:r>
              <a:rPr lang="en-US" dirty="0"/>
              <a:t>Projects can be set at inactive by GL Owner</a:t>
            </a:r>
          </a:p>
          <a:p>
            <a:pPr marL="1281189" lvl="2" indent="-349415">
              <a:buFont typeface="Arial" panose="020B0604020202020204" pitchFamily="34" charset="0"/>
              <a:buChar char="•"/>
            </a:pPr>
            <a:r>
              <a:rPr lang="en-US" dirty="0"/>
              <a:t>Inactive applies to the organization hierarchy – unless another GL Owner activates (at which time the organization intersect will show the project)</a:t>
            </a:r>
          </a:p>
          <a:p>
            <a:endParaRPr lang="en-US" dirty="0"/>
          </a:p>
        </p:txBody>
      </p:sp>
      <p:sp>
        <p:nvSpPr>
          <p:cNvPr id="4" name="Slide Number Placeholder 3"/>
          <p:cNvSpPr>
            <a:spLocks noGrp="1"/>
          </p:cNvSpPr>
          <p:nvPr>
            <p:ph type="sldNum" sz="quarter" idx="10"/>
          </p:nvPr>
        </p:nvSpPr>
        <p:spPr/>
        <p:txBody>
          <a:bodyPr/>
          <a:lstStyle/>
          <a:p>
            <a:pPr>
              <a:defRPr/>
            </a:pPr>
            <a:fld id="{DCF7F8C4-0A9B-44BC-B085-4751DBD3C9BA}" type="slidenum">
              <a:rPr lang="en-US" smtClean="0">
                <a:solidFill>
                  <a:prstClr val="black"/>
                </a:solidFill>
              </a:rPr>
              <a:pPr>
                <a:defRPr/>
              </a:pPr>
              <a:t>30</a:t>
            </a:fld>
            <a:endParaRPr lang="en-US" dirty="0">
              <a:solidFill>
                <a:prstClr val="black"/>
              </a:solidFill>
            </a:endParaRPr>
          </a:p>
        </p:txBody>
      </p:sp>
    </p:spTree>
    <p:extLst>
      <p:ext uri="{BB962C8B-B14F-4D97-AF65-F5344CB8AC3E}">
        <p14:creationId xmlns:p14="http://schemas.microsoft.com/office/powerpoint/2010/main" val="21331575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p:spPr>
      </p:sp>
      <p:sp>
        <p:nvSpPr>
          <p:cNvPr id="3" name="Notes Placeholder 2"/>
          <p:cNvSpPr>
            <a:spLocks noGrp="1"/>
          </p:cNvSpPr>
          <p:nvPr>
            <p:ph type="body" idx="1"/>
          </p:nvPr>
        </p:nvSpPr>
        <p:spPr/>
        <p:txBody>
          <a:bodyPr/>
          <a:lstStyle/>
          <a:p>
            <a:r>
              <a:rPr lang="en-US" dirty="0" smtClean="0"/>
              <a:t>Recommendations:</a:t>
            </a:r>
          </a:p>
          <a:p>
            <a:r>
              <a:rPr lang="en-US" dirty="0" smtClean="0"/>
              <a:t>-</a:t>
            </a:r>
            <a:r>
              <a:rPr lang="en-US" baseline="0" dirty="0" smtClean="0"/>
              <a:t> Choose Continuous Improvement as Productivity MBO; keep Annual Improvement as a measure</a:t>
            </a:r>
          </a:p>
          <a:p>
            <a:pPr marL="174708" indent="-174708">
              <a:buFontTx/>
              <a:buChar char="-"/>
            </a:pPr>
            <a:r>
              <a:rPr lang="en-US" baseline="0" dirty="0" smtClean="0"/>
              <a:t>Choose In-Year Improvement based on sustainability concerns, allow SUS Survey and SUS Audit</a:t>
            </a:r>
          </a:p>
          <a:p>
            <a:pPr marL="174708" indent="-174708">
              <a:buFontTx/>
              <a:buChar char="-"/>
            </a:pPr>
            <a:endParaRPr lang="en-US" baseline="0" dirty="0" smtClean="0"/>
          </a:p>
          <a:p>
            <a:r>
              <a:rPr lang="en-US" baseline="0" dirty="0" smtClean="0"/>
              <a:t>Benefits:</a:t>
            </a:r>
          </a:p>
          <a:p>
            <a:r>
              <a:rPr lang="en-US" baseline="0" dirty="0" smtClean="0"/>
              <a:t>- Simplified setup and management (no baselining, stop 50% of DCR requests)</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50004" eaLnBrk="0" hangingPunct="0"/>
            <a:r>
              <a:rPr lang="en-US" sz="500" dirty="0">
                <a:gradFill>
                  <a:gsLst>
                    <a:gs pos="0">
                      <a:schemeClr val="tx1"/>
                    </a:gs>
                    <a:gs pos="100000">
                      <a:schemeClr val="tx1"/>
                    </a:gs>
                  </a:gsLst>
                  <a:lin ang="5400000" scaled="0"/>
                </a:gradFill>
                <a:cs typeface="Arial" panose="020B0604020202020204" pitchFamily="34" charset="0"/>
              </a:rPr>
              <a:t>© 2016 Optum, Inc. All rights reserved. </a:t>
            </a:r>
          </a:p>
        </p:txBody>
      </p:sp>
      <p:sp>
        <p:nvSpPr>
          <p:cNvPr id="6" name="Date Placeholder 5"/>
          <p:cNvSpPr>
            <a:spLocks noGrp="1"/>
          </p:cNvSpPr>
          <p:nvPr>
            <p:ph type="dt" idx="12"/>
          </p:nvPr>
        </p:nvSpPr>
        <p:spPr/>
        <p:txBody>
          <a:bodyPr/>
          <a:lstStyle/>
          <a:p>
            <a:fld id="{3433BDF4-B53C-41D6-BFF9-167E1F86C0E2}" type="datetime8">
              <a:rPr lang="en-US" smtClean="0"/>
              <a:t>4/19/2018 3:48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122107656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p:spPr>
      </p:sp>
      <p:sp>
        <p:nvSpPr>
          <p:cNvPr id="3" name="Notes Placeholder 2"/>
          <p:cNvSpPr>
            <a:spLocks noGrp="1"/>
          </p:cNvSpPr>
          <p:nvPr>
            <p:ph type="body" idx="1"/>
          </p:nvPr>
        </p:nvSpPr>
        <p:spPr/>
        <p:txBody>
          <a:bodyPr/>
          <a:lstStyle/>
          <a:p>
            <a:r>
              <a:rPr lang="en-US" dirty="0" smtClean="0"/>
              <a:t>Recommendations:</a:t>
            </a:r>
          </a:p>
          <a:p>
            <a:r>
              <a:rPr lang="en-US" dirty="0" smtClean="0"/>
              <a:t>-</a:t>
            </a:r>
            <a:r>
              <a:rPr lang="en-US" baseline="0" dirty="0" smtClean="0"/>
              <a:t> Choose Continuous Improvement as Productivity MBO; keep Annual Improvement as a measure</a:t>
            </a:r>
          </a:p>
          <a:p>
            <a:pPr marL="174708" indent="-174708">
              <a:buFontTx/>
              <a:buChar char="-"/>
            </a:pPr>
            <a:r>
              <a:rPr lang="en-US" baseline="0" dirty="0" smtClean="0"/>
              <a:t>Choose In-Year Improvement based on sustainability concerns, allow SUS Survey and SUS Audit</a:t>
            </a:r>
          </a:p>
          <a:p>
            <a:pPr marL="174708" indent="-174708">
              <a:buFontTx/>
              <a:buChar char="-"/>
            </a:pPr>
            <a:endParaRPr lang="en-US" baseline="0" dirty="0" smtClean="0"/>
          </a:p>
          <a:p>
            <a:r>
              <a:rPr lang="en-US" baseline="0" dirty="0" smtClean="0"/>
              <a:t>Benefits:</a:t>
            </a:r>
          </a:p>
          <a:p>
            <a:r>
              <a:rPr lang="en-US" baseline="0" dirty="0" smtClean="0"/>
              <a:t>- Simplified setup and management (no baselining, stop 50% of DCR requests)</a:t>
            </a:r>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50004" eaLnBrk="0" hangingPunct="0"/>
            <a:r>
              <a:rPr lang="en-US" sz="500" dirty="0">
                <a:gradFill>
                  <a:gsLst>
                    <a:gs pos="0">
                      <a:prstClr val="black"/>
                    </a:gs>
                    <a:gs pos="100000">
                      <a:prstClr val="black"/>
                    </a:gs>
                  </a:gsLst>
                  <a:lin ang="5400000" scaled="0"/>
                </a:gradFill>
                <a:cs typeface="Arial" panose="020B0604020202020204" pitchFamily="34" charset="0"/>
              </a:rPr>
              <a:t>© 2016 Optum, Inc. All rights reserved. </a:t>
            </a:r>
          </a:p>
        </p:txBody>
      </p:sp>
      <p:sp>
        <p:nvSpPr>
          <p:cNvPr id="6" name="Date Placeholder 5"/>
          <p:cNvSpPr>
            <a:spLocks noGrp="1"/>
          </p:cNvSpPr>
          <p:nvPr>
            <p:ph type="dt" idx="12"/>
          </p:nvPr>
        </p:nvSpPr>
        <p:spPr/>
        <p:txBody>
          <a:bodyPr/>
          <a:lstStyle/>
          <a:p>
            <a:fld id="{3433BDF4-B53C-41D6-BFF9-167E1F86C0E2}" type="datetime8">
              <a:rPr lang="en-US" smtClean="0">
                <a:solidFill>
                  <a:prstClr val="black"/>
                </a:solidFill>
              </a:rPr>
              <a:pPr/>
              <a:t>4/19/2018 3:45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31</a:t>
            </a:fld>
            <a:endParaRPr lang="en-US" dirty="0">
              <a:solidFill>
                <a:prstClr val="black"/>
              </a:solidFill>
            </a:endParaRPr>
          </a:p>
        </p:txBody>
      </p:sp>
    </p:spTree>
    <p:extLst>
      <p:ext uri="{BB962C8B-B14F-4D97-AF65-F5344CB8AC3E}">
        <p14:creationId xmlns:p14="http://schemas.microsoft.com/office/powerpoint/2010/main" val="122107656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50004" eaLnBrk="0" hangingPunct="0"/>
            <a:r>
              <a:rPr lang="en-US" sz="500" dirty="0">
                <a:gradFill>
                  <a:gsLst>
                    <a:gs pos="0">
                      <a:schemeClr val="tx1"/>
                    </a:gs>
                    <a:gs pos="100000">
                      <a:schemeClr val="tx1"/>
                    </a:gs>
                  </a:gsLst>
                  <a:lin ang="5400000" scaled="0"/>
                </a:gradFill>
                <a:cs typeface="Arial" panose="020B0604020202020204" pitchFamily="34" charset="0"/>
              </a:rPr>
              <a:t>© 2016 Optum, Inc. All rights reserved. </a:t>
            </a:r>
          </a:p>
        </p:txBody>
      </p:sp>
      <p:sp>
        <p:nvSpPr>
          <p:cNvPr id="6" name="Date Placeholder 5"/>
          <p:cNvSpPr>
            <a:spLocks noGrp="1"/>
          </p:cNvSpPr>
          <p:nvPr>
            <p:ph type="dt" idx="12"/>
          </p:nvPr>
        </p:nvSpPr>
        <p:spPr/>
        <p:txBody>
          <a:bodyPr/>
          <a:lstStyle/>
          <a:p>
            <a:fld id="{3433BDF4-B53C-41D6-BFF9-167E1F86C0E2}" type="datetime8">
              <a:rPr lang="en-US" smtClean="0"/>
              <a:t>4/19/2018 3:49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32</a:t>
            </a:fld>
            <a:endParaRPr lang="en-US" dirty="0"/>
          </a:p>
        </p:txBody>
      </p:sp>
    </p:spTree>
    <p:extLst>
      <p:ext uri="{BB962C8B-B14F-4D97-AF65-F5344CB8AC3E}">
        <p14:creationId xmlns:p14="http://schemas.microsoft.com/office/powerpoint/2010/main" val="122107656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50004" eaLnBrk="0" hangingPunct="0"/>
            <a:r>
              <a:rPr lang="en-US" sz="500" dirty="0">
                <a:gradFill>
                  <a:gsLst>
                    <a:gs pos="0">
                      <a:schemeClr val="tx1"/>
                    </a:gs>
                    <a:gs pos="100000">
                      <a:schemeClr val="tx1"/>
                    </a:gs>
                  </a:gsLst>
                  <a:lin ang="5400000" scaled="0"/>
                </a:gradFill>
                <a:cs typeface="Arial" panose="020B0604020202020204" pitchFamily="34" charset="0"/>
              </a:rPr>
              <a:t>© 2016 Optum, Inc. All rights reserved. </a:t>
            </a:r>
          </a:p>
        </p:txBody>
      </p:sp>
      <p:sp>
        <p:nvSpPr>
          <p:cNvPr id="6" name="Date Placeholder 5"/>
          <p:cNvSpPr>
            <a:spLocks noGrp="1"/>
          </p:cNvSpPr>
          <p:nvPr>
            <p:ph type="dt" idx="12"/>
          </p:nvPr>
        </p:nvSpPr>
        <p:spPr/>
        <p:txBody>
          <a:bodyPr/>
          <a:lstStyle/>
          <a:p>
            <a:fld id="{3433BDF4-B53C-41D6-BFF9-167E1F86C0E2}" type="datetime8">
              <a:rPr lang="en-US" smtClean="0"/>
              <a:t>4/19/2018 3:45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33</a:t>
            </a:fld>
            <a:endParaRPr lang="en-US" dirty="0"/>
          </a:p>
        </p:txBody>
      </p:sp>
    </p:spTree>
    <p:extLst>
      <p:ext uri="{BB962C8B-B14F-4D97-AF65-F5344CB8AC3E}">
        <p14:creationId xmlns:p14="http://schemas.microsoft.com/office/powerpoint/2010/main" val="122107656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p:spPr>
      </p:sp>
      <p:sp>
        <p:nvSpPr>
          <p:cNvPr id="3" name="Notes Placeholder 2"/>
          <p:cNvSpPr>
            <a:spLocks noGrp="1"/>
          </p:cNvSpPr>
          <p:nvPr>
            <p:ph type="body" idx="1"/>
          </p:nvPr>
        </p:nvSpPr>
        <p:spPr/>
        <p:txBody>
          <a:bodyPr/>
          <a:lstStyle/>
          <a:p>
            <a:pPr marL="174708" indent="-174708">
              <a:buFontTx/>
              <a:buChar char="-"/>
            </a:pPr>
            <a:endParaRPr lang="en-US" baseline="0" dirty="0" smtClean="0"/>
          </a:p>
          <a:p>
            <a:r>
              <a:rPr lang="en-US" baseline="0" dirty="0" smtClean="0"/>
              <a:t>Benefits:</a:t>
            </a:r>
          </a:p>
          <a:p>
            <a:r>
              <a:rPr lang="en-US" baseline="0" dirty="0" smtClean="0"/>
              <a:t>- Simplified setup and management (no baselining, stop 50% of DCR requests)</a:t>
            </a:r>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50004" eaLnBrk="0" hangingPunct="0"/>
            <a:r>
              <a:rPr lang="en-US" sz="500" dirty="0">
                <a:gradFill>
                  <a:gsLst>
                    <a:gs pos="0">
                      <a:prstClr val="black"/>
                    </a:gs>
                    <a:gs pos="100000">
                      <a:prstClr val="black"/>
                    </a:gs>
                  </a:gsLst>
                  <a:lin ang="5400000" scaled="0"/>
                </a:gradFill>
                <a:cs typeface="Arial" panose="020B0604020202020204" pitchFamily="34" charset="0"/>
              </a:rPr>
              <a:t>© 2016 Optum, Inc. All rights reserved. </a:t>
            </a:r>
          </a:p>
        </p:txBody>
      </p:sp>
      <p:sp>
        <p:nvSpPr>
          <p:cNvPr id="6" name="Date Placeholder 5"/>
          <p:cNvSpPr>
            <a:spLocks noGrp="1"/>
          </p:cNvSpPr>
          <p:nvPr>
            <p:ph type="dt" idx="12"/>
          </p:nvPr>
        </p:nvSpPr>
        <p:spPr/>
        <p:txBody>
          <a:bodyPr/>
          <a:lstStyle/>
          <a:p>
            <a:fld id="{3433BDF4-B53C-41D6-BFF9-167E1F86C0E2}" type="datetime8">
              <a:rPr lang="en-US" smtClean="0">
                <a:solidFill>
                  <a:prstClr val="black"/>
                </a:solidFill>
              </a:rPr>
              <a:pPr/>
              <a:t>4/19/2018 3:45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34</a:t>
            </a:fld>
            <a:endParaRPr lang="en-US" dirty="0">
              <a:solidFill>
                <a:prstClr val="black"/>
              </a:solidFill>
            </a:endParaRPr>
          </a:p>
        </p:txBody>
      </p:sp>
    </p:spTree>
    <p:extLst>
      <p:ext uri="{BB962C8B-B14F-4D97-AF65-F5344CB8AC3E}">
        <p14:creationId xmlns:p14="http://schemas.microsoft.com/office/powerpoint/2010/main" val="122107656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50004" eaLnBrk="0" hangingPunct="0"/>
            <a:r>
              <a:rPr lang="en-US" sz="500" dirty="0">
                <a:gradFill>
                  <a:gsLst>
                    <a:gs pos="0">
                      <a:schemeClr val="tx1"/>
                    </a:gs>
                    <a:gs pos="100000">
                      <a:schemeClr val="tx1"/>
                    </a:gs>
                  </a:gsLst>
                  <a:lin ang="5400000" scaled="0"/>
                </a:gradFill>
                <a:cs typeface="Arial" panose="020B0604020202020204" pitchFamily="34" charset="0"/>
              </a:rPr>
              <a:t>© 2016 Optum, Inc. All rights reserved. </a:t>
            </a:r>
          </a:p>
        </p:txBody>
      </p:sp>
      <p:sp>
        <p:nvSpPr>
          <p:cNvPr id="6" name="Date Placeholder 5"/>
          <p:cNvSpPr>
            <a:spLocks noGrp="1"/>
          </p:cNvSpPr>
          <p:nvPr>
            <p:ph type="dt" idx="12"/>
          </p:nvPr>
        </p:nvSpPr>
        <p:spPr/>
        <p:txBody>
          <a:bodyPr/>
          <a:lstStyle/>
          <a:p>
            <a:fld id="{3433BDF4-B53C-41D6-BFF9-167E1F86C0E2}" type="datetime8">
              <a:rPr lang="en-US" smtClean="0"/>
              <a:t>4/19/2018 3:45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35</a:t>
            </a:fld>
            <a:endParaRPr lang="en-US" dirty="0"/>
          </a:p>
        </p:txBody>
      </p:sp>
    </p:spTree>
    <p:extLst>
      <p:ext uri="{BB962C8B-B14F-4D97-AF65-F5344CB8AC3E}">
        <p14:creationId xmlns:p14="http://schemas.microsoft.com/office/powerpoint/2010/main" val="122107656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p:spPr>
      </p:sp>
      <p:sp>
        <p:nvSpPr>
          <p:cNvPr id="3" name="Notes Placeholder 2"/>
          <p:cNvSpPr>
            <a:spLocks noGrp="1"/>
          </p:cNvSpPr>
          <p:nvPr>
            <p:ph type="body" idx="1"/>
          </p:nvPr>
        </p:nvSpPr>
        <p:spPr/>
        <p:txBody>
          <a:bodyPr/>
          <a:lstStyle/>
          <a:p>
            <a:pPr fontAlgn="t"/>
            <a:r>
              <a:rPr lang="en-US" dirty="0"/>
              <a:t>This screen shows the productivity improvement for each quarter in the current MBO year. For quarters that have not yet begun, the data fields appear blank. For the current quarter and quarters that have already passed the MBO calculation is:</a:t>
            </a:r>
            <a:br>
              <a:rPr lang="en-US" dirty="0"/>
            </a:br>
            <a:r>
              <a:rPr lang="en-US" dirty="0"/>
              <a:t>[Productivity Improvement] = ([Productivity Score] – [Productivity Baseline]) / [Productivity Baseline]</a:t>
            </a:r>
          </a:p>
          <a:p>
            <a:pPr fontAlgn="t"/>
            <a:r>
              <a:rPr lang="en-US" dirty="0"/>
              <a:t>For quarters which haven’t reached will display message as “Data is not available until &lt;previous quarter&gt; is completed” and populates data as it starts.  </a:t>
            </a:r>
          </a:p>
          <a:p>
            <a:endParaRPr lang="en-US" dirty="0" smtClean="0"/>
          </a:p>
          <a:p>
            <a:pPr fontAlgn="t"/>
            <a:r>
              <a:rPr lang="en-US" b="1" dirty="0"/>
              <a:t>Metadata</a:t>
            </a:r>
            <a:endParaRPr lang="en-US" dirty="0"/>
          </a:p>
          <a:p>
            <a:pPr fontAlgn="t"/>
            <a:r>
              <a:rPr lang="en-US" dirty="0"/>
              <a:t>To the right of the quarterly charts, the visualization displays the year-to-date performance against the productivity improvement goal. </a:t>
            </a:r>
          </a:p>
          <a:p>
            <a:pPr fontAlgn="t"/>
            <a:r>
              <a:rPr lang="en-US" dirty="0"/>
              <a:t> </a:t>
            </a:r>
          </a:p>
          <a:p>
            <a:pPr fontAlgn="t"/>
            <a:r>
              <a:rPr lang="en-US" b="1" dirty="0"/>
              <a:t>Overall MBO Goal Summary</a:t>
            </a:r>
            <a:r>
              <a:rPr lang="en-US" dirty="0"/>
              <a:t> </a:t>
            </a:r>
            <a:br>
              <a:rPr lang="en-US" dirty="0"/>
            </a:br>
            <a:r>
              <a:rPr lang="en-US" dirty="0"/>
              <a:t>The donut chart summarizes the pass/fail status of each quarter completed in the current year. The inside upper value shows the </a:t>
            </a:r>
            <a:r>
              <a:rPr lang="en-US" i="1" dirty="0"/>
              <a:t>number of quarters that have met the goal </a:t>
            </a:r>
            <a:r>
              <a:rPr lang="en-US" dirty="0"/>
              <a:t>over the </a:t>
            </a:r>
            <a:r>
              <a:rPr lang="en-US" i="1" dirty="0"/>
              <a:t>total quarters completed YTD</a:t>
            </a:r>
            <a:r>
              <a:rPr lang="en-US" dirty="0"/>
              <a:t>. And the bottom value represents productivity improvement percentage for entire MBO year. To meet the goal, the selected product should meet the quarterly goal twice in a year. </a:t>
            </a:r>
          </a:p>
          <a:p>
            <a:pPr fontAlgn="t"/>
            <a:r>
              <a:rPr lang="en-US" dirty="0"/>
              <a:t> </a:t>
            </a:r>
          </a:p>
          <a:p>
            <a:pPr fontAlgn="t"/>
            <a:r>
              <a:rPr lang="en-US" b="1" dirty="0"/>
              <a:t>Quarterly Productivity Improvement</a:t>
            </a:r>
            <a:br>
              <a:rPr lang="en-US" b="1" dirty="0"/>
            </a:br>
            <a:r>
              <a:rPr lang="en-US" dirty="0"/>
              <a:t>The table provides additional detail for each completed quarter. The criterion to pass is the </a:t>
            </a:r>
            <a:r>
              <a:rPr lang="en-US" i="1" dirty="0"/>
              <a:t>productivity improvement for the quarter should be greater than or equal to 2.5%.</a:t>
            </a:r>
            <a:endParaRPr lang="en-US" dirty="0"/>
          </a:p>
          <a:p>
            <a:pPr fontAlgn="t"/>
            <a:r>
              <a:rPr lang="en-US" dirty="0"/>
              <a:t> </a:t>
            </a:r>
          </a:p>
          <a:p>
            <a:pPr fontAlgn="t"/>
            <a:r>
              <a:rPr lang="en-US" dirty="0"/>
              <a:t>NOTE: For quarters that have not yet begun, the data fields appear grey.</a:t>
            </a:r>
          </a:p>
          <a:p>
            <a:endParaRPr lang="en-US" dirty="0"/>
          </a:p>
        </p:txBody>
      </p:sp>
      <p:sp>
        <p:nvSpPr>
          <p:cNvPr id="4" name="Slide Number Placeholder 3"/>
          <p:cNvSpPr>
            <a:spLocks noGrp="1"/>
          </p:cNvSpPr>
          <p:nvPr>
            <p:ph type="sldNum" sz="quarter" idx="10"/>
          </p:nvPr>
        </p:nvSpPr>
        <p:spPr/>
        <p:txBody>
          <a:bodyPr/>
          <a:lstStyle/>
          <a:p>
            <a:pPr>
              <a:defRPr/>
            </a:pPr>
            <a:fld id="{DCF7F8C4-0A9B-44BC-B085-4751DBD3C9BA}" type="slidenum">
              <a:rPr lang="en-US" smtClean="0">
                <a:solidFill>
                  <a:prstClr val="black"/>
                </a:solidFill>
              </a:rPr>
              <a:pPr>
                <a:defRPr/>
              </a:pPr>
              <a:t>36</a:t>
            </a:fld>
            <a:endParaRPr lang="en-US" dirty="0">
              <a:solidFill>
                <a:prstClr val="black"/>
              </a:solidFill>
            </a:endParaRPr>
          </a:p>
        </p:txBody>
      </p:sp>
    </p:spTree>
    <p:extLst>
      <p:ext uri="{BB962C8B-B14F-4D97-AF65-F5344CB8AC3E}">
        <p14:creationId xmlns:p14="http://schemas.microsoft.com/office/powerpoint/2010/main" val="213315756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p:spPr>
      </p:sp>
      <p:sp>
        <p:nvSpPr>
          <p:cNvPr id="3" name="Notes Placeholder 2"/>
          <p:cNvSpPr>
            <a:spLocks noGrp="1"/>
          </p:cNvSpPr>
          <p:nvPr>
            <p:ph type="body" idx="1"/>
          </p:nvPr>
        </p:nvSpPr>
        <p:spPr/>
        <p:txBody>
          <a:bodyPr/>
          <a:lstStyle/>
          <a:p>
            <a:pPr defTabSz="931750">
              <a:defRPr/>
            </a:pPr>
            <a:r>
              <a:rPr lang="en-US" dirty="0"/>
              <a:t>The filter ‘Product/Application’ provides list of all products and application under selected leader. If you wish to select any one product, select the one you want from the list. The ‘Quarterly View’ filter provides completed and current quarters to select for. Once you select any quarter, the data on right side will change to selected quarter.</a:t>
            </a:r>
          </a:p>
          <a:p>
            <a:endParaRPr lang="en-US" dirty="0"/>
          </a:p>
        </p:txBody>
      </p:sp>
      <p:sp>
        <p:nvSpPr>
          <p:cNvPr id="4" name="Slide Number Placeholder 3"/>
          <p:cNvSpPr>
            <a:spLocks noGrp="1"/>
          </p:cNvSpPr>
          <p:nvPr>
            <p:ph type="sldNum" sz="quarter" idx="10"/>
          </p:nvPr>
        </p:nvSpPr>
        <p:spPr/>
        <p:txBody>
          <a:bodyPr/>
          <a:lstStyle/>
          <a:p>
            <a:pPr>
              <a:defRPr/>
            </a:pPr>
            <a:fld id="{DCF7F8C4-0A9B-44BC-B085-4751DBD3C9BA}" type="slidenum">
              <a:rPr lang="en-US" smtClean="0"/>
              <a:pPr>
                <a:defRPr/>
              </a:pPr>
              <a:t>37</a:t>
            </a:fld>
            <a:endParaRPr lang="en-US" dirty="0"/>
          </a:p>
        </p:txBody>
      </p:sp>
    </p:spTree>
    <p:extLst>
      <p:ext uri="{BB962C8B-B14F-4D97-AF65-F5344CB8AC3E}">
        <p14:creationId xmlns:p14="http://schemas.microsoft.com/office/powerpoint/2010/main" val="213315756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p:spPr>
      </p:sp>
      <p:sp>
        <p:nvSpPr>
          <p:cNvPr id="3" name="Notes Placeholder 2"/>
          <p:cNvSpPr>
            <a:spLocks noGrp="1"/>
          </p:cNvSpPr>
          <p:nvPr>
            <p:ph type="body" idx="1"/>
          </p:nvPr>
        </p:nvSpPr>
        <p:spPr/>
        <p:txBody>
          <a:bodyPr/>
          <a:lstStyle/>
          <a:p>
            <a:pPr marL="174708" indent="-174708">
              <a:buFontTx/>
              <a:buChar char="-"/>
            </a:pPr>
            <a:endParaRPr lang="en-US" baseline="0" dirty="0" smtClean="0"/>
          </a:p>
          <a:p>
            <a:r>
              <a:rPr lang="en-US" baseline="0" dirty="0" smtClean="0"/>
              <a:t>Benefits:</a:t>
            </a:r>
          </a:p>
          <a:p>
            <a:r>
              <a:rPr lang="en-US" baseline="0" dirty="0" smtClean="0"/>
              <a:t>- Simplified setup and management (no baselining, stop 50% of DCR requests)</a:t>
            </a:r>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50004" eaLnBrk="0" hangingPunct="0"/>
            <a:r>
              <a:rPr lang="en-US" sz="500" dirty="0">
                <a:gradFill>
                  <a:gsLst>
                    <a:gs pos="0">
                      <a:prstClr val="black"/>
                    </a:gs>
                    <a:gs pos="100000">
                      <a:prstClr val="black"/>
                    </a:gs>
                  </a:gsLst>
                  <a:lin ang="5400000" scaled="0"/>
                </a:gradFill>
                <a:cs typeface="Arial" panose="020B0604020202020204" pitchFamily="34" charset="0"/>
              </a:rPr>
              <a:t>© 2016 Optum, Inc. All rights reserved. </a:t>
            </a:r>
          </a:p>
        </p:txBody>
      </p:sp>
      <p:sp>
        <p:nvSpPr>
          <p:cNvPr id="6" name="Date Placeholder 5"/>
          <p:cNvSpPr>
            <a:spLocks noGrp="1"/>
          </p:cNvSpPr>
          <p:nvPr>
            <p:ph type="dt" idx="12"/>
          </p:nvPr>
        </p:nvSpPr>
        <p:spPr/>
        <p:txBody>
          <a:bodyPr/>
          <a:lstStyle/>
          <a:p>
            <a:fld id="{3433BDF4-B53C-41D6-BFF9-167E1F86C0E2}" type="datetime8">
              <a:rPr lang="en-US" smtClean="0">
                <a:solidFill>
                  <a:prstClr val="black"/>
                </a:solidFill>
              </a:rPr>
              <a:pPr/>
              <a:t>4/19/2018 3:45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38</a:t>
            </a:fld>
            <a:endParaRPr lang="en-US" dirty="0">
              <a:solidFill>
                <a:prstClr val="black"/>
              </a:solidFill>
            </a:endParaRPr>
          </a:p>
        </p:txBody>
      </p:sp>
    </p:spTree>
    <p:extLst>
      <p:ext uri="{BB962C8B-B14F-4D97-AF65-F5344CB8AC3E}">
        <p14:creationId xmlns:p14="http://schemas.microsoft.com/office/powerpoint/2010/main" val="122107656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p:spPr>
      </p:sp>
      <p:sp>
        <p:nvSpPr>
          <p:cNvPr id="3" name="Notes Placeholder 2"/>
          <p:cNvSpPr>
            <a:spLocks noGrp="1"/>
          </p:cNvSpPr>
          <p:nvPr>
            <p:ph type="body" idx="1"/>
          </p:nvPr>
        </p:nvSpPr>
        <p:spPr/>
        <p:txBody>
          <a:bodyPr/>
          <a:lstStyle/>
          <a:p>
            <a:pPr marL="174708" indent="-174708">
              <a:buFontTx/>
              <a:buChar char="-"/>
            </a:pPr>
            <a:endParaRPr lang="en-US" baseline="0" dirty="0" smtClean="0"/>
          </a:p>
          <a:p>
            <a:r>
              <a:rPr lang="en-US" baseline="0" dirty="0" smtClean="0"/>
              <a:t>Benefits:</a:t>
            </a:r>
          </a:p>
          <a:p>
            <a:r>
              <a:rPr lang="en-US" baseline="0" dirty="0" smtClean="0"/>
              <a:t>- Simplified setup and management (no baselining, stop 50% of DCR requests)</a:t>
            </a:r>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50004" eaLnBrk="0" hangingPunct="0"/>
            <a:r>
              <a:rPr lang="en-US" sz="500" dirty="0">
                <a:gradFill>
                  <a:gsLst>
                    <a:gs pos="0">
                      <a:prstClr val="black"/>
                    </a:gs>
                    <a:gs pos="100000">
                      <a:prstClr val="black"/>
                    </a:gs>
                  </a:gsLst>
                  <a:lin ang="5400000" scaled="0"/>
                </a:gradFill>
                <a:cs typeface="Arial" panose="020B0604020202020204" pitchFamily="34" charset="0"/>
              </a:rPr>
              <a:t>© 2016 Optum, Inc. All rights reserved. </a:t>
            </a:r>
          </a:p>
        </p:txBody>
      </p:sp>
      <p:sp>
        <p:nvSpPr>
          <p:cNvPr id="6" name="Date Placeholder 5"/>
          <p:cNvSpPr>
            <a:spLocks noGrp="1"/>
          </p:cNvSpPr>
          <p:nvPr>
            <p:ph type="dt" idx="12"/>
          </p:nvPr>
        </p:nvSpPr>
        <p:spPr/>
        <p:txBody>
          <a:bodyPr/>
          <a:lstStyle/>
          <a:p>
            <a:fld id="{3433BDF4-B53C-41D6-BFF9-167E1F86C0E2}" type="datetime8">
              <a:rPr lang="en-US" smtClean="0">
                <a:solidFill>
                  <a:prstClr val="black"/>
                </a:solidFill>
              </a:rPr>
              <a:pPr/>
              <a:t>4/19/2018 3:45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39</a:t>
            </a:fld>
            <a:endParaRPr lang="en-US" dirty="0">
              <a:solidFill>
                <a:prstClr val="black"/>
              </a:solidFill>
            </a:endParaRPr>
          </a:p>
        </p:txBody>
      </p:sp>
    </p:spTree>
    <p:extLst>
      <p:ext uri="{BB962C8B-B14F-4D97-AF65-F5344CB8AC3E}">
        <p14:creationId xmlns:p14="http://schemas.microsoft.com/office/powerpoint/2010/main" val="122107656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p:spPr>
      </p:sp>
      <p:sp>
        <p:nvSpPr>
          <p:cNvPr id="3" name="Notes Placeholder 2"/>
          <p:cNvSpPr>
            <a:spLocks noGrp="1"/>
          </p:cNvSpPr>
          <p:nvPr>
            <p:ph type="body" idx="1"/>
          </p:nvPr>
        </p:nvSpPr>
        <p:spPr/>
        <p:txBody>
          <a:bodyPr/>
          <a:lstStyle/>
          <a:p>
            <a:pPr marL="174708" indent="-174708">
              <a:buFontTx/>
              <a:buChar char="-"/>
            </a:pPr>
            <a:endParaRPr lang="en-US" baseline="0" dirty="0" smtClean="0"/>
          </a:p>
          <a:p>
            <a:r>
              <a:rPr lang="en-US" baseline="0" dirty="0" smtClean="0"/>
              <a:t>Benefits:</a:t>
            </a:r>
          </a:p>
          <a:p>
            <a:r>
              <a:rPr lang="en-US" baseline="0" dirty="0" smtClean="0"/>
              <a:t>- Simplified setup and management (no baselining, stop 50% of DCR requests)</a:t>
            </a:r>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50004" eaLnBrk="0" hangingPunct="0"/>
            <a:r>
              <a:rPr lang="en-US" sz="500" dirty="0">
                <a:gradFill>
                  <a:gsLst>
                    <a:gs pos="0">
                      <a:prstClr val="black"/>
                    </a:gs>
                    <a:gs pos="100000">
                      <a:prstClr val="black"/>
                    </a:gs>
                  </a:gsLst>
                  <a:lin ang="5400000" scaled="0"/>
                </a:gradFill>
                <a:cs typeface="Arial" panose="020B0604020202020204" pitchFamily="34" charset="0"/>
              </a:rPr>
              <a:t>© 2016 Optum, Inc. All rights reserved. </a:t>
            </a:r>
          </a:p>
        </p:txBody>
      </p:sp>
      <p:sp>
        <p:nvSpPr>
          <p:cNvPr id="6" name="Date Placeholder 5"/>
          <p:cNvSpPr>
            <a:spLocks noGrp="1"/>
          </p:cNvSpPr>
          <p:nvPr>
            <p:ph type="dt" idx="12"/>
          </p:nvPr>
        </p:nvSpPr>
        <p:spPr/>
        <p:txBody>
          <a:bodyPr/>
          <a:lstStyle/>
          <a:p>
            <a:fld id="{3433BDF4-B53C-41D6-BFF9-167E1F86C0E2}" type="datetime8">
              <a:rPr lang="en-US" smtClean="0">
                <a:solidFill>
                  <a:prstClr val="black"/>
                </a:solidFill>
              </a:rPr>
              <a:pPr/>
              <a:t>4/19/2018 3:45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40</a:t>
            </a:fld>
            <a:endParaRPr lang="en-US" dirty="0">
              <a:solidFill>
                <a:prstClr val="black"/>
              </a:solidFill>
            </a:endParaRPr>
          </a:p>
        </p:txBody>
      </p:sp>
    </p:spTree>
    <p:extLst>
      <p:ext uri="{BB962C8B-B14F-4D97-AF65-F5344CB8AC3E}">
        <p14:creationId xmlns:p14="http://schemas.microsoft.com/office/powerpoint/2010/main" val="12210765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50004" eaLnBrk="0" hangingPunct="0"/>
            <a:r>
              <a:rPr lang="en-US" sz="500" dirty="0">
                <a:gradFill>
                  <a:gsLst>
                    <a:gs pos="0">
                      <a:schemeClr val="tx1"/>
                    </a:gs>
                    <a:gs pos="100000">
                      <a:schemeClr val="tx1"/>
                    </a:gs>
                  </a:gsLst>
                  <a:lin ang="5400000" scaled="0"/>
                </a:gradFill>
                <a:cs typeface="Arial" panose="020B0604020202020204" pitchFamily="34" charset="0"/>
              </a:rPr>
              <a:t>© 2016 Optum, Inc. All rights reserved. </a:t>
            </a:r>
          </a:p>
        </p:txBody>
      </p:sp>
      <p:sp>
        <p:nvSpPr>
          <p:cNvPr id="6" name="Date Placeholder 5"/>
          <p:cNvSpPr>
            <a:spLocks noGrp="1"/>
          </p:cNvSpPr>
          <p:nvPr>
            <p:ph type="dt" idx="12"/>
          </p:nvPr>
        </p:nvSpPr>
        <p:spPr/>
        <p:txBody>
          <a:bodyPr/>
          <a:lstStyle/>
          <a:p>
            <a:fld id="{3433BDF4-B53C-41D6-BFF9-167E1F86C0E2}" type="datetime8">
              <a:rPr lang="en-US" smtClean="0"/>
              <a:t>4/19/2018 3:49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122107656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50004" eaLnBrk="0" hangingPunct="0"/>
            <a:r>
              <a:rPr lang="en-US" sz="500" dirty="0">
                <a:gradFill>
                  <a:gsLst>
                    <a:gs pos="0">
                      <a:prstClr val="black"/>
                    </a:gs>
                    <a:gs pos="100000">
                      <a:prstClr val="black"/>
                    </a:gs>
                  </a:gsLst>
                  <a:lin ang="5400000" scaled="0"/>
                </a:gradFill>
                <a:cs typeface="Arial" panose="020B0604020202020204" pitchFamily="34" charset="0"/>
              </a:rPr>
              <a:t>© 2016 Optum, Inc. All rights reserved. </a:t>
            </a:r>
          </a:p>
        </p:txBody>
      </p:sp>
      <p:sp>
        <p:nvSpPr>
          <p:cNvPr id="6" name="Date Placeholder 5"/>
          <p:cNvSpPr>
            <a:spLocks noGrp="1"/>
          </p:cNvSpPr>
          <p:nvPr>
            <p:ph type="dt" idx="12"/>
          </p:nvPr>
        </p:nvSpPr>
        <p:spPr/>
        <p:txBody>
          <a:bodyPr/>
          <a:lstStyle/>
          <a:p>
            <a:fld id="{3433BDF4-B53C-41D6-BFF9-167E1F86C0E2}" type="datetime8">
              <a:rPr lang="en-US" smtClean="0">
                <a:solidFill>
                  <a:prstClr val="black"/>
                </a:solidFill>
              </a:rPr>
              <a:pPr/>
              <a:t>4/19/2018 3:45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41</a:t>
            </a:fld>
            <a:endParaRPr lang="en-US" dirty="0">
              <a:solidFill>
                <a:prstClr val="black"/>
              </a:solidFill>
            </a:endParaRPr>
          </a:p>
        </p:txBody>
      </p:sp>
    </p:spTree>
    <p:extLst>
      <p:ext uri="{BB962C8B-B14F-4D97-AF65-F5344CB8AC3E}">
        <p14:creationId xmlns:p14="http://schemas.microsoft.com/office/powerpoint/2010/main" val="122107656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50004" eaLnBrk="0" hangingPunct="0"/>
            <a:r>
              <a:rPr lang="en-US" sz="500" dirty="0">
                <a:gradFill>
                  <a:gsLst>
                    <a:gs pos="0">
                      <a:schemeClr val="tx1"/>
                    </a:gs>
                    <a:gs pos="100000">
                      <a:schemeClr val="tx1"/>
                    </a:gs>
                  </a:gsLst>
                  <a:lin ang="5400000" scaled="0"/>
                </a:gradFill>
                <a:cs typeface="Arial" panose="020B0604020202020204" pitchFamily="34" charset="0"/>
              </a:rPr>
              <a:t>© 2016 Optum, Inc. All rights reserved. </a:t>
            </a:r>
          </a:p>
        </p:txBody>
      </p:sp>
      <p:sp>
        <p:nvSpPr>
          <p:cNvPr id="6" name="Date Placeholder 5"/>
          <p:cNvSpPr>
            <a:spLocks noGrp="1"/>
          </p:cNvSpPr>
          <p:nvPr>
            <p:ph type="dt" idx="12"/>
          </p:nvPr>
        </p:nvSpPr>
        <p:spPr/>
        <p:txBody>
          <a:bodyPr/>
          <a:lstStyle/>
          <a:p>
            <a:fld id="{3433BDF4-B53C-41D6-BFF9-167E1F86C0E2}" type="datetime8">
              <a:rPr lang="en-US" smtClean="0"/>
              <a:t>4/19/2018 3:45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42</a:t>
            </a:fld>
            <a:endParaRPr lang="en-US" dirty="0"/>
          </a:p>
        </p:txBody>
      </p:sp>
    </p:spTree>
    <p:extLst>
      <p:ext uri="{BB962C8B-B14F-4D97-AF65-F5344CB8AC3E}">
        <p14:creationId xmlns:p14="http://schemas.microsoft.com/office/powerpoint/2010/main" val="122107656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50004" eaLnBrk="0" hangingPunct="0"/>
            <a:r>
              <a:rPr lang="en-US" sz="500" dirty="0">
                <a:gradFill>
                  <a:gsLst>
                    <a:gs pos="0">
                      <a:schemeClr val="tx1"/>
                    </a:gs>
                    <a:gs pos="100000">
                      <a:schemeClr val="tx1"/>
                    </a:gs>
                  </a:gsLst>
                  <a:lin ang="5400000" scaled="0"/>
                </a:gradFill>
                <a:cs typeface="Arial" panose="020B0604020202020204" pitchFamily="34" charset="0"/>
              </a:rPr>
              <a:t>© 2016 Optum, Inc. All rights reserved. </a:t>
            </a:r>
          </a:p>
        </p:txBody>
      </p:sp>
      <p:sp>
        <p:nvSpPr>
          <p:cNvPr id="6" name="Date Placeholder 5"/>
          <p:cNvSpPr>
            <a:spLocks noGrp="1"/>
          </p:cNvSpPr>
          <p:nvPr>
            <p:ph type="dt" idx="12"/>
          </p:nvPr>
        </p:nvSpPr>
        <p:spPr/>
        <p:txBody>
          <a:bodyPr/>
          <a:lstStyle/>
          <a:p>
            <a:fld id="{3433BDF4-B53C-41D6-BFF9-167E1F86C0E2}" type="datetime8">
              <a:rPr lang="en-US" smtClean="0"/>
              <a:t>4/19/2018 3:45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43</a:t>
            </a:fld>
            <a:endParaRPr lang="en-US" dirty="0"/>
          </a:p>
        </p:txBody>
      </p:sp>
    </p:spTree>
    <p:extLst>
      <p:ext uri="{BB962C8B-B14F-4D97-AF65-F5344CB8AC3E}">
        <p14:creationId xmlns:p14="http://schemas.microsoft.com/office/powerpoint/2010/main" val="122107656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50004" eaLnBrk="0" hangingPunct="0"/>
            <a:r>
              <a:rPr lang="en-US" sz="500" dirty="0">
                <a:gradFill>
                  <a:gsLst>
                    <a:gs pos="0">
                      <a:prstClr val="black"/>
                    </a:gs>
                    <a:gs pos="100000">
                      <a:prstClr val="black"/>
                    </a:gs>
                  </a:gsLst>
                  <a:lin ang="5400000" scaled="0"/>
                </a:gradFill>
                <a:cs typeface="Arial" panose="020B0604020202020204" pitchFamily="34" charset="0"/>
              </a:rPr>
              <a:t>© 2016 Optum, Inc. All rights reserved. </a:t>
            </a:r>
          </a:p>
        </p:txBody>
      </p:sp>
      <p:sp>
        <p:nvSpPr>
          <p:cNvPr id="6" name="Date Placeholder 5"/>
          <p:cNvSpPr>
            <a:spLocks noGrp="1"/>
          </p:cNvSpPr>
          <p:nvPr>
            <p:ph type="dt" idx="12"/>
          </p:nvPr>
        </p:nvSpPr>
        <p:spPr/>
        <p:txBody>
          <a:bodyPr/>
          <a:lstStyle/>
          <a:p>
            <a:fld id="{3433BDF4-B53C-41D6-BFF9-167E1F86C0E2}" type="datetime8">
              <a:rPr lang="en-US" smtClean="0">
                <a:solidFill>
                  <a:prstClr val="black"/>
                </a:solidFill>
              </a:rPr>
              <a:pPr/>
              <a:t>4/19/2018 3:45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44</a:t>
            </a:fld>
            <a:endParaRPr lang="en-US" dirty="0">
              <a:solidFill>
                <a:prstClr val="black"/>
              </a:solidFill>
            </a:endParaRPr>
          </a:p>
        </p:txBody>
      </p:sp>
    </p:spTree>
    <p:extLst>
      <p:ext uri="{BB962C8B-B14F-4D97-AF65-F5344CB8AC3E}">
        <p14:creationId xmlns:p14="http://schemas.microsoft.com/office/powerpoint/2010/main" val="122107656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9788" cy="3486150"/>
          </a:xfrm>
        </p:spPr>
      </p:sp>
      <p:sp>
        <p:nvSpPr>
          <p:cNvPr id="3" name="Notes Placeholder 2"/>
          <p:cNvSpPr>
            <a:spLocks noGrp="1"/>
          </p:cNvSpPr>
          <p:nvPr>
            <p:ph type="body" idx="1"/>
          </p:nvPr>
        </p:nvSpPr>
        <p:spPr/>
        <p:txBody>
          <a:bodyPr/>
          <a:lstStyle/>
          <a:p>
            <a:r>
              <a:rPr lang="en-US" dirty="0" smtClean="0"/>
              <a:t>Here is an</a:t>
            </a:r>
            <a:r>
              <a:rPr lang="en-US" baseline="0" dirty="0" smtClean="0"/>
              <a:t> example. For this Product there are two CA Agile Central teams between the two 78% are Detected and 43% are co-located. (78% + 43%)/2= 61%</a:t>
            </a:r>
            <a:endParaRPr lang="en-US" dirty="0"/>
          </a:p>
        </p:txBody>
      </p:sp>
      <p:sp>
        <p:nvSpPr>
          <p:cNvPr id="4" name="Slide Number Placeholder 3"/>
          <p:cNvSpPr>
            <a:spLocks noGrp="1"/>
          </p:cNvSpPr>
          <p:nvPr>
            <p:ph type="sldNum" sz="quarter" idx="10"/>
          </p:nvPr>
        </p:nvSpPr>
        <p:spPr/>
        <p:txBody>
          <a:bodyPr/>
          <a:lstStyle/>
          <a:p>
            <a:pPr>
              <a:buClr>
                <a:srgbClr val="4F81BD"/>
              </a:buClr>
            </a:pPr>
            <a:fld id="{60D26284-E1B8-4DFF-BE9B-88AAA7ABAB25}" type="slidenum">
              <a:rPr lang="en-US" smtClean="0">
                <a:solidFill>
                  <a:prstClr val="black"/>
                </a:solidFill>
              </a:rPr>
              <a:pPr>
                <a:buClr>
                  <a:srgbClr val="4F81BD"/>
                </a:buClr>
              </a:pPr>
              <a:t>45</a:t>
            </a:fld>
            <a:endParaRPr lang="en-US" dirty="0">
              <a:solidFill>
                <a:prstClr val="black"/>
              </a:solidFill>
            </a:endParaRPr>
          </a:p>
        </p:txBody>
      </p:sp>
    </p:spTree>
    <p:extLst>
      <p:ext uri="{BB962C8B-B14F-4D97-AF65-F5344CB8AC3E}">
        <p14:creationId xmlns:p14="http://schemas.microsoft.com/office/powerpoint/2010/main" val="170640013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9788" cy="3486150"/>
          </a:xfrm>
        </p:spPr>
      </p:sp>
      <p:sp>
        <p:nvSpPr>
          <p:cNvPr id="3" name="Notes Placeholder 2"/>
          <p:cNvSpPr>
            <a:spLocks noGrp="1"/>
          </p:cNvSpPr>
          <p:nvPr>
            <p:ph type="body" idx="1"/>
          </p:nvPr>
        </p:nvSpPr>
        <p:spPr/>
        <p:txBody>
          <a:bodyPr/>
          <a:lstStyle/>
          <a:p>
            <a:r>
              <a:rPr lang="en-US" dirty="0" smtClean="0"/>
              <a:t>Of</a:t>
            </a:r>
            <a:r>
              <a:rPr lang="en-US" baseline="0" dirty="0" smtClean="0"/>
              <a:t> the 6 scrum team members 4 are dedicated 4/6 = 67%</a:t>
            </a:r>
          </a:p>
          <a:p>
            <a:r>
              <a:rPr lang="en-US" baseline="0" dirty="0" smtClean="0"/>
              <a:t>Of the 6 scrum team Members the majority co-located are 2. Therefore, 2/6= 33%</a:t>
            </a:r>
          </a:p>
          <a:p>
            <a:endParaRPr lang="en-US" dirty="0"/>
          </a:p>
        </p:txBody>
      </p:sp>
      <p:sp>
        <p:nvSpPr>
          <p:cNvPr id="4" name="Slide Number Placeholder 3"/>
          <p:cNvSpPr>
            <a:spLocks noGrp="1"/>
          </p:cNvSpPr>
          <p:nvPr>
            <p:ph type="sldNum" sz="quarter" idx="10"/>
          </p:nvPr>
        </p:nvSpPr>
        <p:spPr/>
        <p:txBody>
          <a:bodyPr/>
          <a:lstStyle/>
          <a:p>
            <a:pPr>
              <a:buClr>
                <a:srgbClr val="4F81BD"/>
              </a:buClr>
            </a:pPr>
            <a:fld id="{60D26284-E1B8-4DFF-BE9B-88AAA7ABAB25}" type="slidenum">
              <a:rPr lang="en-US" smtClean="0">
                <a:solidFill>
                  <a:prstClr val="black"/>
                </a:solidFill>
              </a:rPr>
              <a:pPr>
                <a:buClr>
                  <a:srgbClr val="4F81BD"/>
                </a:buClr>
              </a:pPr>
              <a:t>46</a:t>
            </a:fld>
            <a:endParaRPr lang="en-US" dirty="0">
              <a:solidFill>
                <a:prstClr val="black"/>
              </a:solidFill>
            </a:endParaRPr>
          </a:p>
        </p:txBody>
      </p:sp>
    </p:spTree>
    <p:extLst>
      <p:ext uri="{BB962C8B-B14F-4D97-AF65-F5344CB8AC3E}">
        <p14:creationId xmlns:p14="http://schemas.microsoft.com/office/powerpoint/2010/main" val="170640013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9788" cy="3486150"/>
          </a:xfrm>
        </p:spPr>
      </p:sp>
      <p:sp>
        <p:nvSpPr>
          <p:cNvPr id="3" name="Notes Placeholder 2"/>
          <p:cNvSpPr>
            <a:spLocks noGrp="1"/>
          </p:cNvSpPr>
          <p:nvPr>
            <p:ph type="body" idx="1"/>
          </p:nvPr>
        </p:nvSpPr>
        <p:spPr/>
        <p:txBody>
          <a:bodyPr/>
          <a:lstStyle/>
          <a:p>
            <a:r>
              <a:rPr lang="en-US" dirty="0" smtClean="0"/>
              <a:t>Any resource Manager can go update this information for a resource</a:t>
            </a:r>
            <a:r>
              <a:rPr lang="en-US" baseline="0" dirty="0" smtClean="0"/>
              <a:t> that reports to them</a:t>
            </a:r>
            <a:endParaRPr lang="en-US" dirty="0"/>
          </a:p>
        </p:txBody>
      </p:sp>
      <p:sp>
        <p:nvSpPr>
          <p:cNvPr id="4" name="Slide Number Placeholder 3"/>
          <p:cNvSpPr>
            <a:spLocks noGrp="1"/>
          </p:cNvSpPr>
          <p:nvPr>
            <p:ph type="sldNum" sz="quarter" idx="10"/>
          </p:nvPr>
        </p:nvSpPr>
        <p:spPr/>
        <p:txBody>
          <a:bodyPr/>
          <a:lstStyle/>
          <a:p>
            <a:pPr>
              <a:buClr>
                <a:srgbClr val="4F81BD"/>
              </a:buClr>
            </a:pPr>
            <a:fld id="{60D26284-E1B8-4DFF-BE9B-88AAA7ABAB25}" type="slidenum">
              <a:rPr lang="en-US" smtClean="0">
                <a:solidFill>
                  <a:prstClr val="black"/>
                </a:solidFill>
              </a:rPr>
              <a:pPr>
                <a:buClr>
                  <a:srgbClr val="4F81BD"/>
                </a:buClr>
              </a:pPr>
              <a:t>47</a:t>
            </a:fld>
            <a:endParaRPr lang="en-US" dirty="0">
              <a:solidFill>
                <a:prstClr val="black"/>
              </a:solidFill>
            </a:endParaRPr>
          </a:p>
        </p:txBody>
      </p:sp>
    </p:spTree>
    <p:extLst>
      <p:ext uri="{BB962C8B-B14F-4D97-AF65-F5344CB8AC3E}">
        <p14:creationId xmlns:p14="http://schemas.microsoft.com/office/powerpoint/2010/main" val="170640013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9788"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buClr>
                <a:srgbClr val="4F81BD"/>
              </a:buClr>
            </a:pPr>
            <a:fld id="{60D26284-E1B8-4DFF-BE9B-88AAA7ABAB25}" type="slidenum">
              <a:rPr lang="en-US" smtClean="0">
                <a:solidFill>
                  <a:prstClr val="black"/>
                </a:solidFill>
              </a:rPr>
              <a:pPr>
                <a:buClr>
                  <a:srgbClr val="4F81BD"/>
                </a:buClr>
              </a:pPr>
              <a:t>48</a:t>
            </a:fld>
            <a:endParaRPr lang="en-US" dirty="0">
              <a:solidFill>
                <a:prstClr val="black"/>
              </a:solidFill>
            </a:endParaRPr>
          </a:p>
        </p:txBody>
      </p:sp>
    </p:spTree>
    <p:extLst>
      <p:ext uri="{BB962C8B-B14F-4D97-AF65-F5344CB8AC3E}">
        <p14:creationId xmlns:p14="http://schemas.microsoft.com/office/powerpoint/2010/main" val="170640013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50004" eaLnBrk="0" hangingPunct="0"/>
            <a:r>
              <a:rPr lang="en-US" sz="500" dirty="0">
                <a:gradFill>
                  <a:gsLst>
                    <a:gs pos="0">
                      <a:schemeClr val="tx1"/>
                    </a:gs>
                    <a:gs pos="100000">
                      <a:schemeClr val="tx1"/>
                    </a:gs>
                  </a:gsLst>
                  <a:lin ang="5400000" scaled="0"/>
                </a:gradFill>
                <a:cs typeface="Arial" panose="020B0604020202020204" pitchFamily="34" charset="0"/>
              </a:rPr>
              <a:t>© 2016 Optum, Inc. All rights reserved. </a:t>
            </a:r>
          </a:p>
        </p:txBody>
      </p:sp>
      <p:sp>
        <p:nvSpPr>
          <p:cNvPr id="6" name="Date Placeholder 5"/>
          <p:cNvSpPr>
            <a:spLocks noGrp="1"/>
          </p:cNvSpPr>
          <p:nvPr>
            <p:ph type="dt" idx="12"/>
          </p:nvPr>
        </p:nvSpPr>
        <p:spPr/>
        <p:txBody>
          <a:bodyPr/>
          <a:lstStyle/>
          <a:p>
            <a:fld id="{3433BDF4-B53C-41D6-BFF9-167E1F86C0E2}" type="datetime8">
              <a:rPr lang="en-US" smtClean="0"/>
              <a:t>4/19/2018 3:45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49</a:t>
            </a:fld>
            <a:endParaRPr lang="en-US" dirty="0"/>
          </a:p>
        </p:txBody>
      </p:sp>
    </p:spTree>
    <p:extLst>
      <p:ext uri="{BB962C8B-B14F-4D97-AF65-F5344CB8AC3E}">
        <p14:creationId xmlns:p14="http://schemas.microsoft.com/office/powerpoint/2010/main" val="122107656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50004" eaLnBrk="0" hangingPunct="0"/>
            <a:r>
              <a:rPr lang="en-US" sz="500" dirty="0">
                <a:gradFill>
                  <a:gsLst>
                    <a:gs pos="0">
                      <a:schemeClr val="tx1"/>
                    </a:gs>
                    <a:gs pos="100000">
                      <a:schemeClr val="tx1"/>
                    </a:gs>
                  </a:gsLst>
                  <a:lin ang="5400000" scaled="0"/>
                </a:gradFill>
                <a:cs typeface="Arial" panose="020B0604020202020204" pitchFamily="34" charset="0"/>
              </a:rPr>
              <a:t>© 2016 Optum, Inc. All rights reserved. </a:t>
            </a:r>
          </a:p>
        </p:txBody>
      </p:sp>
      <p:sp>
        <p:nvSpPr>
          <p:cNvPr id="6" name="Date Placeholder 5"/>
          <p:cNvSpPr>
            <a:spLocks noGrp="1"/>
          </p:cNvSpPr>
          <p:nvPr>
            <p:ph type="dt" idx="12"/>
          </p:nvPr>
        </p:nvSpPr>
        <p:spPr/>
        <p:txBody>
          <a:bodyPr/>
          <a:lstStyle/>
          <a:p>
            <a:fld id="{3433BDF4-B53C-41D6-BFF9-167E1F86C0E2}" type="datetime8">
              <a:rPr lang="en-US" smtClean="0"/>
              <a:t>4/19/2018 3:45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50</a:t>
            </a:fld>
            <a:endParaRPr lang="en-US" dirty="0"/>
          </a:p>
        </p:txBody>
      </p:sp>
    </p:spTree>
    <p:extLst>
      <p:ext uri="{BB962C8B-B14F-4D97-AF65-F5344CB8AC3E}">
        <p14:creationId xmlns:p14="http://schemas.microsoft.com/office/powerpoint/2010/main" val="12210765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50004" eaLnBrk="0" hangingPunct="0"/>
            <a:r>
              <a:rPr lang="en-US" sz="500" dirty="0">
                <a:gradFill>
                  <a:gsLst>
                    <a:gs pos="0">
                      <a:schemeClr val="tx1"/>
                    </a:gs>
                    <a:gs pos="100000">
                      <a:schemeClr val="tx1"/>
                    </a:gs>
                  </a:gsLst>
                  <a:lin ang="5400000" scaled="0"/>
                </a:gradFill>
                <a:cs typeface="Arial" panose="020B0604020202020204" pitchFamily="34" charset="0"/>
              </a:rPr>
              <a:t>© 2016 Optum, Inc. All rights reserved. </a:t>
            </a:r>
          </a:p>
        </p:txBody>
      </p:sp>
      <p:sp>
        <p:nvSpPr>
          <p:cNvPr id="6" name="Date Placeholder 5"/>
          <p:cNvSpPr>
            <a:spLocks noGrp="1"/>
          </p:cNvSpPr>
          <p:nvPr>
            <p:ph type="dt" idx="12"/>
          </p:nvPr>
        </p:nvSpPr>
        <p:spPr/>
        <p:txBody>
          <a:bodyPr/>
          <a:lstStyle/>
          <a:p>
            <a:fld id="{3433BDF4-B53C-41D6-BFF9-167E1F86C0E2}" type="datetime8">
              <a:rPr lang="en-US" smtClean="0"/>
              <a:t>4/19/2018 3:49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122107656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50004" eaLnBrk="0" hangingPunct="0"/>
            <a:r>
              <a:rPr lang="en-US" sz="500" dirty="0">
                <a:gradFill>
                  <a:gsLst>
                    <a:gs pos="0">
                      <a:schemeClr val="tx1"/>
                    </a:gs>
                    <a:gs pos="100000">
                      <a:schemeClr val="tx1"/>
                    </a:gs>
                  </a:gsLst>
                  <a:lin ang="5400000" scaled="0"/>
                </a:gradFill>
                <a:cs typeface="Arial" panose="020B0604020202020204" pitchFamily="34" charset="0"/>
              </a:rPr>
              <a:t>© 2016 Optum, Inc. All rights reserved. </a:t>
            </a:r>
          </a:p>
        </p:txBody>
      </p:sp>
      <p:sp>
        <p:nvSpPr>
          <p:cNvPr id="6" name="Date Placeholder 5"/>
          <p:cNvSpPr>
            <a:spLocks noGrp="1"/>
          </p:cNvSpPr>
          <p:nvPr>
            <p:ph type="dt" idx="12"/>
          </p:nvPr>
        </p:nvSpPr>
        <p:spPr/>
        <p:txBody>
          <a:bodyPr/>
          <a:lstStyle/>
          <a:p>
            <a:fld id="{3433BDF4-B53C-41D6-BFF9-167E1F86C0E2}" type="datetime8">
              <a:rPr lang="en-US" smtClean="0"/>
              <a:t>4/19/2018 3:45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51</a:t>
            </a:fld>
            <a:endParaRPr lang="en-US" dirty="0"/>
          </a:p>
        </p:txBody>
      </p:sp>
    </p:spTree>
    <p:extLst>
      <p:ext uri="{BB962C8B-B14F-4D97-AF65-F5344CB8AC3E}">
        <p14:creationId xmlns:p14="http://schemas.microsoft.com/office/powerpoint/2010/main" val="122107656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50004" eaLnBrk="0" hangingPunct="0"/>
            <a:r>
              <a:rPr lang="en-US" sz="500" dirty="0">
                <a:gradFill>
                  <a:gsLst>
                    <a:gs pos="0">
                      <a:schemeClr val="tx1"/>
                    </a:gs>
                    <a:gs pos="100000">
                      <a:schemeClr val="tx1"/>
                    </a:gs>
                  </a:gsLst>
                  <a:lin ang="5400000" scaled="0"/>
                </a:gradFill>
                <a:cs typeface="Arial" panose="020B0604020202020204" pitchFamily="34" charset="0"/>
              </a:rPr>
              <a:t>© 2016 Optum, Inc. All rights reserved. </a:t>
            </a:r>
          </a:p>
        </p:txBody>
      </p:sp>
      <p:sp>
        <p:nvSpPr>
          <p:cNvPr id="6" name="Date Placeholder 5"/>
          <p:cNvSpPr>
            <a:spLocks noGrp="1"/>
          </p:cNvSpPr>
          <p:nvPr>
            <p:ph type="dt" idx="12"/>
          </p:nvPr>
        </p:nvSpPr>
        <p:spPr/>
        <p:txBody>
          <a:bodyPr/>
          <a:lstStyle/>
          <a:p>
            <a:fld id="{3433BDF4-B53C-41D6-BFF9-167E1F86C0E2}" type="datetime8">
              <a:rPr lang="en-US" smtClean="0"/>
              <a:t>4/19/2018 3:45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52</a:t>
            </a:fld>
            <a:endParaRPr lang="en-US" dirty="0"/>
          </a:p>
        </p:txBody>
      </p:sp>
    </p:spTree>
    <p:extLst>
      <p:ext uri="{BB962C8B-B14F-4D97-AF65-F5344CB8AC3E}">
        <p14:creationId xmlns:p14="http://schemas.microsoft.com/office/powerpoint/2010/main" val="122107656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50004" eaLnBrk="0" hangingPunct="0"/>
            <a:r>
              <a:rPr lang="en-US" sz="500" dirty="0">
                <a:gradFill>
                  <a:gsLst>
                    <a:gs pos="0">
                      <a:prstClr val="black"/>
                    </a:gs>
                    <a:gs pos="100000">
                      <a:prstClr val="black"/>
                    </a:gs>
                  </a:gsLst>
                  <a:lin ang="5400000" scaled="0"/>
                </a:gradFill>
                <a:cs typeface="Arial" panose="020B0604020202020204" pitchFamily="34" charset="0"/>
              </a:rPr>
              <a:t>© 2016 Optum, Inc. All rights reserved. </a:t>
            </a:r>
          </a:p>
        </p:txBody>
      </p:sp>
      <p:sp>
        <p:nvSpPr>
          <p:cNvPr id="6" name="Date Placeholder 5"/>
          <p:cNvSpPr>
            <a:spLocks noGrp="1"/>
          </p:cNvSpPr>
          <p:nvPr>
            <p:ph type="dt" idx="12"/>
          </p:nvPr>
        </p:nvSpPr>
        <p:spPr/>
        <p:txBody>
          <a:bodyPr/>
          <a:lstStyle/>
          <a:p>
            <a:fld id="{3433BDF4-B53C-41D6-BFF9-167E1F86C0E2}" type="datetime8">
              <a:rPr lang="en-US" smtClean="0">
                <a:solidFill>
                  <a:prstClr val="black"/>
                </a:solidFill>
              </a:rPr>
              <a:pPr/>
              <a:t>4/19/2018 3:45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53</a:t>
            </a:fld>
            <a:endParaRPr lang="en-US" dirty="0">
              <a:solidFill>
                <a:prstClr val="black"/>
              </a:solidFill>
            </a:endParaRPr>
          </a:p>
        </p:txBody>
      </p:sp>
    </p:spTree>
    <p:extLst>
      <p:ext uri="{BB962C8B-B14F-4D97-AF65-F5344CB8AC3E}">
        <p14:creationId xmlns:p14="http://schemas.microsoft.com/office/powerpoint/2010/main" val="122107656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50004" eaLnBrk="0" hangingPunct="0"/>
            <a:r>
              <a:rPr lang="en-US" sz="500" dirty="0">
                <a:gradFill>
                  <a:gsLst>
                    <a:gs pos="0">
                      <a:schemeClr val="tx1"/>
                    </a:gs>
                    <a:gs pos="100000">
                      <a:schemeClr val="tx1"/>
                    </a:gs>
                  </a:gsLst>
                  <a:lin ang="5400000" scaled="0"/>
                </a:gradFill>
                <a:cs typeface="Arial" panose="020B0604020202020204" pitchFamily="34" charset="0"/>
              </a:rPr>
              <a:t>© 2016 Optum, Inc. All rights reserved. </a:t>
            </a:r>
          </a:p>
        </p:txBody>
      </p:sp>
      <p:sp>
        <p:nvSpPr>
          <p:cNvPr id="6" name="Date Placeholder 5"/>
          <p:cNvSpPr>
            <a:spLocks noGrp="1"/>
          </p:cNvSpPr>
          <p:nvPr>
            <p:ph type="dt" idx="12"/>
          </p:nvPr>
        </p:nvSpPr>
        <p:spPr/>
        <p:txBody>
          <a:bodyPr/>
          <a:lstStyle/>
          <a:p>
            <a:fld id="{3433BDF4-B53C-41D6-BFF9-167E1F86C0E2}" type="datetime8">
              <a:rPr lang="en-US" smtClean="0"/>
              <a:t>4/19/2018 3:45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54</a:t>
            </a:fld>
            <a:endParaRPr lang="en-US" dirty="0"/>
          </a:p>
        </p:txBody>
      </p:sp>
    </p:spTree>
    <p:extLst>
      <p:ext uri="{BB962C8B-B14F-4D97-AF65-F5344CB8AC3E}">
        <p14:creationId xmlns:p14="http://schemas.microsoft.com/office/powerpoint/2010/main" val="122107656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50004" eaLnBrk="0" hangingPunct="0"/>
            <a:r>
              <a:rPr lang="en-US" sz="500" dirty="0">
                <a:gradFill>
                  <a:gsLst>
                    <a:gs pos="0">
                      <a:prstClr val="black"/>
                    </a:gs>
                    <a:gs pos="100000">
                      <a:prstClr val="black"/>
                    </a:gs>
                  </a:gsLst>
                  <a:lin ang="5400000" scaled="0"/>
                </a:gradFill>
                <a:cs typeface="Arial" panose="020B0604020202020204" pitchFamily="34" charset="0"/>
              </a:rPr>
              <a:t>© 2016 Optum, Inc. All rights reserved. </a:t>
            </a:r>
          </a:p>
        </p:txBody>
      </p:sp>
      <p:sp>
        <p:nvSpPr>
          <p:cNvPr id="6" name="Date Placeholder 5"/>
          <p:cNvSpPr>
            <a:spLocks noGrp="1"/>
          </p:cNvSpPr>
          <p:nvPr>
            <p:ph type="dt" idx="12"/>
          </p:nvPr>
        </p:nvSpPr>
        <p:spPr/>
        <p:txBody>
          <a:bodyPr/>
          <a:lstStyle/>
          <a:p>
            <a:fld id="{3433BDF4-B53C-41D6-BFF9-167E1F86C0E2}" type="datetime8">
              <a:rPr lang="en-US" smtClean="0">
                <a:solidFill>
                  <a:prstClr val="black"/>
                </a:solidFill>
              </a:rPr>
              <a:pPr/>
              <a:t>4/19/2018 3:45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55</a:t>
            </a:fld>
            <a:endParaRPr lang="en-US" dirty="0">
              <a:solidFill>
                <a:prstClr val="black"/>
              </a:solidFill>
            </a:endParaRPr>
          </a:p>
        </p:txBody>
      </p:sp>
    </p:spTree>
    <p:extLst>
      <p:ext uri="{BB962C8B-B14F-4D97-AF65-F5344CB8AC3E}">
        <p14:creationId xmlns:p14="http://schemas.microsoft.com/office/powerpoint/2010/main" val="122107656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50004" eaLnBrk="0" hangingPunct="0"/>
            <a:r>
              <a:rPr lang="en-US" sz="500" dirty="0">
                <a:gradFill>
                  <a:gsLst>
                    <a:gs pos="0">
                      <a:prstClr val="black"/>
                    </a:gs>
                    <a:gs pos="100000">
                      <a:prstClr val="black"/>
                    </a:gs>
                  </a:gsLst>
                  <a:lin ang="5400000" scaled="0"/>
                </a:gradFill>
                <a:cs typeface="Arial" panose="020B0604020202020204" pitchFamily="34" charset="0"/>
              </a:rPr>
              <a:t>© 2016 Optum, Inc. All rights reserved. </a:t>
            </a:r>
          </a:p>
        </p:txBody>
      </p:sp>
      <p:sp>
        <p:nvSpPr>
          <p:cNvPr id="6" name="Date Placeholder 5"/>
          <p:cNvSpPr>
            <a:spLocks noGrp="1"/>
          </p:cNvSpPr>
          <p:nvPr>
            <p:ph type="dt" idx="12"/>
          </p:nvPr>
        </p:nvSpPr>
        <p:spPr/>
        <p:txBody>
          <a:bodyPr/>
          <a:lstStyle/>
          <a:p>
            <a:fld id="{3433BDF4-B53C-41D6-BFF9-167E1F86C0E2}" type="datetime8">
              <a:rPr lang="en-US" smtClean="0">
                <a:solidFill>
                  <a:prstClr val="black"/>
                </a:solidFill>
              </a:rPr>
              <a:pPr/>
              <a:t>4/19/2018 3:45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56</a:t>
            </a:fld>
            <a:endParaRPr lang="en-US" dirty="0">
              <a:solidFill>
                <a:prstClr val="black"/>
              </a:solidFill>
            </a:endParaRPr>
          </a:p>
        </p:txBody>
      </p:sp>
    </p:spTree>
    <p:extLst>
      <p:ext uri="{BB962C8B-B14F-4D97-AF65-F5344CB8AC3E}">
        <p14:creationId xmlns:p14="http://schemas.microsoft.com/office/powerpoint/2010/main" val="122107656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50004" eaLnBrk="0" hangingPunct="0"/>
            <a:r>
              <a:rPr lang="en-US" sz="500" dirty="0">
                <a:gradFill>
                  <a:gsLst>
                    <a:gs pos="0">
                      <a:schemeClr val="tx1"/>
                    </a:gs>
                    <a:gs pos="100000">
                      <a:schemeClr val="tx1"/>
                    </a:gs>
                  </a:gsLst>
                  <a:lin ang="5400000" scaled="0"/>
                </a:gradFill>
                <a:cs typeface="Arial" panose="020B0604020202020204" pitchFamily="34" charset="0"/>
              </a:rPr>
              <a:t>© 2016 Optum, Inc. All rights reserved. </a:t>
            </a:r>
          </a:p>
        </p:txBody>
      </p:sp>
      <p:sp>
        <p:nvSpPr>
          <p:cNvPr id="6" name="Date Placeholder 5"/>
          <p:cNvSpPr>
            <a:spLocks noGrp="1"/>
          </p:cNvSpPr>
          <p:nvPr>
            <p:ph type="dt" idx="12"/>
          </p:nvPr>
        </p:nvSpPr>
        <p:spPr/>
        <p:txBody>
          <a:bodyPr/>
          <a:lstStyle/>
          <a:p>
            <a:fld id="{3433BDF4-B53C-41D6-BFF9-167E1F86C0E2}" type="datetime8">
              <a:rPr lang="en-US" smtClean="0"/>
              <a:t>4/19/2018 3:45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57</a:t>
            </a:fld>
            <a:endParaRPr lang="en-US" dirty="0"/>
          </a:p>
        </p:txBody>
      </p:sp>
    </p:spTree>
    <p:extLst>
      <p:ext uri="{BB962C8B-B14F-4D97-AF65-F5344CB8AC3E}">
        <p14:creationId xmlns:p14="http://schemas.microsoft.com/office/powerpoint/2010/main" val="122107656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9788"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buClr>
                <a:srgbClr val="4F81BD"/>
              </a:buClr>
            </a:pPr>
            <a:fld id="{60D26284-E1B8-4DFF-BE9B-88AAA7ABAB25}" type="slidenum">
              <a:rPr lang="en-US" smtClean="0">
                <a:solidFill>
                  <a:prstClr val="black"/>
                </a:solidFill>
              </a:rPr>
              <a:pPr>
                <a:buClr>
                  <a:srgbClr val="4F81BD"/>
                </a:buClr>
              </a:pPr>
              <a:t>58</a:t>
            </a:fld>
            <a:endParaRPr lang="en-US" dirty="0">
              <a:solidFill>
                <a:prstClr val="black"/>
              </a:solidFill>
            </a:endParaRPr>
          </a:p>
        </p:txBody>
      </p:sp>
    </p:spTree>
    <p:extLst>
      <p:ext uri="{BB962C8B-B14F-4D97-AF65-F5344CB8AC3E}">
        <p14:creationId xmlns:p14="http://schemas.microsoft.com/office/powerpoint/2010/main" val="170640013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9788"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buClr>
                <a:srgbClr val="4F81BD"/>
              </a:buClr>
            </a:pPr>
            <a:fld id="{60D26284-E1B8-4DFF-BE9B-88AAA7ABAB25}" type="slidenum">
              <a:rPr lang="en-US" smtClean="0">
                <a:solidFill>
                  <a:prstClr val="black"/>
                </a:solidFill>
              </a:rPr>
              <a:pPr>
                <a:buClr>
                  <a:srgbClr val="4F81BD"/>
                </a:buClr>
              </a:pPr>
              <a:t>59</a:t>
            </a:fld>
            <a:endParaRPr lang="en-US" dirty="0">
              <a:solidFill>
                <a:prstClr val="black"/>
              </a:solidFill>
            </a:endParaRPr>
          </a:p>
        </p:txBody>
      </p:sp>
    </p:spTree>
    <p:extLst>
      <p:ext uri="{BB962C8B-B14F-4D97-AF65-F5344CB8AC3E}">
        <p14:creationId xmlns:p14="http://schemas.microsoft.com/office/powerpoint/2010/main" val="170640013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50004" eaLnBrk="0" hangingPunct="0"/>
            <a:r>
              <a:rPr lang="en-US" sz="500" dirty="0">
                <a:gradFill>
                  <a:gsLst>
                    <a:gs pos="0">
                      <a:prstClr val="black"/>
                    </a:gs>
                    <a:gs pos="100000">
                      <a:prstClr val="black"/>
                    </a:gs>
                  </a:gsLst>
                  <a:lin ang="5400000" scaled="0"/>
                </a:gradFill>
                <a:cs typeface="Arial" panose="020B0604020202020204" pitchFamily="34" charset="0"/>
              </a:rPr>
              <a:t>© 2016 Optum, Inc. All rights reserved. </a:t>
            </a:r>
          </a:p>
        </p:txBody>
      </p:sp>
      <p:sp>
        <p:nvSpPr>
          <p:cNvPr id="6" name="Date Placeholder 5"/>
          <p:cNvSpPr>
            <a:spLocks noGrp="1"/>
          </p:cNvSpPr>
          <p:nvPr>
            <p:ph type="dt" idx="12"/>
          </p:nvPr>
        </p:nvSpPr>
        <p:spPr/>
        <p:txBody>
          <a:bodyPr/>
          <a:lstStyle/>
          <a:p>
            <a:fld id="{3433BDF4-B53C-41D6-BFF9-167E1F86C0E2}" type="datetime8">
              <a:rPr lang="en-US" smtClean="0">
                <a:solidFill>
                  <a:prstClr val="black"/>
                </a:solidFill>
              </a:rPr>
              <a:pPr/>
              <a:t>4/19/2018 3:45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60</a:t>
            </a:fld>
            <a:endParaRPr lang="en-US" dirty="0">
              <a:solidFill>
                <a:prstClr val="black"/>
              </a:solidFill>
            </a:endParaRPr>
          </a:p>
        </p:txBody>
      </p:sp>
    </p:spTree>
    <p:extLst>
      <p:ext uri="{BB962C8B-B14F-4D97-AF65-F5344CB8AC3E}">
        <p14:creationId xmlns:p14="http://schemas.microsoft.com/office/powerpoint/2010/main" val="12210765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50004" eaLnBrk="0" hangingPunct="0"/>
            <a:r>
              <a:rPr lang="en-US" sz="500" dirty="0">
                <a:gradFill>
                  <a:gsLst>
                    <a:gs pos="0">
                      <a:schemeClr val="tx1"/>
                    </a:gs>
                    <a:gs pos="100000">
                      <a:schemeClr val="tx1"/>
                    </a:gs>
                  </a:gsLst>
                  <a:lin ang="5400000" scaled="0"/>
                </a:gradFill>
                <a:cs typeface="Arial" panose="020B0604020202020204" pitchFamily="34" charset="0"/>
              </a:rPr>
              <a:t>© 2016 Optum, Inc. All rights reserved. </a:t>
            </a:r>
          </a:p>
        </p:txBody>
      </p:sp>
      <p:sp>
        <p:nvSpPr>
          <p:cNvPr id="6" name="Date Placeholder 5"/>
          <p:cNvSpPr>
            <a:spLocks noGrp="1"/>
          </p:cNvSpPr>
          <p:nvPr>
            <p:ph type="dt" idx="12"/>
          </p:nvPr>
        </p:nvSpPr>
        <p:spPr/>
        <p:txBody>
          <a:bodyPr/>
          <a:lstStyle/>
          <a:p>
            <a:fld id="{3433BDF4-B53C-41D6-BFF9-167E1F86C0E2}" type="datetime8">
              <a:rPr lang="en-US" smtClean="0"/>
              <a:t>4/19/2018 3:50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122107656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p:spPr>
      </p:sp>
      <p:sp>
        <p:nvSpPr>
          <p:cNvPr id="3" name="Notes Placeholder 2"/>
          <p:cNvSpPr>
            <a:spLocks noGrp="1"/>
          </p:cNvSpPr>
          <p:nvPr>
            <p:ph type="body" idx="1"/>
          </p:nvPr>
        </p:nvSpPr>
        <p:spPr/>
        <p:txBody>
          <a:bodyPr/>
          <a:lstStyle/>
          <a:p>
            <a:r>
              <a:rPr lang="en-US" dirty="0" smtClean="0"/>
              <a:t>What is the CI Integration indicator?</a:t>
            </a:r>
          </a:p>
          <a:p>
            <a:r>
              <a:rPr lang="en-US" dirty="0" smtClean="0"/>
              <a:t>How do we know the groups that have sonar limitations?</a:t>
            </a:r>
          </a:p>
          <a:p>
            <a:r>
              <a:rPr lang="en-US" dirty="0" smtClean="0"/>
              <a:t>What is the target list???  It does not match what was built.</a:t>
            </a:r>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50004" eaLnBrk="0" hangingPunct="0"/>
            <a:r>
              <a:rPr lang="en-US" sz="500" dirty="0">
                <a:gradFill>
                  <a:gsLst>
                    <a:gs pos="0">
                      <a:prstClr val="black"/>
                    </a:gs>
                    <a:gs pos="100000">
                      <a:prstClr val="black"/>
                    </a:gs>
                  </a:gsLst>
                  <a:lin ang="5400000" scaled="0"/>
                </a:gradFill>
                <a:cs typeface="Arial" panose="020B0604020202020204" pitchFamily="34" charset="0"/>
              </a:rPr>
              <a:t>© 2016 </a:t>
            </a:r>
            <a:r>
              <a:rPr lang="en-US" sz="500" dirty="0" err="1">
                <a:gradFill>
                  <a:gsLst>
                    <a:gs pos="0">
                      <a:prstClr val="black"/>
                    </a:gs>
                    <a:gs pos="100000">
                      <a:prstClr val="black"/>
                    </a:gs>
                  </a:gsLst>
                  <a:lin ang="5400000" scaled="0"/>
                </a:gradFill>
                <a:cs typeface="Arial" panose="020B0604020202020204" pitchFamily="34" charset="0"/>
              </a:rPr>
              <a:t>Optum</a:t>
            </a:r>
            <a:r>
              <a:rPr lang="en-US" sz="500" dirty="0">
                <a:gradFill>
                  <a:gsLst>
                    <a:gs pos="0">
                      <a:prstClr val="black"/>
                    </a:gs>
                    <a:gs pos="100000">
                      <a:prstClr val="black"/>
                    </a:gs>
                  </a:gsLst>
                  <a:lin ang="5400000" scaled="0"/>
                </a:gradFill>
                <a:cs typeface="Arial" panose="020B0604020202020204" pitchFamily="34" charset="0"/>
              </a:rPr>
              <a:t>, Inc. All rights reserved. </a:t>
            </a:r>
          </a:p>
        </p:txBody>
      </p:sp>
      <p:sp>
        <p:nvSpPr>
          <p:cNvPr id="6" name="Date Placeholder 5"/>
          <p:cNvSpPr>
            <a:spLocks noGrp="1"/>
          </p:cNvSpPr>
          <p:nvPr>
            <p:ph type="dt" idx="12"/>
          </p:nvPr>
        </p:nvSpPr>
        <p:spPr/>
        <p:txBody>
          <a:bodyPr/>
          <a:lstStyle/>
          <a:p>
            <a:fld id="{3433BDF4-B53C-41D6-BFF9-167E1F86C0E2}" type="datetime8">
              <a:rPr lang="en-US" smtClean="0">
                <a:solidFill>
                  <a:prstClr val="black"/>
                </a:solidFill>
              </a:rPr>
              <a:pPr/>
              <a:t>4/19/2018 3:45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61</a:t>
            </a:fld>
            <a:endParaRPr lang="en-US" dirty="0">
              <a:solidFill>
                <a:prstClr val="black"/>
              </a:solidFill>
            </a:endParaRPr>
          </a:p>
        </p:txBody>
      </p:sp>
    </p:spTree>
    <p:extLst>
      <p:ext uri="{BB962C8B-B14F-4D97-AF65-F5344CB8AC3E}">
        <p14:creationId xmlns:p14="http://schemas.microsoft.com/office/powerpoint/2010/main" val="122107656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50004" eaLnBrk="0" hangingPunct="0"/>
            <a:r>
              <a:rPr lang="en-US" sz="500" dirty="0">
                <a:gradFill>
                  <a:gsLst>
                    <a:gs pos="0">
                      <a:prstClr val="black"/>
                    </a:gs>
                    <a:gs pos="100000">
                      <a:prstClr val="black"/>
                    </a:gs>
                  </a:gsLst>
                  <a:lin ang="5400000" scaled="0"/>
                </a:gradFill>
                <a:cs typeface="Arial" panose="020B0604020202020204" pitchFamily="34" charset="0"/>
              </a:rPr>
              <a:t>© 2016 Optum, Inc. All rights reserved. </a:t>
            </a:r>
          </a:p>
        </p:txBody>
      </p:sp>
      <p:sp>
        <p:nvSpPr>
          <p:cNvPr id="6" name="Date Placeholder 5"/>
          <p:cNvSpPr>
            <a:spLocks noGrp="1"/>
          </p:cNvSpPr>
          <p:nvPr>
            <p:ph type="dt" idx="12"/>
          </p:nvPr>
        </p:nvSpPr>
        <p:spPr/>
        <p:txBody>
          <a:bodyPr/>
          <a:lstStyle/>
          <a:p>
            <a:fld id="{3433BDF4-B53C-41D6-BFF9-167E1F86C0E2}" type="datetime8">
              <a:rPr lang="en-US" smtClean="0">
                <a:solidFill>
                  <a:prstClr val="black"/>
                </a:solidFill>
              </a:rPr>
              <a:pPr/>
              <a:t>4/19/2018 3:45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62</a:t>
            </a:fld>
            <a:endParaRPr lang="en-US" dirty="0">
              <a:solidFill>
                <a:prstClr val="black"/>
              </a:solidFill>
            </a:endParaRPr>
          </a:p>
        </p:txBody>
      </p:sp>
    </p:spTree>
    <p:extLst>
      <p:ext uri="{BB962C8B-B14F-4D97-AF65-F5344CB8AC3E}">
        <p14:creationId xmlns:p14="http://schemas.microsoft.com/office/powerpoint/2010/main" val="122107656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p:spPr>
      </p:sp>
      <p:sp>
        <p:nvSpPr>
          <p:cNvPr id="3" name="Notes Placeholder 2"/>
          <p:cNvSpPr>
            <a:spLocks noGrp="1"/>
          </p:cNvSpPr>
          <p:nvPr>
            <p:ph type="body" idx="1"/>
          </p:nvPr>
        </p:nvSpPr>
        <p:spPr/>
        <p:txBody>
          <a:bodyPr/>
          <a:lstStyle/>
          <a:p>
            <a:r>
              <a:rPr lang="en-US" baseline="0" dirty="0" smtClean="0"/>
              <a:t> </a:t>
            </a:r>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50004" eaLnBrk="0" hangingPunct="0"/>
            <a:r>
              <a:rPr lang="en-US" sz="500" dirty="0">
                <a:gradFill>
                  <a:gsLst>
                    <a:gs pos="0">
                      <a:prstClr val="black"/>
                    </a:gs>
                    <a:gs pos="100000">
                      <a:prstClr val="black"/>
                    </a:gs>
                  </a:gsLst>
                  <a:lin ang="5400000" scaled="0"/>
                </a:gradFill>
                <a:cs typeface="Arial" panose="020B0604020202020204" pitchFamily="34" charset="0"/>
              </a:rPr>
              <a:t>© 2016 Optum, Inc. All rights reserved. </a:t>
            </a:r>
          </a:p>
        </p:txBody>
      </p:sp>
      <p:sp>
        <p:nvSpPr>
          <p:cNvPr id="6" name="Date Placeholder 5"/>
          <p:cNvSpPr>
            <a:spLocks noGrp="1"/>
          </p:cNvSpPr>
          <p:nvPr>
            <p:ph type="dt" idx="12"/>
          </p:nvPr>
        </p:nvSpPr>
        <p:spPr/>
        <p:txBody>
          <a:bodyPr/>
          <a:lstStyle/>
          <a:p>
            <a:fld id="{3433BDF4-B53C-41D6-BFF9-167E1F86C0E2}" type="datetime8">
              <a:rPr lang="en-US">
                <a:solidFill>
                  <a:prstClr val="black"/>
                </a:solidFill>
              </a:rPr>
              <a:pPr/>
              <a:t>4/19/2018 3:45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a:solidFill>
                  <a:prstClr val="black"/>
                </a:solidFill>
              </a:rPr>
              <a:pPr/>
              <a:t>63</a:t>
            </a:fld>
            <a:endParaRPr lang="en-US" dirty="0">
              <a:solidFill>
                <a:prstClr val="black"/>
              </a:solidFill>
            </a:endParaRPr>
          </a:p>
        </p:txBody>
      </p:sp>
    </p:spTree>
    <p:extLst>
      <p:ext uri="{BB962C8B-B14F-4D97-AF65-F5344CB8AC3E}">
        <p14:creationId xmlns:p14="http://schemas.microsoft.com/office/powerpoint/2010/main" val="122107656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50004" eaLnBrk="0" hangingPunct="0"/>
            <a:r>
              <a:rPr lang="en-US" sz="500" dirty="0">
                <a:gradFill>
                  <a:gsLst>
                    <a:gs pos="0">
                      <a:prstClr val="black"/>
                    </a:gs>
                    <a:gs pos="100000">
                      <a:prstClr val="black"/>
                    </a:gs>
                  </a:gsLst>
                  <a:lin ang="5400000" scaled="0"/>
                </a:gradFill>
                <a:cs typeface="Arial" panose="020B0604020202020204" pitchFamily="34" charset="0"/>
              </a:rPr>
              <a:t>© 2016 Optum, Inc. All rights reserved. </a:t>
            </a:r>
          </a:p>
        </p:txBody>
      </p:sp>
      <p:sp>
        <p:nvSpPr>
          <p:cNvPr id="6" name="Date Placeholder 5"/>
          <p:cNvSpPr>
            <a:spLocks noGrp="1"/>
          </p:cNvSpPr>
          <p:nvPr>
            <p:ph type="dt" idx="12"/>
          </p:nvPr>
        </p:nvSpPr>
        <p:spPr/>
        <p:txBody>
          <a:bodyPr/>
          <a:lstStyle/>
          <a:p>
            <a:fld id="{3433BDF4-B53C-41D6-BFF9-167E1F86C0E2}" type="datetime8">
              <a:rPr lang="en-US" smtClean="0">
                <a:solidFill>
                  <a:prstClr val="black"/>
                </a:solidFill>
              </a:rPr>
              <a:pPr/>
              <a:t>4/19/2018 3:45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64</a:t>
            </a:fld>
            <a:endParaRPr lang="en-US" dirty="0">
              <a:solidFill>
                <a:prstClr val="black"/>
              </a:solidFill>
            </a:endParaRPr>
          </a:p>
        </p:txBody>
      </p:sp>
    </p:spTree>
    <p:extLst>
      <p:ext uri="{BB962C8B-B14F-4D97-AF65-F5344CB8AC3E}">
        <p14:creationId xmlns:p14="http://schemas.microsoft.com/office/powerpoint/2010/main" val="122107656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50004" eaLnBrk="0" hangingPunct="0"/>
            <a:r>
              <a:rPr lang="en-US" sz="500" dirty="0">
                <a:gradFill>
                  <a:gsLst>
                    <a:gs pos="0">
                      <a:prstClr val="black"/>
                    </a:gs>
                    <a:gs pos="100000">
                      <a:prstClr val="black"/>
                    </a:gs>
                  </a:gsLst>
                  <a:lin ang="5400000" scaled="0"/>
                </a:gradFill>
                <a:cs typeface="Arial" panose="020B0604020202020204" pitchFamily="34" charset="0"/>
              </a:rPr>
              <a:t>© 2016 Optum, Inc. All rights reserved. </a:t>
            </a:r>
          </a:p>
        </p:txBody>
      </p:sp>
      <p:sp>
        <p:nvSpPr>
          <p:cNvPr id="6" name="Date Placeholder 5"/>
          <p:cNvSpPr>
            <a:spLocks noGrp="1"/>
          </p:cNvSpPr>
          <p:nvPr>
            <p:ph type="dt" idx="12"/>
          </p:nvPr>
        </p:nvSpPr>
        <p:spPr/>
        <p:txBody>
          <a:bodyPr/>
          <a:lstStyle/>
          <a:p>
            <a:fld id="{3433BDF4-B53C-41D6-BFF9-167E1F86C0E2}" type="datetime8">
              <a:rPr lang="en-US" smtClean="0">
                <a:solidFill>
                  <a:prstClr val="black"/>
                </a:solidFill>
              </a:rPr>
              <a:pPr/>
              <a:t>4/19/2018 3:45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65</a:t>
            </a:fld>
            <a:endParaRPr lang="en-US" dirty="0">
              <a:solidFill>
                <a:prstClr val="black"/>
              </a:solidFill>
            </a:endParaRPr>
          </a:p>
        </p:txBody>
      </p:sp>
    </p:spTree>
    <p:extLst>
      <p:ext uri="{BB962C8B-B14F-4D97-AF65-F5344CB8AC3E}">
        <p14:creationId xmlns:p14="http://schemas.microsoft.com/office/powerpoint/2010/main" val="122107656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50004" eaLnBrk="0" hangingPunct="0"/>
            <a:r>
              <a:rPr lang="en-US" sz="500" dirty="0">
                <a:gradFill>
                  <a:gsLst>
                    <a:gs pos="0">
                      <a:prstClr val="black"/>
                    </a:gs>
                    <a:gs pos="100000">
                      <a:prstClr val="black"/>
                    </a:gs>
                  </a:gsLst>
                  <a:lin ang="5400000" scaled="0"/>
                </a:gradFill>
                <a:cs typeface="Arial" panose="020B0604020202020204" pitchFamily="34" charset="0"/>
              </a:rPr>
              <a:t>© 2016 Optum, Inc. All rights reserved. </a:t>
            </a:r>
          </a:p>
        </p:txBody>
      </p:sp>
      <p:sp>
        <p:nvSpPr>
          <p:cNvPr id="6" name="Date Placeholder 5"/>
          <p:cNvSpPr>
            <a:spLocks noGrp="1"/>
          </p:cNvSpPr>
          <p:nvPr>
            <p:ph type="dt" idx="12"/>
          </p:nvPr>
        </p:nvSpPr>
        <p:spPr/>
        <p:txBody>
          <a:bodyPr/>
          <a:lstStyle/>
          <a:p>
            <a:fld id="{3433BDF4-B53C-41D6-BFF9-167E1F86C0E2}" type="datetime8">
              <a:rPr lang="en-US" smtClean="0">
                <a:solidFill>
                  <a:prstClr val="black"/>
                </a:solidFill>
              </a:rPr>
              <a:pPr/>
              <a:t>4/19/2018 3:45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66</a:t>
            </a:fld>
            <a:endParaRPr lang="en-US" dirty="0">
              <a:solidFill>
                <a:prstClr val="black"/>
              </a:solidFill>
            </a:endParaRPr>
          </a:p>
        </p:txBody>
      </p:sp>
    </p:spTree>
    <p:extLst>
      <p:ext uri="{BB962C8B-B14F-4D97-AF65-F5344CB8AC3E}">
        <p14:creationId xmlns:p14="http://schemas.microsoft.com/office/powerpoint/2010/main" val="122107656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50004" eaLnBrk="0" hangingPunct="0"/>
            <a:r>
              <a:rPr lang="en-US" sz="500" dirty="0">
                <a:gradFill>
                  <a:gsLst>
                    <a:gs pos="0">
                      <a:prstClr val="black"/>
                    </a:gs>
                    <a:gs pos="100000">
                      <a:prstClr val="black"/>
                    </a:gs>
                  </a:gsLst>
                  <a:lin ang="5400000" scaled="0"/>
                </a:gradFill>
                <a:cs typeface="Arial" panose="020B0604020202020204" pitchFamily="34" charset="0"/>
              </a:rPr>
              <a:t>© 2016 Optum, Inc. All rights reserved. </a:t>
            </a:r>
          </a:p>
        </p:txBody>
      </p:sp>
      <p:sp>
        <p:nvSpPr>
          <p:cNvPr id="6" name="Date Placeholder 5"/>
          <p:cNvSpPr>
            <a:spLocks noGrp="1"/>
          </p:cNvSpPr>
          <p:nvPr>
            <p:ph type="dt" idx="12"/>
          </p:nvPr>
        </p:nvSpPr>
        <p:spPr/>
        <p:txBody>
          <a:bodyPr/>
          <a:lstStyle/>
          <a:p>
            <a:fld id="{3433BDF4-B53C-41D6-BFF9-167E1F86C0E2}" type="datetime8">
              <a:rPr lang="en-US" smtClean="0">
                <a:solidFill>
                  <a:prstClr val="black"/>
                </a:solidFill>
              </a:rPr>
              <a:pPr/>
              <a:t>4/19/2018 3:45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67</a:t>
            </a:fld>
            <a:endParaRPr lang="en-US" dirty="0">
              <a:solidFill>
                <a:prstClr val="black"/>
              </a:solidFill>
            </a:endParaRPr>
          </a:p>
        </p:txBody>
      </p:sp>
    </p:spTree>
    <p:extLst>
      <p:ext uri="{BB962C8B-B14F-4D97-AF65-F5344CB8AC3E}">
        <p14:creationId xmlns:p14="http://schemas.microsoft.com/office/powerpoint/2010/main" val="122107656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50004" eaLnBrk="0" hangingPunct="0"/>
            <a:r>
              <a:rPr lang="en-US" sz="500" dirty="0">
                <a:gradFill>
                  <a:gsLst>
                    <a:gs pos="0">
                      <a:prstClr val="black"/>
                    </a:gs>
                    <a:gs pos="100000">
                      <a:prstClr val="black"/>
                    </a:gs>
                  </a:gsLst>
                  <a:lin ang="5400000" scaled="0"/>
                </a:gradFill>
                <a:cs typeface="Arial" panose="020B0604020202020204" pitchFamily="34" charset="0"/>
              </a:rPr>
              <a:t>© 2016 Optum, Inc. All rights reserved. </a:t>
            </a:r>
          </a:p>
        </p:txBody>
      </p:sp>
      <p:sp>
        <p:nvSpPr>
          <p:cNvPr id="6" name="Date Placeholder 5"/>
          <p:cNvSpPr>
            <a:spLocks noGrp="1"/>
          </p:cNvSpPr>
          <p:nvPr>
            <p:ph type="dt" idx="12"/>
          </p:nvPr>
        </p:nvSpPr>
        <p:spPr/>
        <p:txBody>
          <a:bodyPr/>
          <a:lstStyle/>
          <a:p>
            <a:fld id="{3433BDF4-B53C-41D6-BFF9-167E1F86C0E2}" type="datetime8">
              <a:rPr lang="en-US">
                <a:solidFill>
                  <a:prstClr val="black"/>
                </a:solidFill>
              </a:rPr>
              <a:pPr/>
              <a:t>4/19/2018 3:45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a:solidFill>
                  <a:prstClr val="black"/>
                </a:solidFill>
              </a:rPr>
              <a:pPr/>
              <a:t>68</a:t>
            </a:fld>
            <a:endParaRPr lang="en-US" dirty="0">
              <a:solidFill>
                <a:prstClr val="black"/>
              </a:solidFill>
            </a:endParaRPr>
          </a:p>
        </p:txBody>
      </p:sp>
    </p:spTree>
    <p:extLst>
      <p:ext uri="{BB962C8B-B14F-4D97-AF65-F5344CB8AC3E}">
        <p14:creationId xmlns:p14="http://schemas.microsoft.com/office/powerpoint/2010/main" val="122107656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50004" eaLnBrk="0" hangingPunct="0"/>
            <a:r>
              <a:rPr lang="en-US" sz="500" dirty="0">
                <a:gradFill>
                  <a:gsLst>
                    <a:gs pos="0">
                      <a:prstClr val="black"/>
                    </a:gs>
                    <a:gs pos="100000">
                      <a:prstClr val="black"/>
                    </a:gs>
                  </a:gsLst>
                  <a:lin ang="5400000" scaled="0"/>
                </a:gradFill>
                <a:cs typeface="Arial" panose="020B0604020202020204" pitchFamily="34" charset="0"/>
              </a:rPr>
              <a:t>© 2016 Optum, Inc. All rights reserved. </a:t>
            </a:r>
          </a:p>
        </p:txBody>
      </p:sp>
      <p:sp>
        <p:nvSpPr>
          <p:cNvPr id="6" name="Date Placeholder 5"/>
          <p:cNvSpPr>
            <a:spLocks noGrp="1"/>
          </p:cNvSpPr>
          <p:nvPr>
            <p:ph type="dt" idx="12"/>
          </p:nvPr>
        </p:nvSpPr>
        <p:spPr/>
        <p:txBody>
          <a:bodyPr/>
          <a:lstStyle/>
          <a:p>
            <a:fld id="{3433BDF4-B53C-41D6-BFF9-167E1F86C0E2}" type="datetime8">
              <a:rPr lang="en-US" smtClean="0">
                <a:solidFill>
                  <a:prstClr val="black"/>
                </a:solidFill>
              </a:rPr>
              <a:pPr/>
              <a:t>4/19/2018 3:45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69</a:t>
            </a:fld>
            <a:endParaRPr lang="en-US" dirty="0">
              <a:solidFill>
                <a:prstClr val="black"/>
              </a:solidFill>
            </a:endParaRPr>
          </a:p>
        </p:txBody>
      </p:sp>
    </p:spTree>
    <p:extLst>
      <p:ext uri="{BB962C8B-B14F-4D97-AF65-F5344CB8AC3E}">
        <p14:creationId xmlns:p14="http://schemas.microsoft.com/office/powerpoint/2010/main" val="122107656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50004" eaLnBrk="0" hangingPunct="0"/>
            <a:r>
              <a:rPr lang="en-US" sz="500" dirty="0">
                <a:gradFill>
                  <a:gsLst>
                    <a:gs pos="0">
                      <a:prstClr val="black"/>
                    </a:gs>
                    <a:gs pos="100000">
                      <a:prstClr val="black"/>
                    </a:gs>
                  </a:gsLst>
                  <a:lin ang="5400000" scaled="0"/>
                </a:gradFill>
                <a:cs typeface="Arial" panose="020B0604020202020204" pitchFamily="34" charset="0"/>
              </a:rPr>
              <a:t>© 2016 Optum, Inc. All rights reserved. </a:t>
            </a:r>
          </a:p>
        </p:txBody>
      </p:sp>
      <p:sp>
        <p:nvSpPr>
          <p:cNvPr id="6" name="Date Placeholder 5"/>
          <p:cNvSpPr>
            <a:spLocks noGrp="1"/>
          </p:cNvSpPr>
          <p:nvPr>
            <p:ph type="dt" idx="12"/>
          </p:nvPr>
        </p:nvSpPr>
        <p:spPr/>
        <p:txBody>
          <a:bodyPr/>
          <a:lstStyle/>
          <a:p>
            <a:fld id="{3433BDF4-B53C-41D6-BFF9-167E1F86C0E2}" type="datetime8">
              <a:rPr lang="en-US" smtClean="0">
                <a:solidFill>
                  <a:prstClr val="black"/>
                </a:solidFill>
              </a:rPr>
              <a:pPr/>
              <a:t>4/19/2018 3:45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70</a:t>
            </a:fld>
            <a:endParaRPr lang="en-US" dirty="0">
              <a:solidFill>
                <a:prstClr val="black"/>
              </a:solidFill>
            </a:endParaRPr>
          </a:p>
        </p:txBody>
      </p:sp>
    </p:spTree>
    <p:extLst>
      <p:ext uri="{BB962C8B-B14F-4D97-AF65-F5344CB8AC3E}">
        <p14:creationId xmlns:p14="http://schemas.microsoft.com/office/powerpoint/2010/main" val="12210765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50004" eaLnBrk="0" hangingPunct="0"/>
            <a:r>
              <a:rPr lang="en-US" sz="500" dirty="0">
                <a:gradFill>
                  <a:gsLst>
                    <a:gs pos="0">
                      <a:schemeClr val="tx1"/>
                    </a:gs>
                    <a:gs pos="100000">
                      <a:schemeClr val="tx1"/>
                    </a:gs>
                  </a:gsLst>
                  <a:lin ang="5400000" scaled="0"/>
                </a:gradFill>
                <a:cs typeface="Arial" panose="020B0604020202020204" pitchFamily="34" charset="0"/>
              </a:rPr>
              <a:t>© 2016 Optum, Inc. All rights reserved. </a:t>
            </a:r>
          </a:p>
        </p:txBody>
      </p:sp>
      <p:sp>
        <p:nvSpPr>
          <p:cNvPr id="6" name="Date Placeholder 5"/>
          <p:cNvSpPr>
            <a:spLocks noGrp="1"/>
          </p:cNvSpPr>
          <p:nvPr>
            <p:ph type="dt" idx="12"/>
          </p:nvPr>
        </p:nvSpPr>
        <p:spPr/>
        <p:txBody>
          <a:bodyPr/>
          <a:lstStyle/>
          <a:p>
            <a:fld id="{3433BDF4-B53C-41D6-BFF9-167E1F86C0E2}" type="datetime8">
              <a:rPr lang="en-US" smtClean="0"/>
              <a:t>4/19/2018 3:50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122107656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50004" eaLnBrk="0" hangingPunct="0"/>
            <a:r>
              <a:rPr lang="en-US" sz="500" dirty="0">
                <a:gradFill>
                  <a:gsLst>
                    <a:gs pos="0">
                      <a:prstClr val="black"/>
                    </a:gs>
                    <a:gs pos="100000">
                      <a:prstClr val="black"/>
                    </a:gs>
                  </a:gsLst>
                  <a:lin ang="5400000" scaled="0"/>
                </a:gradFill>
                <a:cs typeface="Arial" panose="020B0604020202020204" pitchFamily="34" charset="0"/>
              </a:rPr>
              <a:t>© 2016 Optum, Inc. All rights reserved. </a:t>
            </a:r>
          </a:p>
        </p:txBody>
      </p:sp>
      <p:sp>
        <p:nvSpPr>
          <p:cNvPr id="6" name="Date Placeholder 5"/>
          <p:cNvSpPr>
            <a:spLocks noGrp="1"/>
          </p:cNvSpPr>
          <p:nvPr>
            <p:ph type="dt" idx="12"/>
          </p:nvPr>
        </p:nvSpPr>
        <p:spPr/>
        <p:txBody>
          <a:bodyPr/>
          <a:lstStyle/>
          <a:p>
            <a:fld id="{3433BDF4-B53C-41D6-BFF9-167E1F86C0E2}" type="datetime8">
              <a:rPr lang="en-US" smtClean="0">
                <a:solidFill>
                  <a:prstClr val="black"/>
                </a:solidFill>
              </a:rPr>
              <a:pPr/>
              <a:t>4/19/2018 3:45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71</a:t>
            </a:fld>
            <a:endParaRPr lang="en-US" dirty="0">
              <a:solidFill>
                <a:prstClr val="black"/>
              </a:solidFill>
            </a:endParaRPr>
          </a:p>
        </p:txBody>
      </p:sp>
    </p:spTree>
    <p:extLst>
      <p:ext uri="{BB962C8B-B14F-4D97-AF65-F5344CB8AC3E}">
        <p14:creationId xmlns:p14="http://schemas.microsoft.com/office/powerpoint/2010/main" val="122107656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50004" eaLnBrk="0" hangingPunct="0"/>
            <a:r>
              <a:rPr lang="en-US" sz="500" dirty="0">
                <a:gradFill>
                  <a:gsLst>
                    <a:gs pos="0">
                      <a:prstClr val="black"/>
                    </a:gs>
                    <a:gs pos="100000">
                      <a:prstClr val="black"/>
                    </a:gs>
                  </a:gsLst>
                  <a:lin ang="5400000" scaled="0"/>
                </a:gradFill>
                <a:cs typeface="Arial" panose="020B0604020202020204" pitchFamily="34" charset="0"/>
              </a:rPr>
              <a:t>© 2016 Optum, Inc. All rights reserved. </a:t>
            </a:r>
          </a:p>
        </p:txBody>
      </p:sp>
      <p:sp>
        <p:nvSpPr>
          <p:cNvPr id="6" name="Date Placeholder 5"/>
          <p:cNvSpPr>
            <a:spLocks noGrp="1"/>
          </p:cNvSpPr>
          <p:nvPr>
            <p:ph type="dt" idx="12"/>
          </p:nvPr>
        </p:nvSpPr>
        <p:spPr/>
        <p:txBody>
          <a:bodyPr/>
          <a:lstStyle/>
          <a:p>
            <a:fld id="{3433BDF4-B53C-41D6-BFF9-167E1F86C0E2}" type="datetime8">
              <a:rPr lang="en-US" smtClean="0">
                <a:solidFill>
                  <a:prstClr val="black"/>
                </a:solidFill>
              </a:rPr>
              <a:pPr/>
              <a:t>4/19/2018 3:45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72</a:t>
            </a:fld>
            <a:endParaRPr lang="en-US" dirty="0">
              <a:solidFill>
                <a:prstClr val="black"/>
              </a:solidFill>
            </a:endParaRPr>
          </a:p>
        </p:txBody>
      </p:sp>
    </p:spTree>
    <p:extLst>
      <p:ext uri="{BB962C8B-B14F-4D97-AF65-F5344CB8AC3E}">
        <p14:creationId xmlns:p14="http://schemas.microsoft.com/office/powerpoint/2010/main" val="122107656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50004" eaLnBrk="0" hangingPunct="0"/>
            <a:r>
              <a:rPr lang="en-US" sz="500" dirty="0">
                <a:gradFill>
                  <a:gsLst>
                    <a:gs pos="0">
                      <a:prstClr val="black"/>
                    </a:gs>
                    <a:gs pos="100000">
                      <a:prstClr val="black"/>
                    </a:gs>
                  </a:gsLst>
                  <a:lin ang="5400000" scaled="0"/>
                </a:gradFill>
                <a:cs typeface="Arial" panose="020B0604020202020204" pitchFamily="34" charset="0"/>
              </a:rPr>
              <a:t>© 2016 Optum, Inc. All rights reserved. </a:t>
            </a:r>
          </a:p>
        </p:txBody>
      </p:sp>
      <p:sp>
        <p:nvSpPr>
          <p:cNvPr id="6" name="Date Placeholder 5"/>
          <p:cNvSpPr>
            <a:spLocks noGrp="1"/>
          </p:cNvSpPr>
          <p:nvPr>
            <p:ph type="dt" idx="12"/>
          </p:nvPr>
        </p:nvSpPr>
        <p:spPr/>
        <p:txBody>
          <a:bodyPr/>
          <a:lstStyle/>
          <a:p>
            <a:fld id="{3433BDF4-B53C-41D6-BFF9-167E1F86C0E2}" type="datetime8">
              <a:rPr lang="en-US" smtClean="0">
                <a:solidFill>
                  <a:prstClr val="black"/>
                </a:solidFill>
              </a:rPr>
              <a:pPr/>
              <a:t>4/19/2018 3:45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73</a:t>
            </a:fld>
            <a:endParaRPr lang="en-US" dirty="0">
              <a:solidFill>
                <a:prstClr val="black"/>
              </a:solidFill>
            </a:endParaRPr>
          </a:p>
        </p:txBody>
      </p:sp>
    </p:spTree>
    <p:extLst>
      <p:ext uri="{BB962C8B-B14F-4D97-AF65-F5344CB8AC3E}">
        <p14:creationId xmlns:p14="http://schemas.microsoft.com/office/powerpoint/2010/main" val="122107656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50004" eaLnBrk="0" hangingPunct="0"/>
            <a:r>
              <a:rPr lang="en-US" sz="500" dirty="0">
                <a:gradFill>
                  <a:gsLst>
                    <a:gs pos="0">
                      <a:prstClr val="black"/>
                    </a:gs>
                    <a:gs pos="100000">
                      <a:prstClr val="black"/>
                    </a:gs>
                  </a:gsLst>
                  <a:lin ang="5400000" scaled="0"/>
                </a:gradFill>
                <a:cs typeface="Arial" panose="020B0604020202020204" pitchFamily="34" charset="0"/>
              </a:rPr>
              <a:t>© 2016 Optum, Inc. All rights reserved. </a:t>
            </a:r>
          </a:p>
        </p:txBody>
      </p:sp>
      <p:sp>
        <p:nvSpPr>
          <p:cNvPr id="6" name="Date Placeholder 5"/>
          <p:cNvSpPr>
            <a:spLocks noGrp="1"/>
          </p:cNvSpPr>
          <p:nvPr>
            <p:ph type="dt" idx="12"/>
          </p:nvPr>
        </p:nvSpPr>
        <p:spPr/>
        <p:txBody>
          <a:bodyPr/>
          <a:lstStyle/>
          <a:p>
            <a:fld id="{3433BDF4-B53C-41D6-BFF9-167E1F86C0E2}" type="datetime8">
              <a:rPr lang="en-US" smtClean="0">
                <a:solidFill>
                  <a:prstClr val="black"/>
                </a:solidFill>
              </a:rPr>
              <a:pPr/>
              <a:t>4/19/2018 3:45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74</a:t>
            </a:fld>
            <a:endParaRPr lang="en-US" dirty="0">
              <a:solidFill>
                <a:prstClr val="black"/>
              </a:solidFill>
            </a:endParaRPr>
          </a:p>
        </p:txBody>
      </p:sp>
    </p:spTree>
    <p:extLst>
      <p:ext uri="{BB962C8B-B14F-4D97-AF65-F5344CB8AC3E}">
        <p14:creationId xmlns:p14="http://schemas.microsoft.com/office/powerpoint/2010/main" val="122107656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50004" eaLnBrk="0" hangingPunct="0"/>
            <a:r>
              <a:rPr lang="en-US" sz="500" dirty="0">
                <a:gradFill>
                  <a:gsLst>
                    <a:gs pos="0">
                      <a:schemeClr val="tx1"/>
                    </a:gs>
                    <a:gs pos="100000">
                      <a:schemeClr val="tx1"/>
                    </a:gs>
                  </a:gsLst>
                  <a:lin ang="5400000" scaled="0"/>
                </a:gradFill>
                <a:cs typeface="Arial" panose="020B0604020202020204" pitchFamily="34" charset="0"/>
              </a:rPr>
              <a:t>© 2016 Optum, Inc. All rights reserved. </a:t>
            </a:r>
          </a:p>
        </p:txBody>
      </p:sp>
      <p:sp>
        <p:nvSpPr>
          <p:cNvPr id="6" name="Date Placeholder 5"/>
          <p:cNvSpPr>
            <a:spLocks noGrp="1"/>
          </p:cNvSpPr>
          <p:nvPr>
            <p:ph type="dt" idx="12"/>
          </p:nvPr>
        </p:nvSpPr>
        <p:spPr/>
        <p:txBody>
          <a:bodyPr/>
          <a:lstStyle/>
          <a:p>
            <a:fld id="{3433BDF4-B53C-41D6-BFF9-167E1F86C0E2}" type="datetime8">
              <a:rPr lang="en-US" smtClean="0"/>
              <a:t>4/19/2018 3:45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75</a:t>
            </a:fld>
            <a:endParaRPr lang="en-US" dirty="0"/>
          </a:p>
        </p:txBody>
      </p:sp>
    </p:spTree>
    <p:extLst>
      <p:ext uri="{BB962C8B-B14F-4D97-AF65-F5344CB8AC3E}">
        <p14:creationId xmlns:p14="http://schemas.microsoft.com/office/powerpoint/2010/main" val="122107656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50004" eaLnBrk="0" hangingPunct="0"/>
            <a:r>
              <a:rPr lang="en-US" sz="500" dirty="0">
                <a:gradFill>
                  <a:gsLst>
                    <a:gs pos="0">
                      <a:schemeClr val="tx1"/>
                    </a:gs>
                    <a:gs pos="100000">
                      <a:schemeClr val="tx1"/>
                    </a:gs>
                  </a:gsLst>
                  <a:lin ang="5400000" scaled="0"/>
                </a:gradFill>
                <a:cs typeface="Arial" panose="020B0604020202020204" pitchFamily="34" charset="0"/>
              </a:rPr>
              <a:t>© 2016 Optum, Inc. All rights reserved. </a:t>
            </a:r>
          </a:p>
        </p:txBody>
      </p:sp>
      <p:sp>
        <p:nvSpPr>
          <p:cNvPr id="6" name="Date Placeholder 5"/>
          <p:cNvSpPr>
            <a:spLocks noGrp="1"/>
          </p:cNvSpPr>
          <p:nvPr>
            <p:ph type="dt" idx="12"/>
          </p:nvPr>
        </p:nvSpPr>
        <p:spPr/>
        <p:txBody>
          <a:bodyPr/>
          <a:lstStyle/>
          <a:p>
            <a:fld id="{3433BDF4-B53C-41D6-BFF9-167E1F86C0E2}" type="datetime8">
              <a:rPr lang="en-US" smtClean="0"/>
              <a:t>4/19/2018 3:45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76</a:t>
            </a:fld>
            <a:endParaRPr lang="en-US" dirty="0"/>
          </a:p>
        </p:txBody>
      </p:sp>
    </p:spTree>
    <p:extLst>
      <p:ext uri="{BB962C8B-B14F-4D97-AF65-F5344CB8AC3E}">
        <p14:creationId xmlns:p14="http://schemas.microsoft.com/office/powerpoint/2010/main" val="122107656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50004" eaLnBrk="0" hangingPunct="0"/>
            <a:r>
              <a:rPr lang="en-US" sz="500" dirty="0">
                <a:gradFill>
                  <a:gsLst>
                    <a:gs pos="0">
                      <a:schemeClr val="tx1"/>
                    </a:gs>
                    <a:gs pos="100000">
                      <a:schemeClr val="tx1"/>
                    </a:gs>
                  </a:gsLst>
                  <a:lin ang="5400000" scaled="0"/>
                </a:gradFill>
                <a:cs typeface="Arial" panose="020B0604020202020204" pitchFamily="34" charset="0"/>
              </a:rPr>
              <a:t>© 2016 Optum, Inc. All rights reserved. </a:t>
            </a:r>
          </a:p>
        </p:txBody>
      </p:sp>
      <p:sp>
        <p:nvSpPr>
          <p:cNvPr id="6" name="Date Placeholder 5"/>
          <p:cNvSpPr>
            <a:spLocks noGrp="1"/>
          </p:cNvSpPr>
          <p:nvPr>
            <p:ph type="dt" idx="12"/>
          </p:nvPr>
        </p:nvSpPr>
        <p:spPr/>
        <p:txBody>
          <a:bodyPr/>
          <a:lstStyle/>
          <a:p>
            <a:fld id="{3433BDF4-B53C-41D6-BFF9-167E1F86C0E2}" type="datetime8">
              <a:rPr lang="en-US" smtClean="0"/>
              <a:t>4/19/2018 3:45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77</a:t>
            </a:fld>
            <a:endParaRPr lang="en-US" dirty="0"/>
          </a:p>
        </p:txBody>
      </p:sp>
    </p:spTree>
    <p:extLst>
      <p:ext uri="{BB962C8B-B14F-4D97-AF65-F5344CB8AC3E}">
        <p14:creationId xmlns:p14="http://schemas.microsoft.com/office/powerpoint/2010/main" val="122107656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9788"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buClr>
                <a:srgbClr val="4F81BD"/>
              </a:buClr>
            </a:pPr>
            <a:fld id="{60D26284-E1B8-4DFF-BE9B-88AAA7ABAB25}" type="slidenum">
              <a:rPr lang="en-US" smtClean="0">
                <a:solidFill>
                  <a:prstClr val="black"/>
                </a:solidFill>
              </a:rPr>
              <a:pPr>
                <a:buClr>
                  <a:srgbClr val="4F81BD"/>
                </a:buClr>
              </a:pPr>
              <a:t>78</a:t>
            </a:fld>
            <a:endParaRPr lang="en-US">
              <a:solidFill>
                <a:prstClr val="black"/>
              </a:solidFill>
            </a:endParaRPr>
          </a:p>
        </p:txBody>
      </p:sp>
    </p:spTree>
    <p:extLst>
      <p:ext uri="{BB962C8B-B14F-4D97-AF65-F5344CB8AC3E}">
        <p14:creationId xmlns:p14="http://schemas.microsoft.com/office/powerpoint/2010/main" val="170640013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9788"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buClr>
                <a:srgbClr val="4F81BD"/>
              </a:buClr>
            </a:pPr>
            <a:fld id="{60D26284-E1B8-4DFF-BE9B-88AAA7ABAB25}" type="slidenum">
              <a:rPr lang="en-US" smtClean="0">
                <a:solidFill>
                  <a:prstClr val="black"/>
                </a:solidFill>
              </a:rPr>
              <a:pPr>
                <a:buClr>
                  <a:srgbClr val="4F81BD"/>
                </a:buClr>
              </a:pPr>
              <a:t>79</a:t>
            </a:fld>
            <a:endParaRPr lang="en-US">
              <a:solidFill>
                <a:prstClr val="black"/>
              </a:solidFill>
            </a:endParaRPr>
          </a:p>
        </p:txBody>
      </p:sp>
    </p:spTree>
    <p:extLst>
      <p:ext uri="{BB962C8B-B14F-4D97-AF65-F5344CB8AC3E}">
        <p14:creationId xmlns:p14="http://schemas.microsoft.com/office/powerpoint/2010/main" val="170640013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p:spPr>
      </p:sp>
      <p:sp>
        <p:nvSpPr>
          <p:cNvPr id="3" name="Notes Placeholder 2"/>
          <p:cNvSpPr>
            <a:spLocks noGrp="1"/>
          </p:cNvSpPr>
          <p:nvPr>
            <p:ph type="body" idx="1"/>
          </p:nvPr>
        </p:nvSpPr>
        <p:spPr/>
        <p:txBody>
          <a:bodyPr/>
          <a:lstStyle/>
          <a:p>
            <a:pPr marL="174708" indent="-174708">
              <a:buFont typeface="Arial" panose="020B0604020202020204" pitchFamily="34" charset="0"/>
              <a:buChar char="•"/>
            </a:pPr>
            <a:r>
              <a:rPr lang="en-US" b="0" dirty="0" smtClean="0">
                <a:latin typeface="Arial" pitchFamily="34" charset="0"/>
                <a:cs typeface="Arial" pitchFamily="34" charset="0"/>
              </a:rPr>
              <a:t>You</a:t>
            </a:r>
            <a:r>
              <a:rPr lang="en-US" b="0" baseline="0" dirty="0" smtClean="0">
                <a:latin typeface="Arial" pitchFamily="34" charset="0"/>
                <a:cs typeface="Arial" pitchFamily="34" charset="0"/>
              </a:rPr>
              <a:t> can click on the “View Full Report” in the upper right corner of the summary card to drill down to a specific Agile Central Project/team and access the detailed data.</a:t>
            </a:r>
          </a:p>
          <a:p>
            <a:pPr marL="174708" indent="-174708">
              <a:buFont typeface="Arial" panose="020B0604020202020204" pitchFamily="34" charset="0"/>
              <a:buChar char="•"/>
            </a:pPr>
            <a:r>
              <a:rPr lang="en-US" b="0" baseline="0" dirty="0" smtClean="0">
                <a:latin typeface="Arial" pitchFamily="34" charset="0"/>
                <a:cs typeface="Arial" pitchFamily="34" charset="0"/>
              </a:rPr>
              <a:t>You Can Filter by Workspace and/or by Project </a:t>
            </a:r>
            <a:endParaRPr lang="en-US" dirty="0" smtClean="0">
              <a:latin typeface="Arial" pitchFamily="34" charset="0"/>
              <a:cs typeface="Arial" pitchFamily="34" charset="0"/>
            </a:endParaRPr>
          </a:p>
          <a:p>
            <a:r>
              <a:rPr lang="en-US" b="1" dirty="0">
                <a:latin typeface="Arial" pitchFamily="34" charset="0"/>
                <a:cs typeface="Arial" pitchFamily="34" charset="0"/>
              </a:rPr>
              <a:t>Supporting Data elements </a:t>
            </a:r>
          </a:p>
          <a:p>
            <a:pPr marL="291179" indent="-291179">
              <a:buFont typeface="Arial" panose="020B0604020202020204" pitchFamily="34" charset="0"/>
              <a:buChar char="•"/>
            </a:pPr>
            <a:r>
              <a:rPr lang="en-US" dirty="0"/>
              <a:t>On the left side, the visualization shows a trend chart with the Leaked defects logged at  each month during the current MBO year.</a:t>
            </a:r>
          </a:p>
          <a:p>
            <a:pPr marL="640594" lvl="1" indent="-174708">
              <a:buFont typeface="Arial" panose="020B0604020202020204" pitchFamily="34" charset="0"/>
              <a:buChar char="•"/>
            </a:pPr>
            <a:r>
              <a:rPr lang="en-US" b="1" dirty="0" smtClean="0">
                <a:latin typeface="Arial" pitchFamily="34" charset="0"/>
                <a:cs typeface="Arial" pitchFamily="34" charset="0"/>
              </a:rPr>
              <a:t>Leaked Defects (</a:t>
            </a:r>
            <a:r>
              <a:rPr lang="en-US" dirty="0" smtClean="0">
                <a:latin typeface="Arial" pitchFamily="34" charset="0"/>
                <a:cs typeface="Arial" pitchFamily="34" charset="0"/>
              </a:rPr>
              <a:t>Orange line): </a:t>
            </a:r>
            <a:r>
              <a:rPr lang="en-US" dirty="0" smtClean="0"/>
              <a:t>The number of leaked defects logged at each month during the current MBO year.</a:t>
            </a:r>
          </a:p>
          <a:p>
            <a:pPr marL="640594" lvl="1" indent="-174708">
              <a:buFont typeface="Arial" panose="020B0604020202020204" pitchFamily="34" charset="0"/>
              <a:buChar char="•"/>
            </a:pPr>
            <a:r>
              <a:rPr lang="en-US" b="1" dirty="0" smtClean="0">
                <a:latin typeface="Arial" pitchFamily="34" charset="0"/>
                <a:cs typeface="Arial" pitchFamily="34" charset="0"/>
              </a:rPr>
              <a:t>Leaked Defect Goal </a:t>
            </a:r>
            <a:r>
              <a:rPr lang="en-US" dirty="0" smtClean="0">
                <a:latin typeface="Arial" pitchFamily="34" charset="0"/>
                <a:cs typeface="Arial" pitchFamily="34" charset="0"/>
              </a:rPr>
              <a:t>(Purple Line): </a:t>
            </a:r>
            <a:r>
              <a:rPr lang="en-US" dirty="0" smtClean="0"/>
              <a:t>A line showing the maximum number of leaked defects a team can have and still remain within the MBO level. In other words, if the orange line remains at or below the purple line, it meets the company objective for improvement in this area. If the orange line goes above the purple line, it does not meet the objective.</a:t>
            </a:r>
            <a:r>
              <a:rPr lang="en-US" dirty="0" smtClean="0">
                <a:latin typeface="Arial" pitchFamily="34" charset="0"/>
                <a:cs typeface="Arial" pitchFamily="34" charset="0"/>
              </a:rPr>
              <a:t> </a:t>
            </a:r>
          </a:p>
          <a:p>
            <a:pPr marL="757066" lvl="1" indent="-291179">
              <a:buFont typeface="Arial" panose="020B0604020202020204" pitchFamily="34" charset="0"/>
              <a:buChar char="•"/>
            </a:pPr>
            <a:endParaRPr lang="en-US" dirty="0"/>
          </a:p>
          <a:p>
            <a:pPr marL="291179" indent="-291179">
              <a:buFont typeface="Arial" panose="020B0604020202020204" pitchFamily="34" charset="0"/>
              <a:buChar char="•"/>
            </a:pPr>
            <a:r>
              <a:rPr lang="en-US" dirty="0"/>
              <a:t>On the right side, the current number of defects, year to date goal, and end of the year goal is calculated and represented</a:t>
            </a:r>
          </a:p>
          <a:p>
            <a:endParaRPr lang="en-US" b="1" dirty="0" smtClean="0">
              <a:latin typeface="Arial" pitchFamily="34" charset="0"/>
              <a:cs typeface="Arial" pitchFamily="34" charset="0"/>
            </a:endParaRPr>
          </a:p>
          <a:p>
            <a:endParaRPr lang="en-US" dirty="0" smtClean="0">
              <a:latin typeface="Arial" pitchFamily="34" charset="0"/>
              <a:cs typeface="Arial" pitchFamily="34" charset="0"/>
            </a:endParaRPr>
          </a:p>
          <a:p>
            <a:endParaRPr lang="en-US" dirty="0"/>
          </a:p>
        </p:txBody>
      </p:sp>
      <p:sp>
        <p:nvSpPr>
          <p:cNvPr id="4" name="Slide Number Placeholder 3"/>
          <p:cNvSpPr>
            <a:spLocks noGrp="1"/>
          </p:cNvSpPr>
          <p:nvPr>
            <p:ph type="sldNum" sz="quarter" idx="10"/>
          </p:nvPr>
        </p:nvSpPr>
        <p:spPr/>
        <p:txBody>
          <a:bodyPr/>
          <a:lstStyle/>
          <a:p>
            <a:fld id="{49266ABD-90E4-4B80-A3B7-55ED9108BC92}" type="slidenum">
              <a:rPr lang="en-US" smtClean="0"/>
              <a:t>80</a:t>
            </a:fld>
            <a:endParaRPr lang="en-US" dirty="0"/>
          </a:p>
        </p:txBody>
      </p:sp>
    </p:spTree>
    <p:extLst>
      <p:ext uri="{BB962C8B-B14F-4D97-AF65-F5344CB8AC3E}">
        <p14:creationId xmlns:p14="http://schemas.microsoft.com/office/powerpoint/2010/main" val="16722043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50004" eaLnBrk="0" hangingPunct="0"/>
            <a:r>
              <a:rPr lang="en-US" sz="500" dirty="0">
                <a:gradFill>
                  <a:gsLst>
                    <a:gs pos="0">
                      <a:schemeClr val="tx1"/>
                    </a:gs>
                    <a:gs pos="100000">
                      <a:schemeClr val="tx1"/>
                    </a:gs>
                  </a:gsLst>
                  <a:lin ang="5400000" scaled="0"/>
                </a:gradFill>
                <a:cs typeface="Arial" panose="020B0604020202020204" pitchFamily="34" charset="0"/>
              </a:rPr>
              <a:t>© 2016 Optum, Inc. All rights reserved. </a:t>
            </a:r>
          </a:p>
        </p:txBody>
      </p:sp>
      <p:sp>
        <p:nvSpPr>
          <p:cNvPr id="6" name="Date Placeholder 5"/>
          <p:cNvSpPr>
            <a:spLocks noGrp="1"/>
          </p:cNvSpPr>
          <p:nvPr>
            <p:ph type="dt" idx="12"/>
          </p:nvPr>
        </p:nvSpPr>
        <p:spPr/>
        <p:txBody>
          <a:bodyPr/>
          <a:lstStyle/>
          <a:p>
            <a:fld id="{3433BDF4-B53C-41D6-BFF9-167E1F86C0E2}" type="datetime8">
              <a:rPr lang="en-US" smtClean="0"/>
              <a:t>4/19/2018 3:50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1221076566"/>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p:spPr>
      </p:sp>
      <p:sp>
        <p:nvSpPr>
          <p:cNvPr id="3" name="Notes Placeholder 2"/>
          <p:cNvSpPr>
            <a:spLocks noGrp="1"/>
          </p:cNvSpPr>
          <p:nvPr>
            <p:ph type="body" idx="1"/>
          </p:nvPr>
        </p:nvSpPr>
        <p:spPr/>
        <p:txBody>
          <a:bodyPr/>
          <a:lstStyle/>
          <a:p>
            <a:pPr marL="174708" indent="-174708">
              <a:buFont typeface="Arial" panose="020B0604020202020204" pitchFamily="34" charset="0"/>
              <a:buChar char="•"/>
            </a:pPr>
            <a:r>
              <a:rPr lang="en-US" dirty="0"/>
              <a:t>The current number of defects = the total number of customer reported defects logged from the start of 2018 (1/01/2018) to when the report was last updated (jobs run daily).</a:t>
            </a:r>
          </a:p>
          <a:p>
            <a:endParaRPr lang="en-US" dirty="0"/>
          </a:p>
        </p:txBody>
      </p:sp>
      <p:sp>
        <p:nvSpPr>
          <p:cNvPr id="4" name="Slide Number Placeholder 3"/>
          <p:cNvSpPr>
            <a:spLocks noGrp="1"/>
          </p:cNvSpPr>
          <p:nvPr>
            <p:ph type="sldNum" sz="quarter" idx="10"/>
          </p:nvPr>
        </p:nvSpPr>
        <p:spPr/>
        <p:txBody>
          <a:bodyPr/>
          <a:lstStyle/>
          <a:p>
            <a:fld id="{49266ABD-90E4-4B80-A3B7-55ED9108BC92}" type="slidenum">
              <a:rPr lang="en-US" smtClean="0"/>
              <a:t>81</a:t>
            </a:fld>
            <a:endParaRPr lang="en-US" dirty="0"/>
          </a:p>
        </p:txBody>
      </p:sp>
    </p:spTree>
    <p:extLst>
      <p:ext uri="{BB962C8B-B14F-4D97-AF65-F5344CB8AC3E}">
        <p14:creationId xmlns:p14="http://schemas.microsoft.com/office/powerpoint/2010/main" val="167220437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p:spPr>
      </p:sp>
      <p:sp>
        <p:nvSpPr>
          <p:cNvPr id="3" name="Notes Placeholder 2"/>
          <p:cNvSpPr>
            <a:spLocks noGrp="1"/>
          </p:cNvSpPr>
          <p:nvPr>
            <p:ph type="body" idx="1"/>
          </p:nvPr>
        </p:nvSpPr>
        <p:spPr/>
        <p:txBody>
          <a:bodyPr/>
          <a:lstStyle/>
          <a:p>
            <a:pPr marL="174708" indent="-174708">
              <a:buFont typeface="Arial" panose="020B0604020202020204" pitchFamily="34" charset="0"/>
              <a:buChar char="•"/>
            </a:pPr>
            <a:r>
              <a:rPr lang="en-US" dirty="0"/>
              <a:t>The Year to Date Goal = the number of customer reported defects logged during the current month same time last years with a reduction of 10%.</a:t>
            </a:r>
          </a:p>
        </p:txBody>
      </p:sp>
      <p:sp>
        <p:nvSpPr>
          <p:cNvPr id="4" name="Slide Number Placeholder 3"/>
          <p:cNvSpPr>
            <a:spLocks noGrp="1"/>
          </p:cNvSpPr>
          <p:nvPr>
            <p:ph type="sldNum" sz="quarter" idx="10"/>
          </p:nvPr>
        </p:nvSpPr>
        <p:spPr/>
        <p:txBody>
          <a:bodyPr/>
          <a:lstStyle/>
          <a:p>
            <a:fld id="{49266ABD-90E4-4B80-A3B7-55ED9108BC92}" type="slidenum">
              <a:rPr lang="en-US" smtClean="0"/>
              <a:t>82</a:t>
            </a:fld>
            <a:endParaRPr lang="en-US" dirty="0"/>
          </a:p>
        </p:txBody>
      </p:sp>
    </p:spTree>
    <p:extLst>
      <p:ext uri="{BB962C8B-B14F-4D97-AF65-F5344CB8AC3E}">
        <p14:creationId xmlns:p14="http://schemas.microsoft.com/office/powerpoint/2010/main" val="1672204373"/>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p:spPr>
      </p:sp>
      <p:sp>
        <p:nvSpPr>
          <p:cNvPr id="3" name="Notes Placeholder 2"/>
          <p:cNvSpPr>
            <a:spLocks noGrp="1"/>
          </p:cNvSpPr>
          <p:nvPr>
            <p:ph type="body" idx="1"/>
          </p:nvPr>
        </p:nvSpPr>
        <p:spPr/>
        <p:txBody>
          <a:bodyPr/>
          <a:lstStyle/>
          <a:p>
            <a:pPr marL="174708" indent="-174708">
              <a:buFont typeface="Arial" panose="020B0604020202020204" pitchFamily="34" charset="0"/>
              <a:buChar char="•"/>
            </a:pPr>
            <a:r>
              <a:rPr lang="en-US" dirty="0"/>
              <a:t>End of the year goal = the number of customer reported defects logged last year with a reduction of 10%.</a:t>
            </a:r>
          </a:p>
        </p:txBody>
      </p:sp>
      <p:sp>
        <p:nvSpPr>
          <p:cNvPr id="4" name="Slide Number Placeholder 3"/>
          <p:cNvSpPr>
            <a:spLocks noGrp="1"/>
          </p:cNvSpPr>
          <p:nvPr>
            <p:ph type="sldNum" sz="quarter" idx="10"/>
          </p:nvPr>
        </p:nvSpPr>
        <p:spPr/>
        <p:txBody>
          <a:bodyPr/>
          <a:lstStyle/>
          <a:p>
            <a:fld id="{49266ABD-90E4-4B80-A3B7-55ED9108BC92}" type="slidenum">
              <a:rPr lang="en-US" smtClean="0"/>
              <a:t>83</a:t>
            </a:fld>
            <a:endParaRPr lang="en-US" dirty="0"/>
          </a:p>
        </p:txBody>
      </p:sp>
    </p:spTree>
    <p:extLst>
      <p:ext uri="{BB962C8B-B14F-4D97-AF65-F5344CB8AC3E}">
        <p14:creationId xmlns:p14="http://schemas.microsoft.com/office/powerpoint/2010/main" val="1672204373"/>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Slide Image Placeholder 1"/>
          <p:cNvSpPr>
            <a:spLocks noGrp="1" noRot="1" noChangeAspect="1" noTextEdit="1"/>
          </p:cNvSpPr>
          <p:nvPr>
            <p:ph type="sldImg"/>
          </p:nvPr>
        </p:nvSpPr>
        <p:spPr>
          <a:xfrm>
            <a:off x="1181100" y="696913"/>
            <a:ext cx="4648200" cy="3486150"/>
          </a:xfrm>
          <a:ln/>
        </p:spPr>
      </p:sp>
      <p:sp>
        <p:nvSpPr>
          <p:cNvPr id="67587" name="Notes Placeholder 2"/>
          <p:cNvSpPr>
            <a:spLocks noGrp="1"/>
          </p:cNvSpPr>
          <p:nvPr>
            <p:ph type="body" idx="1"/>
          </p:nvPr>
        </p:nvSpPr>
        <p:spPr>
          <a:noFill/>
        </p:spPr>
        <p:txBody>
          <a:bodyPr/>
          <a:lstStyle/>
          <a:p>
            <a:pPr marL="174708" indent="-174708">
              <a:buFont typeface="Arial" panose="020B0604020202020204" pitchFamily="34" charset="0"/>
              <a:buChar char="•"/>
            </a:pPr>
            <a:r>
              <a:rPr lang="en-US" altLang="en-US" dirty="0" smtClean="0">
                <a:latin typeface="Arial" pitchFamily="34" charset="0"/>
              </a:rPr>
              <a:t>Creating this view will allow you to see how many</a:t>
            </a:r>
            <a:r>
              <a:rPr lang="en-US" altLang="en-US" baseline="0" dirty="0" smtClean="0">
                <a:latin typeface="Arial" pitchFamily="34" charset="0"/>
              </a:rPr>
              <a:t> Customer reported defects a team has since the beginning of 2018</a:t>
            </a:r>
            <a:endParaRPr lang="en-US" altLang="en-US" dirty="0" smtClean="0">
              <a:latin typeface="Arial" pitchFamily="34" charset="0"/>
            </a:endParaRPr>
          </a:p>
          <a:p>
            <a:endParaRPr lang="en-US" altLang="en-US" dirty="0" smtClean="0">
              <a:latin typeface="Arial" pitchFamily="34" charset="0"/>
            </a:endParaRPr>
          </a:p>
        </p:txBody>
      </p:sp>
      <p:sp>
        <p:nvSpPr>
          <p:cNvPr id="67588" name="Slide Number Placeholder 3"/>
          <p:cNvSpPr>
            <a:spLocks noGrp="1"/>
          </p:cNvSpPr>
          <p:nvPr>
            <p:ph type="sldNum" sz="quarter" idx="5"/>
          </p:nvPr>
        </p:nvSpPr>
        <p:spPr>
          <a:noFill/>
        </p:spPr>
        <p:txBody>
          <a:bodyPr/>
          <a:lstStyle>
            <a:lvl1pPr eaLnBrk="0" hangingPunct="0">
              <a:spcBef>
                <a:spcPct val="30000"/>
              </a:spcBef>
              <a:defRPr sz="1200">
                <a:solidFill>
                  <a:schemeClr val="tx1"/>
                </a:solidFill>
                <a:latin typeface="Arial" pitchFamily="34" charset="0"/>
                <a:ea typeface="Arial Unicode MS" pitchFamily="34" charset="-128"/>
                <a:cs typeface="Arial Unicode MS" pitchFamily="34" charset="-128"/>
              </a:defRPr>
            </a:lvl1pPr>
            <a:lvl2pPr marL="740335" indent="-284744" eaLnBrk="0" hangingPunct="0">
              <a:spcBef>
                <a:spcPct val="30000"/>
              </a:spcBef>
              <a:defRPr sz="1200">
                <a:solidFill>
                  <a:schemeClr val="tx1"/>
                </a:solidFill>
                <a:latin typeface="Arial" pitchFamily="34" charset="0"/>
                <a:ea typeface="Arial Unicode MS" pitchFamily="34" charset="-128"/>
                <a:cs typeface="Arial Unicode MS" pitchFamily="34" charset="-128"/>
              </a:defRPr>
            </a:lvl2pPr>
            <a:lvl3pPr marL="1138977" indent="-227795" eaLnBrk="0" hangingPunct="0">
              <a:spcBef>
                <a:spcPct val="30000"/>
              </a:spcBef>
              <a:defRPr sz="1200">
                <a:solidFill>
                  <a:schemeClr val="tx1"/>
                </a:solidFill>
                <a:latin typeface="Arial" pitchFamily="34" charset="0"/>
                <a:ea typeface="Arial Unicode MS" pitchFamily="34" charset="-128"/>
                <a:cs typeface="Arial Unicode MS" pitchFamily="34" charset="-128"/>
              </a:defRPr>
            </a:lvl3pPr>
            <a:lvl4pPr marL="1594568" indent="-227795" eaLnBrk="0" hangingPunct="0">
              <a:spcBef>
                <a:spcPct val="30000"/>
              </a:spcBef>
              <a:defRPr sz="1200">
                <a:solidFill>
                  <a:schemeClr val="tx1"/>
                </a:solidFill>
                <a:latin typeface="Arial" pitchFamily="34" charset="0"/>
                <a:ea typeface="Arial Unicode MS" pitchFamily="34" charset="-128"/>
                <a:cs typeface="Arial Unicode MS" pitchFamily="34" charset="-128"/>
              </a:defRPr>
            </a:lvl4pPr>
            <a:lvl5pPr marL="2050158" indent="-227795" eaLnBrk="0" hangingPunct="0">
              <a:spcBef>
                <a:spcPct val="30000"/>
              </a:spcBef>
              <a:defRPr sz="1200">
                <a:solidFill>
                  <a:schemeClr val="tx1"/>
                </a:solidFill>
                <a:latin typeface="Arial" pitchFamily="34" charset="0"/>
                <a:ea typeface="Arial Unicode MS" pitchFamily="34" charset="-128"/>
                <a:cs typeface="Arial Unicode MS" pitchFamily="34" charset="-128"/>
              </a:defRPr>
            </a:lvl5pPr>
            <a:lvl6pPr marL="2505749" indent="-227795" eaLnBrk="0" fontAlgn="base" hangingPunct="0">
              <a:spcBef>
                <a:spcPct val="30000"/>
              </a:spcBef>
              <a:spcAft>
                <a:spcPct val="0"/>
              </a:spcAft>
              <a:defRPr sz="1200">
                <a:solidFill>
                  <a:schemeClr val="tx1"/>
                </a:solidFill>
                <a:latin typeface="Arial" pitchFamily="34" charset="0"/>
                <a:ea typeface="Arial Unicode MS" pitchFamily="34" charset="-128"/>
                <a:cs typeface="Arial Unicode MS" pitchFamily="34" charset="-128"/>
              </a:defRPr>
            </a:lvl6pPr>
            <a:lvl7pPr marL="2961339" indent="-227795" eaLnBrk="0" fontAlgn="base" hangingPunct="0">
              <a:spcBef>
                <a:spcPct val="30000"/>
              </a:spcBef>
              <a:spcAft>
                <a:spcPct val="0"/>
              </a:spcAft>
              <a:defRPr sz="1200">
                <a:solidFill>
                  <a:schemeClr val="tx1"/>
                </a:solidFill>
                <a:latin typeface="Arial" pitchFamily="34" charset="0"/>
                <a:ea typeface="Arial Unicode MS" pitchFamily="34" charset="-128"/>
                <a:cs typeface="Arial Unicode MS" pitchFamily="34" charset="-128"/>
              </a:defRPr>
            </a:lvl7pPr>
            <a:lvl8pPr marL="3416930" indent="-227795" eaLnBrk="0" fontAlgn="base" hangingPunct="0">
              <a:spcBef>
                <a:spcPct val="30000"/>
              </a:spcBef>
              <a:spcAft>
                <a:spcPct val="0"/>
              </a:spcAft>
              <a:defRPr sz="1200">
                <a:solidFill>
                  <a:schemeClr val="tx1"/>
                </a:solidFill>
                <a:latin typeface="Arial" pitchFamily="34" charset="0"/>
                <a:ea typeface="Arial Unicode MS" pitchFamily="34" charset="-128"/>
                <a:cs typeface="Arial Unicode MS" pitchFamily="34" charset="-128"/>
              </a:defRPr>
            </a:lvl8pPr>
            <a:lvl9pPr marL="3872521" indent="-227795" eaLnBrk="0" fontAlgn="base" hangingPunct="0">
              <a:spcBef>
                <a:spcPct val="30000"/>
              </a:spcBef>
              <a:spcAft>
                <a:spcPct val="0"/>
              </a:spcAft>
              <a:defRPr sz="1200">
                <a:solidFill>
                  <a:schemeClr val="tx1"/>
                </a:solidFill>
                <a:latin typeface="Arial" pitchFamily="34" charset="0"/>
                <a:ea typeface="Arial Unicode MS" pitchFamily="34" charset="-128"/>
                <a:cs typeface="Arial Unicode MS" pitchFamily="34" charset="-128"/>
              </a:defRPr>
            </a:lvl9pPr>
          </a:lstStyle>
          <a:p>
            <a:pPr>
              <a:spcBef>
                <a:spcPct val="0"/>
              </a:spcBef>
            </a:pPr>
            <a:fld id="{B461B2EE-69F2-4DD5-ABB9-7F537D3F62FE}" type="slidenum">
              <a:rPr lang="en-US" altLang="en-US" smtClean="0">
                <a:solidFill>
                  <a:prstClr val="black"/>
                </a:solidFill>
              </a:rPr>
              <a:pPr>
                <a:spcBef>
                  <a:spcPct val="0"/>
                </a:spcBef>
              </a:pPr>
              <a:t>84</a:t>
            </a:fld>
            <a:endParaRPr lang="en-US" altLang="en-US" dirty="0" smtClean="0">
              <a:solidFill>
                <a:prstClr val="black"/>
              </a:solidFill>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Slide Image Placeholder 1"/>
          <p:cNvSpPr>
            <a:spLocks noGrp="1" noRot="1" noChangeAspect="1" noTextEdit="1"/>
          </p:cNvSpPr>
          <p:nvPr>
            <p:ph type="sldImg"/>
          </p:nvPr>
        </p:nvSpPr>
        <p:spPr>
          <a:xfrm>
            <a:off x="1181100" y="696913"/>
            <a:ext cx="4648200" cy="3486150"/>
          </a:xfrm>
          <a:ln/>
        </p:spPr>
      </p:sp>
      <p:sp>
        <p:nvSpPr>
          <p:cNvPr id="67587" name="Notes Placeholder 2"/>
          <p:cNvSpPr>
            <a:spLocks noGrp="1"/>
          </p:cNvSpPr>
          <p:nvPr>
            <p:ph type="body" idx="1"/>
          </p:nvPr>
        </p:nvSpPr>
        <p:spPr>
          <a:noFill/>
        </p:spPr>
        <p:txBody>
          <a:bodyPr/>
          <a:lstStyle/>
          <a:p>
            <a:pPr marL="174708" indent="-174708">
              <a:buFont typeface="Arial" panose="020B0604020202020204" pitchFamily="34" charset="0"/>
              <a:buChar char="•"/>
            </a:pPr>
            <a:r>
              <a:rPr lang="en-US" altLang="en-US" dirty="0" smtClean="0">
                <a:latin typeface="Arial" pitchFamily="34" charset="0"/>
              </a:rPr>
              <a:t>You can compare what the OSAM Reporting Hub shows</a:t>
            </a:r>
            <a:r>
              <a:rPr lang="en-US" altLang="en-US" baseline="0" dirty="0" smtClean="0">
                <a:latin typeface="Arial" pitchFamily="34" charset="0"/>
              </a:rPr>
              <a:t> for your project/team with what is actually in CA Agile Central to Ensure accuracy.</a:t>
            </a:r>
            <a:r>
              <a:rPr lang="en-US" altLang="en-US" dirty="0" smtClean="0">
                <a:latin typeface="Arial" pitchFamily="34" charset="0"/>
              </a:rPr>
              <a:t> </a:t>
            </a:r>
          </a:p>
          <a:p>
            <a:endParaRPr lang="en-US" altLang="en-US" dirty="0" smtClean="0">
              <a:latin typeface="Arial" pitchFamily="34" charset="0"/>
            </a:endParaRPr>
          </a:p>
        </p:txBody>
      </p:sp>
      <p:sp>
        <p:nvSpPr>
          <p:cNvPr id="67588" name="Slide Number Placeholder 3"/>
          <p:cNvSpPr>
            <a:spLocks noGrp="1"/>
          </p:cNvSpPr>
          <p:nvPr>
            <p:ph type="sldNum" sz="quarter" idx="5"/>
          </p:nvPr>
        </p:nvSpPr>
        <p:spPr>
          <a:noFill/>
        </p:spPr>
        <p:txBody>
          <a:bodyPr/>
          <a:lstStyle>
            <a:lvl1pPr eaLnBrk="0" hangingPunct="0">
              <a:spcBef>
                <a:spcPct val="30000"/>
              </a:spcBef>
              <a:defRPr sz="1200">
                <a:solidFill>
                  <a:schemeClr val="tx1"/>
                </a:solidFill>
                <a:latin typeface="Arial" pitchFamily="34" charset="0"/>
                <a:ea typeface="Arial Unicode MS" pitchFamily="34" charset="-128"/>
                <a:cs typeface="Arial Unicode MS" pitchFamily="34" charset="-128"/>
              </a:defRPr>
            </a:lvl1pPr>
            <a:lvl2pPr marL="740335" indent="-284744" eaLnBrk="0" hangingPunct="0">
              <a:spcBef>
                <a:spcPct val="30000"/>
              </a:spcBef>
              <a:defRPr sz="1200">
                <a:solidFill>
                  <a:schemeClr val="tx1"/>
                </a:solidFill>
                <a:latin typeface="Arial" pitchFamily="34" charset="0"/>
                <a:ea typeface="Arial Unicode MS" pitchFamily="34" charset="-128"/>
                <a:cs typeface="Arial Unicode MS" pitchFamily="34" charset="-128"/>
              </a:defRPr>
            </a:lvl2pPr>
            <a:lvl3pPr marL="1138977" indent="-227795" eaLnBrk="0" hangingPunct="0">
              <a:spcBef>
                <a:spcPct val="30000"/>
              </a:spcBef>
              <a:defRPr sz="1200">
                <a:solidFill>
                  <a:schemeClr val="tx1"/>
                </a:solidFill>
                <a:latin typeface="Arial" pitchFamily="34" charset="0"/>
                <a:ea typeface="Arial Unicode MS" pitchFamily="34" charset="-128"/>
                <a:cs typeface="Arial Unicode MS" pitchFamily="34" charset="-128"/>
              </a:defRPr>
            </a:lvl3pPr>
            <a:lvl4pPr marL="1594568" indent="-227795" eaLnBrk="0" hangingPunct="0">
              <a:spcBef>
                <a:spcPct val="30000"/>
              </a:spcBef>
              <a:defRPr sz="1200">
                <a:solidFill>
                  <a:schemeClr val="tx1"/>
                </a:solidFill>
                <a:latin typeface="Arial" pitchFamily="34" charset="0"/>
                <a:ea typeface="Arial Unicode MS" pitchFamily="34" charset="-128"/>
                <a:cs typeface="Arial Unicode MS" pitchFamily="34" charset="-128"/>
              </a:defRPr>
            </a:lvl4pPr>
            <a:lvl5pPr marL="2050158" indent="-227795" eaLnBrk="0" hangingPunct="0">
              <a:spcBef>
                <a:spcPct val="30000"/>
              </a:spcBef>
              <a:defRPr sz="1200">
                <a:solidFill>
                  <a:schemeClr val="tx1"/>
                </a:solidFill>
                <a:latin typeface="Arial" pitchFamily="34" charset="0"/>
                <a:ea typeface="Arial Unicode MS" pitchFamily="34" charset="-128"/>
                <a:cs typeface="Arial Unicode MS" pitchFamily="34" charset="-128"/>
              </a:defRPr>
            </a:lvl5pPr>
            <a:lvl6pPr marL="2505749" indent="-227795" eaLnBrk="0" fontAlgn="base" hangingPunct="0">
              <a:spcBef>
                <a:spcPct val="30000"/>
              </a:spcBef>
              <a:spcAft>
                <a:spcPct val="0"/>
              </a:spcAft>
              <a:defRPr sz="1200">
                <a:solidFill>
                  <a:schemeClr val="tx1"/>
                </a:solidFill>
                <a:latin typeface="Arial" pitchFamily="34" charset="0"/>
                <a:ea typeface="Arial Unicode MS" pitchFamily="34" charset="-128"/>
                <a:cs typeface="Arial Unicode MS" pitchFamily="34" charset="-128"/>
              </a:defRPr>
            </a:lvl6pPr>
            <a:lvl7pPr marL="2961339" indent="-227795" eaLnBrk="0" fontAlgn="base" hangingPunct="0">
              <a:spcBef>
                <a:spcPct val="30000"/>
              </a:spcBef>
              <a:spcAft>
                <a:spcPct val="0"/>
              </a:spcAft>
              <a:defRPr sz="1200">
                <a:solidFill>
                  <a:schemeClr val="tx1"/>
                </a:solidFill>
                <a:latin typeface="Arial" pitchFamily="34" charset="0"/>
                <a:ea typeface="Arial Unicode MS" pitchFamily="34" charset="-128"/>
                <a:cs typeface="Arial Unicode MS" pitchFamily="34" charset="-128"/>
              </a:defRPr>
            </a:lvl7pPr>
            <a:lvl8pPr marL="3416930" indent="-227795" eaLnBrk="0" fontAlgn="base" hangingPunct="0">
              <a:spcBef>
                <a:spcPct val="30000"/>
              </a:spcBef>
              <a:spcAft>
                <a:spcPct val="0"/>
              </a:spcAft>
              <a:defRPr sz="1200">
                <a:solidFill>
                  <a:schemeClr val="tx1"/>
                </a:solidFill>
                <a:latin typeface="Arial" pitchFamily="34" charset="0"/>
                <a:ea typeface="Arial Unicode MS" pitchFamily="34" charset="-128"/>
                <a:cs typeface="Arial Unicode MS" pitchFamily="34" charset="-128"/>
              </a:defRPr>
            </a:lvl8pPr>
            <a:lvl9pPr marL="3872521" indent="-227795" eaLnBrk="0" fontAlgn="base" hangingPunct="0">
              <a:spcBef>
                <a:spcPct val="30000"/>
              </a:spcBef>
              <a:spcAft>
                <a:spcPct val="0"/>
              </a:spcAft>
              <a:defRPr sz="1200">
                <a:solidFill>
                  <a:schemeClr val="tx1"/>
                </a:solidFill>
                <a:latin typeface="Arial" pitchFamily="34" charset="0"/>
                <a:ea typeface="Arial Unicode MS" pitchFamily="34" charset="-128"/>
                <a:cs typeface="Arial Unicode MS" pitchFamily="34" charset="-128"/>
              </a:defRPr>
            </a:lvl9pPr>
          </a:lstStyle>
          <a:p>
            <a:pPr>
              <a:spcBef>
                <a:spcPct val="0"/>
              </a:spcBef>
            </a:pPr>
            <a:fld id="{B461B2EE-69F2-4DD5-ABB9-7F537D3F62FE}" type="slidenum">
              <a:rPr lang="en-US" altLang="en-US" smtClean="0">
                <a:solidFill>
                  <a:prstClr val="black"/>
                </a:solidFill>
              </a:rPr>
              <a:pPr>
                <a:spcBef>
                  <a:spcPct val="0"/>
                </a:spcBef>
              </a:pPr>
              <a:t>85</a:t>
            </a:fld>
            <a:endParaRPr lang="en-US" altLang="en-US" dirty="0" smtClean="0">
              <a:solidFill>
                <a:prstClr val="black"/>
              </a:solidFill>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50004" eaLnBrk="0" hangingPunct="0"/>
            <a:r>
              <a:rPr lang="en-US" sz="500" dirty="0">
                <a:gradFill>
                  <a:gsLst>
                    <a:gs pos="0">
                      <a:schemeClr val="tx1"/>
                    </a:gs>
                    <a:gs pos="100000">
                      <a:schemeClr val="tx1"/>
                    </a:gs>
                  </a:gsLst>
                  <a:lin ang="5400000" scaled="0"/>
                </a:gradFill>
                <a:cs typeface="Arial" panose="020B0604020202020204" pitchFamily="34" charset="0"/>
              </a:rPr>
              <a:t>© 2016 Optum, Inc. All rights reserved. </a:t>
            </a:r>
          </a:p>
        </p:txBody>
      </p:sp>
      <p:sp>
        <p:nvSpPr>
          <p:cNvPr id="6" name="Date Placeholder 5"/>
          <p:cNvSpPr>
            <a:spLocks noGrp="1"/>
          </p:cNvSpPr>
          <p:nvPr>
            <p:ph type="dt" idx="12"/>
          </p:nvPr>
        </p:nvSpPr>
        <p:spPr/>
        <p:txBody>
          <a:bodyPr/>
          <a:lstStyle/>
          <a:p>
            <a:fld id="{3433BDF4-B53C-41D6-BFF9-167E1F86C0E2}" type="datetime8">
              <a:rPr lang="en-US" smtClean="0"/>
              <a:t>4/19/2018 3:45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86</a:t>
            </a:fld>
            <a:endParaRPr lang="en-US" dirty="0"/>
          </a:p>
        </p:txBody>
      </p:sp>
    </p:spTree>
    <p:extLst>
      <p:ext uri="{BB962C8B-B14F-4D97-AF65-F5344CB8AC3E}">
        <p14:creationId xmlns:p14="http://schemas.microsoft.com/office/powerpoint/2010/main" val="12210765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p:spPr>
      </p:sp>
      <p:sp>
        <p:nvSpPr>
          <p:cNvPr id="3" name="Notes Placeholder 2"/>
          <p:cNvSpPr>
            <a:spLocks noGrp="1"/>
          </p:cNvSpPr>
          <p:nvPr>
            <p:ph type="body" idx="1"/>
          </p:nvPr>
        </p:nvSpPr>
        <p:spPr/>
        <p:txBody>
          <a:bodyPr/>
          <a:lstStyle/>
          <a:p>
            <a:r>
              <a:rPr lang="en-US" dirty="0" smtClean="0"/>
              <a:t>What is the CI Integration indicator?</a:t>
            </a:r>
          </a:p>
          <a:p>
            <a:r>
              <a:rPr lang="en-US" dirty="0" smtClean="0"/>
              <a:t>How do we know the groups that have sonar limitations?</a:t>
            </a:r>
          </a:p>
          <a:p>
            <a:r>
              <a:rPr lang="en-US" dirty="0" smtClean="0"/>
              <a:t>What is the target list???  It does not match what was built.</a:t>
            </a:r>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50004" eaLnBrk="0" hangingPunct="0"/>
            <a:r>
              <a:rPr lang="en-US" sz="500" dirty="0">
                <a:gradFill>
                  <a:gsLst>
                    <a:gs pos="0">
                      <a:prstClr val="black"/>
                    </a:gs>
                    <a:gs pos="100000">
                      <a:prstClr val="black"/>
                    </a:gs>
                  </a:gsLst>
                  <a:lin ang="5400000" scaled="0"/>
                </a:gradFill>
                <a:cs typeface="Arial" panose="020B0604020202020204" pitchFamily="34" charset="0"/>
              </a:rPr>
              <a:t>© 2016 </a:t>
            </a:r>
            <a:r>
              <a:rPr lang="en-US" sz="500" dirty="0" err="1">
                <a:gradFill>
                  <a:gsLst>
                    <a:gs pos="0">
                      <a:prstClr val="black"/>
                    </a:gs>
                    <a:gs pos="100000">
                      <a:prstClr val="black"/>
                    </a:gs>
                  </a:gsLst>
                  <a:lin ang="5400000" scaled="0"/>
                </a:gradFill>
                <a:cs typeface="Arial" panose="020B0604020202020204" pitchFamily="34" charset="0"/>
              </a:rPr>
              <a:t>Optum</a:t>
            </a:r>
            <a:r>
              <a:rPr lang="en-US" sz="500" dirty="0">
                <a:gradFill>
                  <a:gsLst>
                    <a:gs pos="0">
                      <a:prstClr val="black"/>
                    </a:gs>
                    <a:gs pos="100000">
                      <a:prstClr val="black"/>
                    </a:gs>
                  </a:gsLst>
                  <a:lin ang="5400000" scaled="0"/>
                </a:gradFill>
                <a:cs typeface="Arial" panose="020B0604020202020204" pitchFamily="34" charset="0"/>
              </a:rPr>
              <a:t>, Inc. All rights reserved. </a:t>
            </a:r>
          </a:p>
        </p:txBody>
      </p:sp>
      <p:sp>
        <p:nvSpPr>
          <p:cNvPr id="6" name="Date Placeholder 5"/>
          <p:cNvSpPr>
            <a:spLocks noGrp="1"/>
          </p:cNvSpPr>
          <p:nvPr>
            <p:ph type="dt" idx="12"/>
          </p:nvPr>
        </p:nvSpPr>
        <p:spPr/>
        <p:txBody>
          <a:bodyPr/>
          <a:lstStyle/>
          <a:p>
            <a:fld id="{3433BDF4-B53C-41D6-BFF9-167E1F86C0E2}" type="datetime8">
              <a:rPr lang="en-US" smtClean="0">
                <a:solidFill>
                  <a:prstClr val="black"/>
                </a:solidFill>
              </a:rPr>
              <a:pPr/>
              <a:t>4/19/2018 3:51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10</a:t>
            </a:fld>
            <a:endParaRPr lang="en-US" dirty="0">
              <a:solidFill>
                <a:prstClr val="black"/>
              </a:solidFill>
            </a:endParaRPr>
          </a:p>
        </p:txBody>
      </p:sp>
    </p:spTree>
    <p:extLst>
      <p:ext uri="{BB962C8B-B14F-4D97-AF65-F5344CB8AC3E}">
        <p14:creationId xmlns:p14="http://schemas.microsoft.com/office/powerpoint/2010/main" val="122107656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jpeg"/><Relationship Id="rId1" Type="http://schemas.openxmlformats.org/officeDocument/2006/relationships/slideMaster" Target="../slideMasters/slideMaster2.xml"/><Relationship Id="rId4" Type="http://schemas.openxmlformats.org/officeDocument/2006/relationships/image" Target="../media/image3.jpe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3.jpe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9569" y="238005"/>
            <a:ext cx="2512722" cy="648352"/>
          </a:xfrm>
          <a:prstGeom prst="rect">
            <a:avLst/>
          </a:prstGeom>
        </p:spPr>
      </p:pic>
      <p:pic>
        <p:nvPicPr>
          <p:cNvPr id="10" name="Picture 7" descr="AYP1315129.JPG"/>
          <p:cNvPicPr>
            <a:picLocks noChangeAspect="1"/>
          </p:cNvPicPr>
          <p:nvPr userDrawn="1"/>
        </p:nvPicPr>
        <p:blipFill>
          <a:blip r:embed="rId3">
            <a:extLst>
              <a:ext uri="{28A0092B-C50C-407E-A947-70E740481C1C}">
                <a14:useLocalDpi xmlns:a14="http://schemas.microsoft.com/office/drawing/2010/main" val="0"/>
              </a:ext>
            </a:extLst>
          </a:blip>
          <a:srcRect l="17175" r="3770" b="56549"/>
          <a:stretch>
            <a:fillRect/>
          </a:stretch>
        </p:blipFill>
        <p:spPr bwMode="auto">
          <a:xfrm>
            <a:off x="0" y="1235075"/>
            <a:ext cx="9144000" cy="3773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1016000" y="5295900"/>
            <a:ext cx="7772400" cy="704850"/>
          </a:xfrm>
        </p:spPr>
        <p:txBody>
          <a:bodyPr>
            <a:normAutofit/>
          </a:bodyPr>
          <a:lstStyle>
            <a:lvl1pPr algn="l">
              <a:defRPr sz="2000" b="0">
                <a:solidFill>
                  <a:schemeClr val="tx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016000" y="6083300"/>
            <a:ext cx="7772400" cy="546100"/>
          </a:xfrm>
        </p:spPr>
        <p:txBody>
          <a:bodyPr>
            <a:normAutofit/>
          </a:bodyPr>
          <a:lstStyle>
            <a:lvl1pPr marL="0" indent="0" algn="l">
              <a:spcAft>
                <a:spcPts val="300"/>
              </a:spcAft>
              <a:buNone/>
              <a:defRPr sz="14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pic>
        <p:nvPicPr>
          <p:cNvPr id="8" name="Picture 11" descr="Optum_ColorBand-02"/>
          <p:cNvPicPr preferRelativeResize="0">
            <a:picLocks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0" y="5008563"/>
            <a:ext cx="9144000" cy="109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037323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Footer Placeholder 2"/>
          <p:cNvSpPr>
            <a:spLocks noGrp="1"/>
          </p:cNvSpPr>
          <p:nvPr>
            <p:ph type="ftr" sz="quarter" idx="10"/>
          </p:nvPr>
        </p:nvSpPr>
        <p:spPr>
          <a:xfrm>
            <a:off x="209550" y="6453188"/>
            <a:ext cx="3352800" cy="228600"/>
          </a:xfrm>
          <a:prstGeom prst="rect">
            <a:avLst/>
          </a:prstGeom>
        </p:spPr>
        <p:txBody>
          <a:bodyPr/>
          <a:lstStyle>
            <a:lvl1pPr>
              <a:defRPr/>
            </a:lvl1pPr>
          </a:lstStyle>
          <a:p>
            <a:r>
              <a:rPr lang="en-US" dirty="0">
                <a:solidFill>
                  <a:srgbClr val="53565A"/>
                </a:solidFill>
              </a:rPr>
              <a:t>© Ingenix, Inc. 2011  </a:t>
            </a:r>
            <a:r>
              <a:rPr lang="en-US" dirty="0">
                <a:solidFill>
                  <a:srgbClr val="9E7722"/>
                </a:solidFill>
              </a:rPr>
              <a:t>|</a:t>
            </a:r>
            <a:r>
              <a:rPr lang="en-US" dirty="0">
                <a:solidFill>
                  <a:srgbClr val="53565A"/>
                </a:solidFill>
              </a:rPr>
              <a:t>  </a:t>
            </a:r>
            <a:fld id="{C6AC9A6A-6407-4B33-8BAC-F16FC7EF9A26}" type="slidenum">
              <a:rPr lang="en-US">
                <a:solidFill>
                  <a:srgbClr val="53565A"/>
                </a:solidFill>
              </a:rPr>
              <a:pPr/>
              <a:t>‹#›</a:t>
            </a:fld>
            <a:endParaRPr lang="en-US" dirty="0">
              <a:solidFill>
                <a:srgbClr val="53565A"/>
              </a:solidFill>
            </a:endParaRPr>
          </a:p>
        </p:txBody>
      </p:sp>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r="-6119"/>
          <a:stretch/>
        </p:blipFill>
        <p:spPr>
          <a:xfrm>
            <a:off x="130520" y="6281253"/>
            <a:ext cx="1463040" cy="355739"/>
          </a:xfrm>
          <a:prstGeom prst="rect">
            <a:avLst/>
          </a:prstGeom>
          <a:solidFill>
            <a:schemeClr val="bg1"/>
          </a:solidFill>
        </p:spPr>
      </p:pic>
    </p:spTree>
    <p:extLst>
      <p:ext uri="{BB962C8B-B14F-4D97-AF65-F5344CB8AC3E}">
        <p14:creationId xmlns:p14="http://schemas.microsoft.com/office/powerpoint/2010/main" val="1342801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itle" preserve="1">
  <p:cSld name="Title -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9569" y="238005"/>
            <a:ext cx="2512722" cy="648352"/>
          </a:xfrm>
          <a:prstGeom prst="rect">
            <a:avLst/>
          </a:prstGeom>
        </p:spPr>
      </p:pic>
      <p:pic>
        <p:nvPicPr>
          <p:cNvPr id="10" name="Picture 7" descr="AYP1315129.JPG"/>
          <p:cNvPicPr>
            <a:picLocks noChangeAspect="1"/>
          </p:cNvPicPr>
          <p:nvPr userDrawn="1"/>
        </p:nvPicPr>
        <p:blipFill>
          <a:blip r:embed="rId3">
            <a:extLst>
              <a:ext uri="{28A0092B-C50C-407E-A947-70E740481C1C}">
                <a14:useLocalDpi xmlns:a14="http://schemas.microsoft.com/office/drawing/2010/main" val="0"/>
              </a:ext>
            </a:extLst>
          </a:blip>
          <a:srcRect l="17175" r="3770" b="56549"/>
          <a:stretch>
            <a:fillRect/>
          </a:stretch>
        </p:blipFill>
        <p:spPr bwMode="auto">
          <a:xfrm>
            <a:off x="0" y="1235075"/>
            <a:ext cx="9144000" cy="3773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1016000" y="5295900"/>
            <a:ext cx="7772400" cy="704850"/>
          </a:xfrm>
        </p:spPr>
        <p:txBody>
          <a:bodyPr>
            <a:normAutofit/>
          </a:bodyPr>
          <a:lstStyle>
            <a:lvl1pPr algn="l">
              <a:defRPr sz="2000" b="0">
                <a:solidFill>
                  <a:schemeClr val="tx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016000" y="6083300"/>
            <a:ext cx="7772400" cy="546100"/>
          </a:xfrm>
        </p:spPr>
        <p:txBody>
          <a:bodyPr>
            <a:normAutofit/>
          </a:bodyPr>
          <a:lstStyle>
            <a:lvl1pPr marL="0" indent="0" algn="l">
              <a:spcAft>
                <a:spcPts val="300"/>
              </a:spcAft>
              <a:buNone/>
              <a:defRPr sz="14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pic>
        <p:nvPicPr>
          <p:cNvPr id="8" name="Picture 11" descr="Optum_ColorBand-02"/>
          <p:cNvPicPr preferRelativeResize="0">
            <a:picLocks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0" y="5008563"/>
            <a:ext cx="9144000" cy="109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347444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4" name="Picture 3"/>
          <p:cNvPicPr>
            <a:picLocks noChangeAspect="1"/>
          </p:cNvPicPr>
          <p:nvPr userDrawn="1"/>
        </p:nvPicPr>
        <p:blipFill rotWithShape="1">
          <a:blip r:embed="rId2" cstate="print">
            <a:extLst>
              <a:ext uri="{28A0092B-C50C-407E-A947-70E740481C1C}">
                <a14:useLocalDpi xmlns:a14="http://schemas.microsoft.com/office/drawing/2010/main" val="0"/>
              </a:ext>
            </a:extLst>
          </a:blip>
          <a:srcRect r="-6119"/>
          <a:stretch/>
        </p:blipFill>
        <p:spPr>
          <a:xfrm>
            <a:off x="130520" y="6281253"/>
            <a:ext cx="1463040" cy="355739"/>
          </a:xfrm>
          <a:prstGeom prst="rect">
            <a:avLst/>
          </a:prstGeom>
          <a:solidFill>
            <a:schemeClr val="bg1"/>
          </a:solidFill>
        </p:spPr>
      </p:pic>
    </p:spTree>
    <p:extLst>
      <p:ext uri="{BB962C8B-B14F-4D97-AF65-F5344CB8AC3E}">
        <p14:creationId xmlns:p14="http://schemas.microsoft.com/office/powerpoint/2010/main" val="51559339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 Columns">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43000"/>
            <a:ext cx="4023360" cy="512064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Content Placeholder 2"/>
          <p:cNvSpPr>
            <a:spLocks noGrp="1"/>
          </p:cNvSpPr>
          <p:nvPr>
            <p:ph idx="13"/>
          </p:nvPr>
        </p:nvSpPr>
        <p:spPr>
          <a:xfrm>
            <a:off x="4663440" y="1143000"/>
            <a:ext cx="4023360" cy="512064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itle Placeholder 1"/>
          <p:cNvSpPr>
            <a:spLocks noGrp="1"/>
          </p:cNvSpPr>
          <p:nvPr>
            <p:ph type="title"/>
          </p:nvPr>
        </p:nvSpPr>
        <p:spPr>
          <a:xfrm>
            <a:off x="457200" y="190500"/>
            <a:ext cx="8229600" cy="769938"/>
          </a:xfrm>
          <a:prstGeom prst="rect">
            <a:avLst/>
          </a:prstGeom>
        </p:spPr>
        <p:txBody>
          <a:bodyPr vert="horz" lIns="0" tIns="0" rIns="0" bIns="0" rtlCol="0" anchor="b">
            <a:normAutofit/>
          </a:bodyPr>
          <a:lstStyle/>
          <a:p>
            <a:r>
              <a:rPr lang="en-US" smtClean="0"/>
              <a:t>Click to edit Master title style</a:t>
            </a:r>
            <a:endParaRPr lang="en-US"/>
          </a:p>
        </p:txBody>
      </p:sp>
      <p:pic>
        <p:nvPicPr>
          <p:cNvPr id="6" name="Picture 5"/>
          <p:cNvPicPr>
            <a:picLocks noChangeAspect="1"/>
          </p:cNvPicPr>
          <p:nvPr userDrawn="1"/>
        </p:nvPicPr>
        <p:blipFill rotWithShape="1">
          <a:blip r:embed="rId2" cstate="print">
            <a:extLst>
              <a:ext uri="{28A0092B-C50C-407E-A947-70E740481C1C}">
                <a14:useLocalDpi xmlns:a14="http://schemas.microsoft.com/office/drawing/2010/main" val="0"/>
              </a:ext>
            </a:extLst>
          </a:blip>
          <a:srcRect r="-6119"/>
          <a:stretch/>
        </p:blipFill>
        <p:spPr>
          <a:xfrm>
            <a:off x="130520" y="6281253"/>
            <a:ext cx="1463040" cy="355739"/>
          </a:xfrm>
          <a:prstGeom prst="rect">
            <a:avLst/>
          </a:prstGeom>
          <a:solidFill>
            <a:schemeClr val="bg1"/>
          </a:solidFill>
        </p:spPr>
      </p:pic>
    </p:spTree>
    <p:extLst>
      <p:ext uri="{BB962C8B-B14F-4D97-AF65-F5344CB8AC3E}">
        <p14:creationId xmlns:p14="http://schemas.microsoft.com/office/powerpoint/2010/main" val="58069285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Header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pic>
        <p:nvPicPr>
          <p:cNvPr id="3" name="Picture 2"/>
          <p:cNvPicPr>
            <a:picLocks noChangeAspect="1"/>
          </p:cNvPicPr>
          <p:nvPr userDrawn="1"/>
        </p:nvPicPr>
        <p:blipFill rotWithShape="1">
          <a:blip r:embed="rId2" cstate="print">
            <a:extLst>
              <a:ext uri="{28A0092B-C50C-407E-A947-70E740481C1C}">
                <a14:useLocalDpi xmlns:a14="http://schemas.microsoft.com/office/drawing/2010/main" val="0"/>
              </a:ext>
            </a:extLst>
          </a:blip>
          <a:srcRect r="-6119"/>
          <a:stretch/>
        </p:blipFill>
        <p:spPr>
          <a:xfrm>
            <a:off x="130520" y="6281253"/>
            <a:ext cx="1463040" cy="355739"/>
          </a:xfrm>
          <a:prstGeom prst="rect">
            <a:avLst/>
          </a:prstGeom>
          <a:solidFill>
            <a:schemeClr val="bg1"/>
          </a:solidFill>
        </p:spPr>
      </p:pic>
    </p:spTree>
    <p:extLst>
      <p:ext uri="{BB962C8B-B14F-4D97-AF65-F5344CB8AC3E}">
        <p14:creationId xmlns:p14="http://schemas.microsoft.com/office/powerpoint/2010/main" val="298413233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 Boxes">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43000"/>
            <a:ext cx="4023360" cy="246888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2"/>
          <p:cNvSpPr>
            <a:spLocks noGrp="1"/>
          </p:cNvSpPr>
          <p:nvPr>
            <p:ph idx="13"/>
          </p:nvPr>
        </p:nvSpPr>
        <p:spPr>
          <a:xfrm>
            <a:off x="4663440" y="1143000"/>
            <a:ext cx="4023360" cy="246888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 name="Content Placeholder 2"/>
          <p:cNvSpPr>
            <a:spLocks noGrp="1"/>
          </p:cNvSpPr>
          <p:nvPr>
            <p:ph idx="14"/>
          </p:nvPr>
        </p:nvSpPr>
        <p:spPr>
          <a:xfrm>
            <a:off x="457200" y="3808475"/>
            <a:ext cx="4023360" cy="246888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1" name="Content Placeholder 2"/>
          <p:cNvSpPr>
            <a:spLocks noGrp="1"/>
          </p:cNvSpPr>
          <p:nvPr>
            <p:ph idx="15"/>
          </p:nvPr>
        </p:nvSpPr>
        <p:spPr>
          <a:xfrm>
            <a:off x="4663440" y="3808475"/>
            <a:ext cx="4023360" cy="246888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8" name="Title Placeholder 1"/>
          <p:cNvSpPr>
            <a:spLocks noGrp="1"/>
          </p:cNvSpPr>
          <p:nvPr>
            <p:ph type="title"/>
          </p:nvPr>
        </p:nvSpPr>
        <p:spPr>
          <a:xfrm>
            <a:off x="457200" y="190500"/>
            <a:ext cx="8229600" cy="769938"/>
          </a:xfrm>
          <a:prstGeom prst="rect">
            <a:avLst/>
          </a:prstGeom>
        </p:spPr>
        <p:txBody>
          <a:bodyPr vert="horz" lIns="0" tIns="0" rIns="0" bIns="0" rtlCol="0" anchor="b">
            <a:normAutofit/>
          </a:bodyPr>
          <a:lstStyle/>
          <a:p>
            <a:r>
              <a:rPr lang="en-US" smtClean="0"/>
              <a:t>Click to edit Master title style</a:t>
            </a:r>
            <a:endParaRPr lang="en-US"/>
          </a:p>
        </p:txBody>
      </p:sp>
      <p:pic>
        <p:nvPicPr>
          <p:cNvPr id="9" name="Picture 8"/>
          <p:cNvPicPr>
            <a:picLocks noChangeAspect="1"/>
          </p:cNvPicPr>
          <p:nvPr userDrawn="1"/>
        </p:nvPicPr>
        <p:blipFill rotWithShape="1">
          <a:blip r:embed="rId2" cstate="print">
            <a:extLst>
              <a:ext uri="{28A0092B-C50C-407E-A947-70E740481C1C}">
                <a14:useLocalDpi xmlns:a14="http://schemas.microsoft.com/office/drawing/2010/main" val="0"/>
              </a:ext>
            </a:extLst>
          </a:blip>
          <a:srcRect r="-6119"/>
          <a:stretch/>
        </p:blipFill>
        <p:spPr>
          <a:xfrm>
            <a:off x="130520" y="6281253"/>
            <a:ext cx="1463040" cy="355739"/>
          </a:xfrm>
          <a:prstGeom prst="rect">
            <a:avLst/>
          </a:prstGeom>
          <a:solidFill>
            <a:schemeClr val="bg1"/>
          </a:solidFill>
        </p:spPr>
      </p:pic>
    </p:spTree>
    <p:extLst>
      <p:ext uri="{BB962C8B-B14F-4D97-AF65-F5344CB8AC3E}">
        <p14:creationId xmlns:p14="http://schemas.microsoft.com/office/powerpoint/2010/main" val="168108439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itle" preserve="1">
  <p:cSld name="Divider Slide 1">
    <p:spTree>
      <p:nvGrpSpPr>
        <p:cNvPr id="1" name=""/>
        <p:cNvGrpSpPr/>
        <p:nvPr/>
      </p:nvGrpSpPr>
      <p:grpSpPr>
        <a:xfrm>
          <a:off x="0" y="0"/>
          <a:ext cx="0" cy="0"/>
          <a:chOff x="0" y="0"/>
          <a:chExt cx="0" cy="0"/>
        </a:xfrm>
      </p:grpSpPr>
      <p:sp>
        <p:nvSpPr>
          <p:cNvPr id="2" name="Title 1"/>
          <p:cNvSpPr>
            <a:spLocks noGrp="1"/>
          </p:cNvSpPr>
          <p:nvPr>
            <p:ph type="ctrTitle"/>
          </p:nvPr>
        </p:nvSpPr>
        <p:spPr>
          <a:xfrm>
            <a:off x="1016000" y="2456434"/>
            <a:ext cx="7772400" cy="1150366"/>
          </a:xfrm>
        </p:spPr>
        <p:txBody>
          <a:bodyPr anchor="ctr">
            <a:noAutofit/>
          </a:bodyPr>
          <a:lstStyle>
            <a:lvl1pPr algn="l">
              <a:defRPr sz="2400" b="0">
                <a:solidFill>
                  <a:schemeClr val="tx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016000" y="5270500"/>
            <a:ext cx="7772400" cy="546100"/>
          </a:xfrm>
        </p:spPr>
        <p:txBody>
          <a:bodyPr>
            <a:normAutofit/>
          </a:bodyPr>
          <a:lstStyle>
            <a:lvl1pPr marL="0" indent="0" algn="l">
              <a:spcAft>
                <a:spcPts val="300"/>
              </a:spcAft>
              <a:buNone/>
              <a:defRPr sz="14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pic>
        <p:nvPicPr>
          <p:cNvPr id="8" name="Picture 11" descr="Optum_ColorBand-02"/>
          <p:cNvPicPr preferRelativeResize="0">
            <a:picLocks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0" y="5008563"/>
            <a:ext cx="9144000" cy="109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09569" y="238005"/>
            <a:ext cx="2512722" cy="648352"/>
          </a:xfrm>
          <a:prstGeom prst="rect">
            <a:avLst/>
          </a:prstGeom>
        </p:spPr>
      </p:pic>
    </p:spTree>
    <p:extLst>
      <p:ext uri="{BB962C8B-B14F-4D97-AF65-F5344CB8AC3E}">
        <p14:creationId xmlns:p14="http://schemas.microsoft.com/office/powerpoint/2010/main" val="413524260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Divider Slide 2">
    <p:spTree>
      <p:nvGrpSpPr>
        <p:cNvPr id="1" name=""/>
        <p:cNvGrpSpPr/>
        <p:nvPr/>
      </p:nvGrpSpPr>
      <p:grpSpPr>
        <a:xfrm>
          <a:off x="0" y="0"/>
          <a:ext cx="0" cy="0"/>
          <a:chOff x="0" y="0"/>
          <a:chExt cx="0" cy="0"/>
        </a:xfrm>
      </p:grpSpPr>
      <p:pic>
        <p:nvPicPr>
          <p:cNvPr id="12" name="Picture 7" descr="BLP0039002.JPG"/>
          <p:cNvPicPr>
            <a:picLocks noChangeAspect="1"/>
          </p:cNvPicPr>
          <p:nvPr userDrawn="1"/>
        </p:nvPicPr>
        <p:blipFill>
          <a:blip r:embed="rId2">
            <a:extLst>
              <a:ext uri="{28A0092B-C50C-407E-A947-70E740481C1C}">
                <a14:useLocalDpi xmlns:a14="http://schemas.microsoft.com/office/drawing/2010/main" val="0"/>
              </a:ext>
            </a:extLst>
          </a:blip>
          <a:srcRect t="25050" r="10800" b="19501"/>
          <a:stretch>
            <a:fillRect/>
          </a:stretch>
        </p:blipFill>
        <p:spPr bwMode="auto">
          <a:xfrm>
            <a:off x="0" y="1235075"/>
            <a:ext cx="9139238" cy="3786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ubtitle 2"/>
          <p:cNvSpPr>
            <a:spLocks noGrp="1"/>
          </p:cNvSpPr>
          <p:nvPr>
            <p:ph type="subTitle" idx="1"/>
          </p:nvPr>
        </p:nvSpPr>
        <p:spPr>
          <a:xfrm>
            <a:off x="1016000" y="5270500"/>
            <a:ext cx="7772400" cy="546100"/>
          </a:xfrm>
        </p:spPr>
        <p:txBody>
          <a:bodyPr>
            <a:normAutofit/>
          </a:bodyPr>
          <a:lstStyle>
            <a:lvl1pPr marL="0" indent="0" algn="l">
              <a:spcAft>
                <a:spcPts val="300"/>
              </a:spcAft>
              <a:buNone/>
              <a:defRPr sz="14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pic>
        <p:nvPicPr>
          <p:cNvPr id="8" name="Picture 11" descr="Optum_ColorBand-02"/>
          <p:cNvPicPr preferRelativeResize="0">
            <a:picLocks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0" y="5008563"/>
            <a:ext cx="9144000" cy="109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itle 1"/>
          <p:cNvSpPr>
            <a:spLocks noGrp="1"/>
          </p:cNvSpPr>
          <p:nvPr>
            <p:ph type="ctrTitle"/>
          </p:nvPr>
        </p:nvSpPr>
        <p:spPr>
          <a:xfrm>
            <a:off x="1016000" y="2456434"/>
            <a:ext cx="7772400" cy="1150366"/>
          </a:xfrm>
        </p:spPr>
        <p:txBody>
          <a:bodyPr anchor="ctr">
            <a:noAutofit/>
          </a:bodyPr>
          <a:lstStyle>
            <a:lvl1pPr algn="l">
              <a:defRPr sz="2400" b="0">
                <a:solidFill>
                  <a:schemeClr val="bg1"/>
                </a:solidFill>
              </a:defRPr>
            </a:lvl1pPr>
          </a:lstStyle>
          <a:p>
            <a:r>
              <a:rPr lang="en-US" smtClean="0"/>
              <a:t>Click to edit Master title style</a:t>
            </a:r>
            <a:endParaRPr lang="en-US" dirty="0"/>
          </a:p>
        </p:txBody>
      </p:sp>
      <p:pic>
        <p:nvPicPr>
          <p:cNvPr id="7" name="Picture 6"/>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09569" y="238005"/>
            <a:ext cx="2512722" cy="648352"/>
          </a:xfrm>
          <a:prstGeom prst="rect">
            <a:avLst/>
          </a:prstGeom>
        </p:spPr>
      </p:pic>
    </p:spTree>
    <p:extLst>
      <p:ext uri="{BB962C8B-B14F-4D97-AF65-F5344CB8AC3E}">
        <p14:creationId xmlns:p14="http://schemas.microsoft.com/office/powerpoint/2010/main" val="223673104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Divider Slide 3">
    <p:spTree>
      <p:nvGrpSpPr>
        <p:cNvPr id="1" name=""/>
        <p:cNvGrpSpPr/>
        <p:nvPr/>
      </p:nvGrpSpPr>
      <p:grpSpPr>
        <a:xfrm>
          <a:off x="0" y="0"/>
          <a:ext cx="0" cy="0"/>
          <a:chOff x="0" y="0"/>
          <a:chExt cx="0" cy="0"/>
        </a:xfrm>
      </p:grpSpPr>
      <p:sp>
        <p:nvSpPr>
          <p:cNvPr id="9" name="Rectangle 10"/>
          <p:cNvSpPr>
            <a:spLocks noChangeArrowheads="1"/>
          </p:cNvSpPr>
          <p:nvPr userDrawn="1"/>
        </p:nvSpPr>
        <p:spPr bwMode="auto">
          <a:xfrm>
            <a:off x="0" y="5097463"/>
            <a:ext cx="9144000" cy="1760537"/>
          </a:xfrm>
          <a:prstGeom prst="rect">
            <a:avLst/>
          </a:prstGeom>
          <a:solidFill>
            <a:srgbClr val="E87722"/>
          </a:solidFill>
          <a:ln>
            <a:noFill/>
          </a:ln>
          <a:effectLst/>
          <a:extLs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dirty="0">
              <a:solidFill>
                <a:srgbClr val="53565A"/>
              </a:solidFill>
            </a:endParaRPr>
          </a:p>
        </p:txBody>
      </p:sp>
      <p:pic>
        <p:nvPicPr>
          <p:cNvPr id="11" name="Picture 11" descr="Optum_ColorBand-02"/>
          <p:cNvPicPr preferRelativeResize="0">
            <a:picLocks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0" y="5008563"/>
            <a:ext cx="9144000" cy="109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itle 1"/>
          <p:cNvSpPr>
            <a:spLocks noGrp="1"/>
          </p:cNvSpPr>
          <p:nvPr>
            <p:ph type="ctrTitle"/>
          </p:nvPr>
        </p:nvSpPr>
        <p:spPr>
          <a:xfrm>
            <a:off x="1016000" y="2456434"/>
            <a:ext cx="7772400" cy="1150366"/>
          </a:xfrm>
        </p:spPr>
        <p:txBody>
          <a:bodyPr anchor="ctr">
            <a:noAutofit/>
          </a:bodyPr>
          <a:lstStyle>
            <a:lvl1pPr algn="l">
              <a:defRPr sz="2400" b="0">
                <a:solidFill>
                  <a:schemeClr val="tx1"/>
                </a:solidFill>
              </a:defRPr>
            </a:lvl1pPr>
          </a:lstStyle>
          <a:p>
            <a:r>
              <a:rPr lang="en-US" smtClean="0"/>
              <a:t>Click to edit Master title style</a:t>
            </a:r>
            <a:endParaRPr lang="en-US" dirty="0"/>
          </a:p>
        </p:txBody>
      </p:sp>
      <p:sp>
        <p:nvSpPr>
          <p:cNvPr id="15" name="Subtitle 2"/>
          <p:cNvSpPr>
            <a:spLocks noGrp="1"/>
          </p:cNvSpPr>
          <p:nvPr>
            <p:ph type="subTitle" idx="1"/>
          </p:nvPr>
        </p:nvSpPr>
        <p:spPr>
          <a:xfrm>
            <a:off x="1016000" y="5270500"/>
            <a:ext cx="7772400" cy="1384300"/>
          </a:xfrm>
        </p:spPr>
        <p:txBody>
          <a:bodyPr>
            <a:normAutofit/>
          </a:bodyPr>
          <a:lstStyle>
            <a:lvl1pPr marL="0" indent="0" algn="l">
              <a:spcAft>
                <a:spcPts val="300"/>
              </a:spcAft>
              <a:buNone/>
              <a:defRPr sz="14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09569" y="238005"/>
            <a:ext cx="2512722" cy="648352"/>
          </a:xfrm>
          <a:prstGeom prst="rect">
            <a:avLst/>
          </a:prstGeom>
        </p:spPr>
      </p:pic>
    </p:spTree>
    <p:extLst>
      <p:ext uri="{BB962C8B-B14F-4D97-AF65-F5344CB8AC3E}">
        <p14:creationId xmlns:p14="http://schemas.microsoft.com/office/powerpoint/2010/main" val="348800524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018387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4" name="Picture 3"/>
          <p:cNvPicPr>
            <a:picLocks noChangeAspect="1"/>
          </p:cNvPicPr>
          <p:nvPr userDrawn="1"/>
        </p:nvPicPr>
        <p:blipFill rotWithShape="1">
          <a:blip r:embed="rId2" cstate="print">
            <a:extLst>
              <a:ext uri="{28A0092B-C50C-407E-A947-70E740481C1C}">
                <a14:useLocalDpi xmlns:a14="http://schemas.microsoft.com/office/drawing/2010/main" val="0"/>
              </a:ext>
            </a:extLst>
          </a:blip>
          <a:srcRect r="-6119"/>
          <a:stretch/>
        </p:blipFill>
        <p:spPr>
          <a:xfrm>
            <a:off x="130520" y="6281253"/>
            <a:ext cx="1463040" cy="355739"/>
          </a:xfrm>
          <a:prstGeom prst="rect">
            <a:avLst/>
          </a:prstGeom>
          <a:solidFill>
            <a:schemeClr val="bg1"/>
          </a:solidFill>
        </p:spPr>
      </p:pic>
    </p:spTree>
    <p:extLst>
      <p:ext uri="{BB962C8B-B14F-4D97-AF65-F5344CB8AC3E}">
        <p14:creationId xmlns:p14="http://schemas.microsoft.com/office/powerpoint/2010/main" val="237175995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lnSpc>
                <a:spcPct val="100000"/>
              </a:lnSpc>
              <a:defRPr/>
            </a:lvl1pPr>
          </a:lstStyle>
          <a:p>
            <a:r>
              <a:rPr lang="en-US" dirty="0"/>
              <a:t>Type insightful headline in sentence case | One line</a:t>
            </a:r>
          </a:p>
        </p:txBody>
      </p:sp>
      <p:sp>
        <p:nvSpPr>
          <p:cNvPr id="3" name="Date Placeholder 2"/>
          <p:cNvSpPr>
            <a:spLocks noGrp="1"/>
          </p:cNvSpPr>
          <p:nvPr>
            <p:ph type="dt" sz="half" idx="10"/>
          </p:nvPr>
        </p:nvSpPr>
        <p:spPr>
          <a:xfrm>
            <a:off x="285750" y="7386873"/>
            <a:ext cx="2057400" cy="365125"/>
          </a:xfrm>
          <a:prstGeom prst="rect">
            <a:avLst/>
          </a:prstGeom>
        </p:spPr>
        <p:txBody>
          <a:bodyPr/>
          <a:lstStyle/>
          <a:p>
            <a:fld id="{66CCC73E-47F9-FC40-A96F-1496DECD9ED4}" type="datetime1">
              <a:rPr lang="en-US" smtClean="0">
                <a:solidFill>
                  <a:srgbClr val="55565A">
                    <a:tint val="75000"/>
                  </a:srgbClr>
                </a:solidFill>
              </a:rPr>
              <a:pPr/>
              <a:t>4/19/2018</a:t>
            </a:fld>
            <a:endParaRPr lang="en-US" dirty="0">
              <a:solidFill>
                <a:srgbClr val="55565A">
                  <a:tint val="75000"/>
                </a:srgbClr>
              </a:solidFill>
            </a:endParaRPr>
          </a:p>
        </p:txBody>
      </p:sp>
    </p:spTree>
    <p:extLst>
      <p:ext uri="{BB962C8B-B14F-4D97-AF65-F5344CB8AC3E}">
        <p14:creationId xmlns:p14="http://schemas.microsoft.com/office/powerpoint/2010/main" val="22367635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 Columns">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43000"/>
            <a:ext cx="4023360" cy="512064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Content Placeholder 2"/>
          <p:cNvSpPr>
            <a:spLocks noGrp="1"/>
          </p:cNvSpPr>
          <p:nvPr>
            <p:ph idx="13"/>
          </p:nvPr>
        </p:nvSpPr>
        <p:spPr>
          <a:xfrm>
            <a:off x="4663440" y="1143000"/>
            <a:ext cx="4023360" cy="512064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itle Placeholder 1"/>
          <p:cNvSpPr>
            <a:spLocks noGrp="1"/>
          </p:cNvSpPr>
          <p:nvPr>
            <p:ph type="title"/>
          </p:nvPr>
        </p:nvSpPr>
        <p:spPr>
          <a:xfrm>
            <a:off x="457200" y="190500"/>
            <a:ext cx="8229600" cy="769938"/>
          </a:xfrm>
          <a:prstGeom prst="rect">
            <a:avLst/>
          </a:prstGeom>
        </p:spPr>
        <p:txBody>
          <a:bodyPr vert="horz" lIns="0" tIns="0" rIns="0" bIns="0" rtlCol="0" anchor="b">
            <a:normAutofit/>
          </a:bodyPr>
          <a:lstStyle/>
          <a:p>
            <a:r>
              <a:rPr lang="en-US" smtClean="0"/>
              <a:t>Click to edit Master title style</a:t>
            </a:r>
            <a:endParaRPr lang="en-US"/>
          </a:p>
        </p:txBody>
      </p:sp>
      <p:pic>
        <p:nvPicPr>
          <p:cNvPr id="6" name="Picture 5"/>
          <p:cNvPicPr>
            <a:picLocks noChangeAspect="1"/>
          </p:cNvPicPr>
          <p:nvPr userDrawn="1"/>
        </p:nvPicPr>
        <p:blipFill rotWithShape="1">
          <a:blip r:embed="rId2" cstate="print">
            <a:extLst>
              <a:ext uri="{28A0092B-C50C-407E-A947-70E740481C1C}">
                <a14:useLocalDpi xmlns:a14="http://schemas.microsoft.com/office/drawing/2010/main" val="0"/>
              </a:ext>
            </a:extLst>
          </a:blip>
          <a:srcRect r="-6119"/>
          <a:stretch/>
        </p:blipFill>
        <p:spPr>
          <a:xfrm>
            <a:off x="130520" y="6281253"/>
            <a:ext cx="1463040" cy="355739"/>
          </a:xfrm>
          <a:prstGeom prst="rect">
            <a:avLst/>
          </a:prstGeom>
          <a:solidFill>
            <a:schemeClr val="bg1"/>
          </a:solidFill>
        </p:spPr>
      </p:pic>
    </p:spTree>
    <p:extLst>
      <p:ext uri="{BB962C8B-B14F-4D97-AF65-F5344CB8AC3E}">
        <p14:creationId xmlns:p14="http://schemas.microsoft.com/office/powerpoint/2010/main" val="7404763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Header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pic>
        <p:nvPicPr>
          <p:cNvPr id="3" name="Picture 2"/>
          <p:cNvPicPr>
            <a:picLocks noChangeAspect="1"/>
          </p:cNvPicPr>
          <p:nvPr userDrawn="1"/>
        </p:nvPicPr>
        <p:blipFill rotWithShape="1">
          <a:blip r:embed="rId2" cstate="print">
            <a:extLst>
              <a:ext uri="{28A0092B-C50C-407E-A947-70E740481C1C}">
                <a14:useLocalDpi xmlns:a14="http://schemas.microsoft.com/office/drawing/2010/main" val="0"/>
              </a:ext>
            </a:extLst>
          </a:blip>
          <a:srcRect r="-6119"/>
          <a:stretch/>
        </p:blipFill>
        <p:spPr>
          <a:xfrm>
            <a:off x="130520" y="6281253"/>
            <a:ext cx="1463040" cy="355739"/>
          </a:xfrm>
          <a:prstGeom prst="rect">
            <a:avLst/>
          </a:prstGeom>
          <a:solidFill>
            <a:schemeClr val="bg1"/>
          </a:solidFill>
        </p:spPr>
      </p:pic>
    </p:spTree>
    <p:extLst>
      <p:ext uri="{BB962C8B-B14F-4D97-AF65-F5344CB8AC3E}">
        <p14:creationId xmlns:p14="http://schemas.microsoft.com/office/powerpoint/2010/main" val="18089164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 Boxes">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43000"/>
            <a:ext cx="4023360" cy="246888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2"/>
          <p:cNvSpPr>
            <a:spLocks noGrp="1"/>
          </p:cNvSpPr>
          <p:nvPr>
            <p:ph idx="13"/>
          </p:nvPr>
        </p:nvSpPr>
        <p:spPr>
          <a:xfrm>
            <a:off x="4663440" y="1143000"/>
            <a:ext cx="4023360" cy="246888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 name="Content Placeholder 2"/>
          <p:cNvSpPr>
            <a:spLocks noGrp="1"/>
          </p:cNvSpPr>
          <p:nvPr>
            <p:ph idx="14"/>
          </p:nvPr>
        </p:nvSpPr>
        <p:spPr>
          <a:xfrm>
            <a:off x="457200" y="3808475"/>
            <a:ext cx="4023360" cy="246888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1" name="Content Placeholder 2"/>
          <p:cNvSpPr>
            <a:spLocks noGrp="1"/>
          </p:cNvSpPr>
          <p:nvPr>
            <p:ph idx="15"/>
          </p:nvPr>
        </p:nvSpPr>
        <p:spPr>
          <a:xfrm>
            <a:off x="4663440" y="3808475"/>
            <a:ext cx="4023360" cy="246888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8" name="Title Placeholder 1"/>
          <p:cNvSpPr>
            <a:spLocks noGrp="1"/>
          </p:cNvSpPr>
          <p:nvPr>
            <p:ph type="title"/>
          </p:nvPr>
        </p:nvSpPr>
        <p:spPr>
          <a:xfrm>
            <a:off x="457200" y="190500"/>
            <a:ext cx="8229600" cy="769938"/>
          </a:xfrm>
          <a:prstGeom prst="rect">
            <a:avLst/>
          </a:prstGeom>
        </p:spPr>
        <p:txBody>
          <a:bodyPr vert="horz" lIns="0" tIns="0" rIns="0" bIns="0" rtlCol="0" anchor="b">
            <a:normAutofit/>
          </a:bodyPr>
          <a:lstStyle/>
          <a:p>
            <a:r>
              <a:rPr lang="en-US" smtClean="0"/>
              <a:t>Click to edit Master title style</a:t>
            </a:r>
            <a:endParaRPr lang="en-US"/>
          </a:p>
        </p:txBody>
      </p:sp>
      <p:pic>
        <p:nvPicPr>
          <p:cNvPr id="9" name="Picture 8"/>
          <p:cNvPicPr>
            <a:picLocks noChangeAspect="1"/>
          </p:cNvPicPr>
          <p:nvPr userDrawn="1"/>
        </p:nvPicPr>
        <p:blipFill rotWithShape="1">
          <a:blip r:embed="rId2" cstate="print">
            <a:extLst>
              <a:ext uri="{28A0092B-C50C-407E-A947-70E740481C1C}">
                <a14:useLocalDpi xmlns:a14="http://schemas.microsoft.com/office/drawing/2010/main" val="0"/>
              </a:ext>
            </a:extLst>
          </a:blip>
          <a:srcRect r="-6119"/>
          <a:stretch/>
        </p:blipFill>
        <p:spPr>
          <a:xfrm>
            <a:off x="130520" y="6281253"/>
            <a:ext cx="1463040" cy="355739"/>
          </a:xfrm>
          <a:prstGeom prst="rect">
            <a:avLst/>
          </a:prstGeom>
          <a:solidFill>
            <a:schemeClr val="bg1"/>
          </a:solidFill>
        </p:spPr>
      </p:pic>
    </p:spTree>
    <p:extLst>
      <p:ext uri="{BB962C8B-B14F-4D97-AF65-F5344CB8AC3E}">
        <p14:creationId xmlns:p14="http://schemas.microsoft.com/office/powerpoint/2010/main" val="4972724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 preserve="1">
  <p:cSld name="Divider Slide 1">
    <p:spTree>
      <p:nvGrpSpPr>
        <p:cNvPr id="1" name=""/>
        <p:cNvGrpSpPr/>
        <p:nvPr/>
      </p:nvGrpSpPr>
      <p:grpSpPr>
        <a:xfrm>
          <a:off x="0" y="0"/>
          <a:ext cx="0" cy="0"/>
          <a:chOff x="0" y="0"/>
          <a:chExt cx="0" cy="0"/>
        </a:xfrm>
      </p:grpSpPr>
      <p:sp>
        <p:nvSpPr>
          <p:cNvPr id="2" name="Title 1"/>
          <p:cNvSpPr>
            <a:spLocks noGrp="1"/>
          </p:cNvSpPr>
          <p:nvPr>
            <p:ph type="ctrTitle"/>
          </p:nvPr>
        </p:nvSpPr>
        <p:spPr>
          <a:xfrm>
            <a:off x="1016000" y="2456434"/>
            <a:ext cx="7772400" cy="1150366"/>
          </a:xfrm>
        </p:spPr>
        <p:txBody>
          <a:bodyPr anchor="ctr">
            <a:noAutofit/>
          </a:bodyPr>
          <a:lstStyle>
            <a:lvl1pPr algn="l">
              <a:defRPr sz="2400" b="0">
                <a:solidFill>
                  <a:schemeClr val="tx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016000" y="5270500"/>
            <a:ext cx="7772400" cy="546100"/>
          </a:xfrm>
        </p:spPr>
        <p:txBody>
          <a:bodyPr>
            <a:normAutofit/>
          </a:bodyPr>
          <a:lstStyle>
            <a:lvl1pPr marL="0" indent="0" algn="l">
              <a:spcAft>
                <a:spcPts val="300"/>
              </a:spcAft>
              <a:buNone/>
              <a:defRPr sz="14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pic>
        <p:nvPicPr>
          <p:cNvPr id="8" name="Picture 11" descr="Optum_ColorBand-02"/>
          <p:cNvPicPr preferRelativeResize="0">
            <a:picLocks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0" y="5008563"/>
            <a:ext cx="9144000" cy="109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09569" y="238005"/>
            <a:ext cx="2512722" cy="648352"/>
          </a:xfrm>
          <a:prstGeom prst="rect">
            <a:avLst/>
          </a:prstGeom>
        </p:spPr>
      </p:pic>
    </p:spTree>
    <p:extLst>
      <p:ext uri="{BB962C8B-B14F-4D97-AF65-F5344CB8AC3E}">
        <p14:creationId xmlns:p14="http://schemas.microsoft.com/office/powerpoint/2010/main" val="39546621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Divider Slide 2">
    <p:spTree>
      <p:nvGrpSpPr>
        <p:cNvPr id="1" name=""/>
        <p:cNvGrpSpPr/>
        <p:nvPr/>
      </p:nvGrpSpPr>
      <p:grpSpPr>
        <a:xfrm>
          <a:off x="0" y="0"/>
          <a:ext cx="0" cy="0"/>
          <a:chOff x="0" y="0"/>
          <a:chExt cx="0" cy="0"/>
        </a:xfrm>
      </p:grpSpPr>
      <p:pic>
        <p:nvPicPr>
          <p:cNvPr id="12" name="Picture 7" descr="BLP0039002.JPG"/>
          <p:cNvPicPr>
            <a:picLocks noChangeAspect="1"/>
          </p:cNvPicPr>
          <p:nvPr userDrawn="1"/>
        </p:nvPicPr>
        <p:blipFill>
          <a:blip r:embed="rId2">
            <a:extLst>
              <a:ext uri="{28A0092B-C50C-407E-A947-70E740481C1C}">
                <a14:useLocalDpi xmlns:a14="http://schemas.microsoft.com/office/drawing/2010/main" val="0"/>
              </a:ext>
            </a:extLst>
          </a:blip>
          <a:srcRect t="25050" r="10800" b="19501"/>
          <a:stretch>
            <a:fillRect/>
          </a:stretch>
        </p:blipFill>
        <p:spPr bwMode="auto">
          <a:xfrm>
            <a:off x="0" y="1235075"/>
            <a:ext cx="9139238" cy="3786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ubtitle 2"/>
          <p:cNvSpPr>
            <a:spLocks noGrp="1"/>
          </p:cNvSpPr>
          <p:nvPr>
            <p:ph type="subTitle" idx="1"/>
          </p:nvPr>
        </p:nvSpPr>
        <p:spPr>
          <a:xfrm>
            <a:off x="1016000" y="5270500"/>
            <a:ext cx="7772400" cy="546100"/>
          </a:xfrm>
        </p:spPr>
        <p:txBody>
          <a:bodyPr>
            <a:normAutofit/>
          </a:bodyPr>
          <a:lstStyle>
            <a:lvl1pPr marL="0" indent="0" algn="l">
              <a:spcAft>
                <a:spcPts val="300"/>
              </a:spcAft>
              <a:buNone/>
              <a:defRPr sz="14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pic>
        <p:nvPicPr>
          <p:cNvPr id="8" name="Picture 11" descr="Optum_ColorBand-02"/>
          <p:cNvPicPr preferRelativeResize="0">
            <a:picLocks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0" y="5008563"/>
            <a:ext cx="9144000" cy="109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itle 1"/>
          <p:cNvSpPr>
            <a:spLocks noGrp="1"/>
          </p:cNvSpPr>
          <p:nvPr>
            <p:ph type="ctrTitle"/>
          </p:nvPr>
        </p:nvSpPr>
        <p:spPr>
          <a:xfrm>
            <a:off x="1016000" y="2456434"/>
            <a:ext cx="7772400" cy="1150366"/>
          </a:xfrm>
        </p:spPr>
        <p:txBody>
          <a:bodyPr anchor="ctr">
            <a:noAutofit/>
          </a:bodyPr>
          <a:lstStyle>
            <a:lvl1pPr algn="l">
              <a:defRPr sz="2400" b="0">
                <a:solidFill>
                  <a:schemeClr val="bg1"/>
                </a:solidFill>
              </a:defRPr>
            </a:lvl1pPr>
          </a:lstStyle>
          <a:p>
            <a:r>
              <a:rPr lang="en-US" smtClean="0"/>
              <a:t>Click to edit Master title style</a:t>
            </a:r>
            <a:endParaRPr lang="en-US" dirty="0"/>
          </a:p>
        </p:txBody>
      </p:sp>
      <p:pic>
        <p:nvPicPr>
          <p:cNvPr id="7" name="Picture 6"/>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09569" y="238005"/>
            <a:ext cx="2512722" cy="648352"/>
          </a:xfrm>
          <a:prstGeom prst="rect">
            <a:avLst/>
          </a:prstGeom>
        </p:spPr>
      </p:pic>
    </p:spTree>
    <p:extLst>
      <p:ext uri="{BB962C8B-B14F-4D97-AF65-F5344CB8AC3E}">
        <p14:creationId xmlns:p14="http://schemas.microsoft.com/office/powerpoint/2010/main" val="27935956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Divider Slide 3">
    <p:spTree>
      <p:nvGrpSpPr>
        <p:cNvPr id="1" name=""/>
        <p:cNvGrpSpPr/>
        <p:nvPr/>
      </p:nvGrpSpPr>
      <p:grpSpPr>
        <a:xfrm>
          <a:off x="0" y="0"/>
          <a:ext cx="0" cy="0"/>
          <a:chOff x="0" y="0"/>
          <a:chExt cx="0" cy="0"/>
        </a:xfrm>
      </p:grpSpPr>
      <p:sp>
        <p:nvSpPr>
          <p:cNvPr id="9" name="Rectangle 10"/>
          <p:cNvSpPr>
            <a:spLocks noChangeArrowheads="1"/>
          </p:cNvSpPr>
          <p:nvPr userDrawn="1"/>
        </p:nvSpPr>
        <p:spPr bwMode="auto">
          <a:xfrm>
            <a:off x="0" y="5097463"/>
            <a:ext cx="9144000" cy="1760537"/>
          </a:xfrm>
          <a:prstGeom prst="rect">
            <a:avLst/>
          </a:prstGeom>
          <a:solidFill>
            <a:srgbClr val="E87722"/>
          </a:solidFill>
          <a:ln>
            <a:noFill/>
          </a:ln>
          <a:effectLst/>
          <a:extLs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dirty="0">
              <a:solidFill>
                <a:srgbClr val="53565A"/>
              </a:solidFill>
            </a:endParaRPr>
          </a:p>
        </p:txBody>
      </p:sp>
      <p:pic>
        <p:nvPicPr>
          <p:cNvPr id="11" name="Picture 11" descr="Optum_ColorBand-02"/>
          <p:cNvPicPr preferRelativeResize="0">
            <a:picLocks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0" y="5008563"/>
            <a:ext cx="9144000" cy="109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itle 1"/>
          <p:cNvSpPr>
            <a:spLocks noGrp="1"/>
          </p:cNvSpPr>
          <p:nvPr>
            <p:ph type="ctrTitle"/>
          </p:nvPr>
        </p:nvSpPr>
        <p:spPr>
          <a:xfrm>
            <a:off x="1016000" y="2456434"/>
            <a:ext cx="7772400" cy="1150366"/>
          </a:xfrm>
        </p:spPr>
        <p:txBody>
          <a:bodyPr anchor="ctr">
            <a:noAutofit/>
          </a:bodyPr>
          <a:lstStyle>
            <a:lvl1pPr algn="l">
              <a:defRPr sz="2400" b="0">
                <a:solidFill>
                  <a:schemeClr val="tx1"/>
                </a:solidFill>
              </a:defRPr>
            </a:lvl1pPr>
          </a:lstStyle>
          <a:p>
            <a:r>
              <a:rPr lang="en-US" smtClean="0"/>
              <a:t>Click to edit Master title style</a:t>
            </a:r>
            <a:endParaRPr lang="en-US" dirty="0"/>
          </a:p>
        </p:txBody>
      </p:sp>
      <p:sp>
        <p:nvSpPr>
          <p:cNvPr id="15" name="Subtitle 2"/>
          <p:cNvSpPr>
            <a:spLocks noGrp="1"/>
          </p:cNvSpPr>
          <p:nvPr>
            <p:ph type="subTitle" idx="1"/>
          </p:nvPr>
        </p:nvSpPr>
        <p:spPr>
          <a:xfrm>
            <a:off x="1016000" y="5270500"/>
            <a:ext cx="7772400" cy="1384300"/>
          </a:xfrm>
        </p:spPr>
        <p:txBody>
          <a:bodyPr>
            <a:normAutofit/>
          </a:bodyPr>
          <a:lstStyle>
            <a:lvl1pPr marL="0" indent="0" algn="l">
              <a:spcAft>
                <a:spcPts val="300"/>
              </a:spcAft>
              <a:buNone/>
              <a:defRPr sz="14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09569" y="238005"/>
            <a:ext cx="2512722" cy="648352"/>
          </a:xfrm>
          <a:prstGeom prst="rect">
            <a:avLst/>
          </a:prstGeom>
        </p:spPr>
      </p:pic>
    </p:spTree>
    <p:extLst>
      <p:ext uri="{BB962C8B-B14F-4D97-AF65-F5344CB8AC3E}">
        <p14:creationId xmlns:p14="http://schemas.microsoft.com/office/powerpoint/2010/main" val="26432897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155538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image" Target="../media/image2.png"/><Relationship Id="rId3" Type="http://schemas.openxmlformats.org/officeDocument/2006/relationships/slideLayout" Target="../slideLayouts/slideLayout13.xml"/><Relationship Id="rId7" Type="http://schemas.openxmlformats.org/officeDocument/2006/relationships/slideLayout" Target="../slideLayouts/slideLayout17.xml"/><Relationship Id="rId12" Type="http://schemas.openxmlformats.org/officeDocument/2006/relationships/image" Target="../media/image1.png"/><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theme" Target="../theme/theme2.xml"/><Relationship Id="rId5" Type="http://schemas.openxmlformats.org/officeDocument/2006/relationships/slideLayout" Target="../slideLayouts/slideLayout15.xml"/><Relationship Id="rId10" Type="http://schemas.openxmlformats.org/officeDocument/2006/relationships/slideLayout" Target="../slideLayouts/slideLayout20.xml"/><Relationship Id="rId4" Type="http://schemas.openxmlformats.org/officeDocument/2006/relationships/slideLayout" Target="../slideLayouts/slideLayout14.xml"/><Relationship Id="rId9"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190500"/>
            <a:ext cx="8229600" cy="769938"/>
          </a:xfrm>
          <a:prstGeom prst="rect">
            <a:avLst/>
          </a:prstGeom>
        </p:spPr>
        <p:txBody>
          <a:bodyPr vert="horz" lIns="0" tIns="0" rIns="0" bIns="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143000"/>
            <a:ext cx="8229600" cy="5120640"/>
          </a:xfrm>
          <a:prstGeom prst="rect">
            <a:avLst/>
          </a:prstGeom>
        </p:spPr>
        <p:txBody>
          <a:bodyPr vert="horz"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Line 9"/>
          <p:cNvSpPr>
            <a:spLocks noChangeShapeType="1"/>
          </p:cNvSpPr>
          <p:nvPr/>
        </p:nvSpPr>
        <p:spPr bwMode="auto">
          <a:xfrm>
            <a:off x="457200" y="1051719"/>
            <a:ext cx="8229600" cy="0"/>
          </a:xfrm>
          <a:prstGeom prst="line">
            <a:avLst/>
          </a:prstGeom>
          <a:noFill/>
          <a:ln w="12700">
            <a:solidFill>
              <a:schemeClr val="accent1"/>
            </a:solidFill>
            <a:round/>
            <a:headEnd/>
            <a:tailEnd/>
          </a:ln>
          <a:extLst>
            <a:ext uri="{909E8E84-426E-40DD-AFC4-6F175D3DCCD1}">
              <a14:hiddenFill xmlns:a14="http://schemas.microsoft.com/office/drawing/2010/main">
                <a:noFill/>
              </a14:hiddenFill>
            </a:ext>
          </a:extLst>
        </p:spPr>
        <p:txBody>
          <a:bodyPr wrap="none" anchor="ctr"/>
          <a:lstStyle/>
          <a:p>
            <a:endParaRPr lang="en-US" dirty="0">
              <a:solidFill>
                <a:srgbClr val="53565A"/>
              </a:solidFill>
              <a:cs typeface="Arial" pitchFamily="34" charset="0"/>
            </a:endParaRPr>
          </a:p>
        </p:txBody>
      </p:sp>
      <p:pic>
        <p:nvPicPr>
          <p:cNvPr id="9" name="Picture 12" descr="Optum_ColorBand-02"/>
          <p:cNvPicPr preferRelativeResize="0">
            <a:picLocks noChangeArrowheads="1"/>
          </p:cNvPicPr>
          <p:nvPr/>
        </p:nvPicPr>
        <p:blipFill>
          <a:blip r:embed="rId12" cstate="print">
            <a:extLst>
              <a:ext uri="{28A0092B-C50C-407E-A947-70E740481C1C}">
                <a14:useLocalDpi xmlns:a14="http://schemas.microsoft.com/office/drawing/2010/main" val="0"/>
              </a:ext>
            </a:extLst>
          </a:blip>
          <a:srcRect t="6000"/>
          <a:stretch>
            <a:fillRect/>
          </a:stretch>
        </p:blipFill>
        <p:spPr bwMode="auto">
          <a:xfrm>
            <a:off x="1484313" y="6475413"/>
            <a:ext cx="7200900" cy="46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Slide Number Placeholder 5"/>
          <p:cNvSpPr txBox="1">
            <a:spLocks/>
          </p:cNvSpPr>
          <p:nvPr/>
        </p:nvSpPr>
        <p:spPr>
          <a:xfrm>
            <a:off x="3314700" y="6572250"/>
            <a:ext cx="4865210" cy="209550"/>
          </a:xfrm>
          <a:prstGeom prst="rect">
            <a:avLst/>
          </a:prstGeom>
        </p:spPr>
        <p:txBody>
          <a:bodyPr vert="horz" lIns="0" tIns="0" rIns="0" bIns="0" rtlCol="0" anchor="t"/>
          <a:lstStyle>
            <a:defPPr>
              <a:defRPr lang="en-US"/>
            </a:defPPr>
            <a:lvl1pPr marL="0" algn="r" defTabSz="914400" rtl="0" eaLnBrk="1" latinLnBrk="0" hangingPunct="1">
              <a:defRPr sz="800" b="1" kern="1200">
                <a:solidFill>
                  <a:schemeClr val="tx1">
                    <a:tint val="75000"/>
                  </a:schemeClr>
                </a:solidFill>
                <a:latin typeface="Arial" pitchFamily="34" charset="0"/>
                <a:ea typeface="+mn-ea"/>
                <a:cs typeface="Arial"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700" b="0" dirty="0" smtClean="0">
                <a:solidFill>
                  <a:srgbClr val="53565A"/>
                </a:solidFill>
              </a:rPr>
              <a:t>Confidential property of Optum. Do not distribute or reproduce without express permission from Optum.</a:t>
            </a:r>
            <a:endParaRPr lang="en-US" sz="700" dirty="0" smtClean="0">
              <a:solidFill>
                <a:srgbClr val="53565A">
                  <a:tint val="75000"/>
                </a:srgbClr>
              </a:solidFill>
            </a:endParaRPr>
          </a:p>
          <a:p>
            <a:endParaRPr lang="en-US" dirty="0">
              <a:solidFill>
                <a:srgbClr val="53565A">
                  <a:tint val="75000"/>
                </a:srgbClr>
              </a:solidFill>
            </a:endParaRPr>
          </a:p>
        </p:txBody>
      </p:sp>
      <p:sp>
        <p:nvSpPr>
          <p:cNvPr id="11" name="Slide Number Placeholder 5"/>
          <p:cNvSpPr txBox="1">
            <a:spLocks/>
          </p:cNvSpPr>
          <p:nvPr/>
        </p:nvSpPr>
        <p:spPr>
          <a:xfrm>
            <a:off x="8178800" y="6572250"/>
            <a:ext cx="457200" cy="209550"/>
          </a:xfrm>
          <a:prstGeom prst="rect">
            <a:avLst/>
          </a:prstGeom>
        </p:spPr>
        <p:txBody>
          <a:bodyPr vert="horz" lIns="0" tIns="0" rIns="0" bIns="0" rtlCol="0" anchor="t"/>
          <a:lstStyle>
            <a:defPPr>
              <a:defRPr lang="en-US"/>
            </a:defPPr>
            <a:lvl1pPr marL="0" algn="r" defTabSz="914400" rtl="0" eaLnBrk="1" latinLnBrk="0" hangingPunct="1">
              <a:defRPr sz="800" b="1" kern="1200">
                <a:solidFill>
                  <a:schemeClr val="tx1">
                    <a:tint val="75000"/>
                  </a:schemeClr>
                </a:solidFill>
                <a:latin typeface="Arial" pitchFamily="34" charset="0"/>
                <a:ea typeface="+mn-ea"/>
                <a:cs typeface="Arial"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EE22CD0-11F5-4647-B802-77FC0A9339C4}" type="slidenum">
              <a:rPr lang="en-US" smtClean="0">
                <a:solidFill>
                  <a:srgbClr val="53565A"/>
                </a:solidFill>
              </a:rPr>
              <a:pPr/>
              <a:t>‹#›</a:t>
            </a:fld>
            <a:endParaRPr lang="en-US" sz="900" dirty="0">
              <a:solidFill>
                <a:srgbClr val="53565A"/>
              </a:solidFill>
            </a:endParaRPr>
          </a:p>
        </p:txBody>
      </p:sp>
      <p:sp>
        <p:nvSpPr>
          <p:cNvPr id="4" name="Rectangle 3"/>
          <p:cNvSpPr/>
          <p:nvPr userDrawn="1"/>
        </p:nvSpPr>
        <p:spPr>
          <a:xfrm>
            <a:off x="1439859" y="6438596"/>
            <a:ext cx="221516" cy="1716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600" dirty="0">
              <a:solidFill>
                <a:prstClr val="white"/>
              </a:solidFill>
            </a:endParaRPr>
          </a:p>
        </p:txBody>
      </p:sp>
      <p:pic>
        <p:nvPicPr>
          <p:cNvPr id="14" name="Picture 13"/>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154781" y="6281064"/>
            <a:ext cx="1389888" cy="350690"/>
          </a:xfrm>
          <a:prstGeom prst="rect">
            <a:avLst/>
          </a:prstGeom>
        </p:spPr>
      </p:pic>
    </p:spTree>
    <p:extLst>
      <p:ext uri="{BB962C8B-B14F-4D97-AF65-F5344CB8AC3E}">
        <p14:creationId xmlns:p14="http://schemas.microsoft.com/office/powerpoint/2010/main" val="3058743318"/>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Lst>
  <p:txStyles>
    <p:titleStyle>
      <a:lvl1pPr algn="l" defTabSz="914400" rtl="0" eaLnBrk="1" latinLnBrk="0" hangingPunct="1">
        <a:lnSpc>
          <a:spcPct val="100000"/>
        </a:lnSpc>
        <a:spcBef>
          <a:spcPct val="0"/>
        </a:spcBef>
        <a:buNone/>
        <a:defRPr sz="2400" b="1" kern="1200">
          <a:solidFill>
            <a:schemeClr val="tx1"/>
          </a:solidFill>
          <a:latin typeface="Arial" pitchFamily="34" charset="0"/>
          <a:ea typeface="+mj-ea"/>
          <a:cs typeface="Arial" pitchFamily="34" charset="0"/>
        </a:defRPr>
      </a:lvl1pPr>
    </p:titleStyle>
    <p:bodyStyle>
      <a:lvl1pPr marL="228600" indent="-228600" algn="l" defTabSz="914400" rtl="0" eaLnBrk="1" latinLnBrk="0" hangingPunct="1">
        <a:lnSpc>
          <a:spcPct val="100000"/>
        </a:lnSpc>
        <a:spcBef>
          <a:spcPts val="0"/>
        </a:spcBef>
        <a:spcAft>
          <a:spcPts val="600"/>
        </a:spcAft>
        <a:buClr>
          <a:schemeClr val="accent1"/>
        </a:buClr>
        <a:buFont typeface="Arial" pitchFamily="34" charset="0"/>
        <a:buChar char="•"/>
        <a:defRPr sz="2000" kern="1200">
          <a:solidFill>
            <a:schemeClr val="tx1"/>
          </a:solidFill>
          <a:latin typeface="Arial" pitchFamily="34" charset="0"/>
          <a:ea typeface="+mn-ea"/>
          <a:cs typeface="Arial" pitchFamily="34" charset="0"/>
        </a:defRPr>
      </a:lvl1pPr>
      <a:lvl2pPr marL="457200" indent="-228600" algn="l" defTabSz="914400" rtl="0" eaLnBrk="1" latinLnBrk="0" hangingPunct="1">
        <a:lnSpc>
          <a:spcPct val="100000"/>
        </a:lnSpc>
        <a:spcBef>
          <a:spcPts val="0"/>
        </a:spcBef>
        <a:spcAft>
          <a:spcPts val="600"/>
        </a:spcAft>
        <a:buFont typeface="Arial" pitchFamily="34" charset="0"/>
        <a:buChar char="–"/>
        <a:defRPr sz="1800" kern="1200">
          <a:solidFill>
            <a:schemeClr val="tx1"/>
          </a:solidFill>
          <a:latin typeface="Arial" pitchFamily="34" charset="0"/>
          <a:ea typeface="+mn-ea"/>
          <a:cs typeface="Arial" pitchFamily="34" charset="0"/>
        </a:defRPr>
      </a:lvl2pPr>
      <a:lvl3pPr marL="685800" indent="-228600" algn="l" defTabSz="914400" rtl="0" eaLnBrk="1" latinLnBrk="0" hangingPunct="1">
        <a:lnSpc>
          <a:spcPct val="100000"/>
        </a:lnSpc>
        <a:spcBef>
          <a:spcPts val="0"/>
        </a:spcBef>
        <a:spcAft>
          <a:spcPts val="600"/>
        </a:spcAft>
        <a:buClr>
          <a:schemeClr val="accent1"/>
        </a:buClr>
        <a:buFont typeface="Arial" pitchFamily="34" charset="0"/>
        <a:buChar char="•"/>
        <a:defRPr sz="1600" kern="1200">
          <a:solidFill>
            <a:schemeClr val="tx1"/>
          </a:solidFill>
          <a:latin typeface="Arial" pitchFamily="34" charset="0"/>
          <a:ea typeface="+mn-ea"/>
          <a:cs typeface="Arial" pitchFamily="34" charset="0"/>
        </a:defRPr>
      </a:lvl3pPr>
      <a:lvl4pPr marL="914400" indent="-228600" algn="l" defTabSz="914400" rtl="0" eaLnBrk="1" latinLnBrk="0" hangingPunct="1">
        <a:lnSpc>
          <a:spcPct val="100000"/>
        </a:lnSpc>
        <a:spcBef>
          <a:spcPts val="0"/>
        </a:spcBef>
        <a:spcAft>
          <a:spcPts val="600"/>
        </a:spcAft>
        <a:buFont typeface="Arial" pitchFamily="34" charset="0"/>
        <a:buChar char="–"/>
        <a:defRPr sz="1600" kern="1200">
          <a:solidFill>
            <a:schemeClr val="tx1"/>
          </a:solidFill>
          <a:latin typeface="Arial" pitchFamily="34" charset="0"/>
          <a:ea typeface="+mn-ea"/>
          <a:cs typeface="Arial" pitchFamily="34" charset="0"/>
        </a:defRPr>
      </a:lvl4pPr>
      <a:lvl5pPr marL="1143000" indent="-228600" algn="l" defTabSz="914400" rtl="0" eaLnBrk="1" latinLnBrk="0" hangingPunct="1">
        <a:lnSpc>
          <a:spcPct val="100000"/>
        </a:lnSpc>
        <a:spcBef>
          <a:spcPts val="0"/>
        </a:spcBef>
        <a:spcAft>
          <a:spcPts val="600"/>
        </a:spcAft>
        <a:buClr>
          <a:schemeClr val="accent1"/>
        </a:buClr>
        <a:buFont typeface="Arial" pitchFamily="34" charset="0"/>
        <a:buChar char="•"/>
        <a:defRPr sz="16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190500"/>
            <a:ext cx="8229600" cy="769938"/>
          </a:xfrm>
          <a:prstGeom prst="rect">
            <a:avLst/>
          </a:prstGeom>
        </p:spPr>
        <p:txBody>
          <a:bodyPr vert="horz" lIns="0" tIns="0" rIns="0" bIns="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143000"/>
            <a:ext cx="8229600" cy="5120640"/>
          </a:xfrm>
          <a:prstGeom prst="rect">
            <a:avLst/>
          </a:prstGeom>
        </p:spPr>
        <p:txBody>
          <a:bodyPr vert="horz"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Line 9"/>
          <p:cNvSpPr>
            <a:spLocks noChangeShapeType="1"/>
          </p:cNvSpPr>
          <p:nvPr/>
        </p:nvSpPr>
        <p:spPr bwMode="auto">
          <a:xfrm>
            <a:off x="457200" y="1051719"/>
            <a:ext cx="8229600" cy="0"/>
          </a:xfrm>
          <a:prstGeom prst="line">
            <a:avLst/>
          </a:prstGeom>
          <a:noFill/>
          <a:ln w="12700">
            <a:solidFill>
              <a:schemeClr val="accent1"/>
            </a:solidFill>
            <a:round/>
            <a:headEnd/>
            <a:tailEnd/>
          </a:ln>
          <a:extLst>
            <a:ext uri="{909E8E84-426E-40DD-AFC4-6F175D3DCCD1}">
              <a14:hiddenFill xmlns:a14="http://schemas.microsoft.com/office/drawing/2010/main">
                <a:noFill/>
              </a14:hiddenFill>
            </a:ext>
          </a:extLst>
        </p:spPr>
        <p:txBody>
          <a:bodyPr wrap="none" anchor="ctr"/>
          <a:lstStyle/>
          <a:p>
            <a:endParaRPr lang="en-US" dirty="0">
              <a:solidFill>
                <a:srgbClr val="53565A"/>
              </a:solidFill>
              <a:cs typeface="Arial" pitchFamily="34" charset="0"/>
            </a:endParaRPr>
          </a:p>
        </p:txBody>
      </p:sp>
      <p:pic>
        <p:nvPicPr>
          <p:cNvPr id="9" name="Picture 12" descr="Optum_ColorBand-02"/>
          <p:cNvPicPr preferRelativeResize="0">
            <a:picLocks noChangeArrowheads="1"/>
          </p:cNvPicPr>
          <p:nvPr/>
        </p:nvPicPr>
        <p:blipFill>
          <a:blip r:embed="rId12" cstate="print">
            <a:extLst>
              <a:ext uri="{28A0092B-C50C-407E-A947-70E740481C1C}">
                <a14:useLocalDpi xmlns:a14="http://schemas.microsoft.com/office/drawing/2010/main" val="0"/>
              </a:ext>
            </a:extLst>
          </a:blip>
          <a:srcRect t="6000"/>
          <a:stretch>
            <a:fillRect/>
          </a:stretch>
        </p:blipFill>
        <p:spPr bwMode="auto">
          <a:xfrm>
            <a:off x="1484313" y="6475413"/>
            <a:ext cx="7200900" cy="46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Slide Number Placeholder 5"/>
          <p:cNvSpPr txBox="1">
            <a:spLocks/>
          </p:cNvSpPr>
          <p:nvPr/>
        </p:nvSpPr>
        <p:spPr>
          <a:xfrm>
            <a:off x="3314700" y="6572250"/>
            <a:ext cx="4865210" cy="209550"/>
          </a:xfrm>
          <a:prstGeom prst="rect">
            <a:avLst/>
          </a:prstGeom>
        </p:spPr>
        <p:txBody>
          <a:bodyPr vert="horz" lIns="0" tIns="0" rIns="0" bIns="0" rtlCol="0" anchor="t"/>
          <a:lstStyle>
            <a:defPPr>
              <a:defRPr lang="en-US"/>
            </a:defPPr>
            <a:lvl1pPr marL="0" algn="r" defTabSz="914400" rtl="0" eaLnBrk="1" latinLnBrk="0" hangingPunct="1">
              <a:defRPr sz="800" b="1" kern="1200">
                <a:solidFill>
                  <a:schemeClr val="tx1">
                    <a:tint val="75000"/>
                  </a:schemeClr>
                </a:solidFill>
                <a:latin typeface="Arial" pitchFamily="34" charset="0"/>
                <a:ea typeface="+mn-ea"/>
                <a:cs typeface="Arial"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700" b="0" dirty="0" smtClean="0">
                <a:solidFill>
                  <a:srgbClr val="53565A"/>
                </a:solidFill>
              </a:rPr>
              <a:t>Confidential property of Optum. Do not distribute or reproduce without express permission from Optum.</a:t>
            </a:r>
            <a:endParaRPr lang="en-US" sz="700" dirty="0" smtClean="0">
              <a:solidFill>
                <a:srgbClr val="53565A">
                  <a:tint val="75000"/>
                </a:srgbClr>
              </a:solidFill>
            </a:endParaRPr>
          </a:p>
          <a:p>
            <a:endParaRPr lang="en-US" dirty="0">
              <a:solidFill>
                <a:srgbClr val="53565A">
                  <a:tint val="75000"/>
                </a:srgbClr>
              </a:solidFill>
            </a:endParaRPr>
          </a:p>
        </p:txBody>
      </p:sp>
      <p:sp>
        <p:nvSpPr>
          <p:cNvPr id="11" name="Slide Number Placeholder 5"/>
          <p:cNvSpPr txBox="1">
            <a:spLocks/>
          </p:cNvSpPr>
          <p:nvPr/>
        </p:nvSpPr>
        <p:spPr>
          <a:xfrm>
            <a:off x="8178800" y="6572250"/>
            <a:ext cx="457200" cy="209550"/>
          </a:xfrm>
          <a:prstGeom prst="rect">
            <a:avLst/>
          </a:prstGeom>
        </p:spPr>
        <p:txBody>
          <a:bodyPr vert="horz" lIns="0" tIns="0" rIns="0" bIns="0" rtlCol="0" anchor="t"/>
          <a:lstStyle>
            <a:defPPr>
              <a:defRPr lang="en-US"/>
            </a:defPPr>
            <a:lvl1pPr marL="0" algn="r" defTabSz="914400" rtl="0" eaLnBrk="1" latinLnBrk="0" hangingPunct="1">
              <a:defRPr sz="800" b="1" kern="1200">
                <a:solidFill>
                  <a:schemeClr val="tx1">
                    <a:tint val="75000"/>
                  </a:schemeClr>
                </a:solidFill>
                <a:latin typeface="Arial" pitchFamily="34" charset="0"/>
                <a:ea typeface="+mn-ea"/>
                <a:cs typeface="Arial"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EE22CD0-11F5-4647-B802-77FC0A9339C4}" type="slidenum">
              <a:rPr lang="en-US" smtClean="0">
                <a:solidFill>
                  <a:srgbClr val="53565A"/>
                </a:solidFill>
              </a:rPr>
              <a:pPr/>
              <a:t>‹#›</a:t>
            </a:fld>
            <a:endParaRPr lang="en-US" sz="900" dirty="0">
              <a:solidFill>
                <a:srgbClr val="53565A"/>
              </a:solidFill>
            </a:endParaRPr>
          </a:p>
        </p:txBody>
      </p:sp>
      <p:sp>
        <p:nvSpPr>
          <p:cNvPr id="4" name="Rectangle 3"/>
          <p:cNvSpPr/>
          <p:nvPr userDrawn="1"/>
        </p:nvSpPr>
        <p:spPr>
          <a:xfrm>
            <a:off x="1439859" y="6438596"/>
            <a:ext cx="221516" cy="1716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600" dirty="0">
              <a:solidFill>
                <a:prstClr val="white"/>
              </a:solidFill>
            </a:endParaRPr>
          </a:p>
        </p:txBody>
      </p:sp>
      <p:pic>
        <p:nvPicPr>
          <p:cNvPr id="14" name="Picture 13"/>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154781" y="6281064"/>
            <a:ext cx="1389888" cy="350690"/>
          </a:xfrm>
          <a:prstGeom prst="rect">
            <a:avLst/>
          </a:prstGeom>
        </p:spPr>
      </p:pic>
    </p:spTree>
    <p:extLst>
      <p:ext uri="{BB962C8B-B14F-4D97-AF65-F5344CB8AC3E}">
        <p14:creationId xmlns:p14="http://schemas.microsoft.com/office/powerpoint/2010/main" val="305554951"/>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Lst>
  <p:txStyles>
    <p:titleStyle>
      <a:lvl1pPr algn="l" defTabSz="914400" rtl="0" eaLnBrk="1" latinLnBrk="0" hangingPunct="1">
        <a:lnSpc>
          <a:spcPct val="100000"/>
        </a:lnSpc>
        <a:spcBef>
          <a:spcPct val="0"/>
        </a:spcBef>
        <a:buNone/>
        <a:defRPr sz="2400" b="1" kern="1200">
          <a:solidFill>
            <a:schemeClr val="tx1"/>
          </a:solidFill>
          <a:latin typeface="Arial" pitchFamily="34" charset="0"/>
          <a:ea typeface="+mj-ea"/>
          <a:cs typeface="Arial" pitchFamily="34" charset="0"/>
        </a:defRPr>
      </a:lvl1pPr>
    </p:titleStyle>
    <p:bodyStyle>
      <a:lvl1pPr marL="228600" indent="-228600" algn="l" defTabSz="914400" rtl="0" eaLnBrk="1" latinLnBrk="0" hangingPunct="1">
        <a:lnSpc>
          <a:spcPct val="100000"/>
        </a:lnSpc>
        <a:spcBef>
          <a:spcPts val="0"/>
        </a:spcBef>
        <a:spcAft>
          <a:spcPts val="600"/>
        </a:spcAft>
        <a:buClr>
          <a:schemeClr val="accent1"/>
        </a:buClr>
        <a:buFont typeface="Arial" pitchFamily="34" charset="0"/>
        <a:buChar char="•"/>
        <a:defRPr sz="2000" kern="1200">
          <a:solidFill>
            <a:schemeClr val="tx1"/>
          </a:solidFill>
          <a:latin typeface="Arial" pitchFamily="34" charset="0"/>
          <a:ea typeface="+mn-ea"/>
          <a:cs typeface="Arial" pitchFamily="34" charset="0"/>
        </a:defRPr>
      </a:lvl1pPr>
      <a:lvl2pPr marL="457200" indent="-228600" algn="l" defTabSz="914400" rtl="0" eaLnBrk="1" latinLnBrk="0" hangingPunct="1">
        <a:lnSpc>
          <a:spcPct val="100000"/>
        </a:lnSpc>
        <a:spcBef>
          <a:spcPts val="0"/>
        </a:spcBef>
        <a:spcAft>
          <a:spcPts val="600"/>
        </a:spcAft>
        <a:buFont typeface="Arial" pitchFamily="34" charset="0"/>
        <a:buChar char="–"/>
        <a:defRPr sz="1800" kern="1200">
          <a:solidFill>
            <a:schemeClr val="tx1"/>
          </a:solidFill>
          <a:latin typeface="Arial" pitchFamily="34" charset="0"/>
          <a:ea typeface="+mn-ea"/>
          <a:cs typeface="Arial" pitchFamily="34" charset="0"/>
        </a:defRPr>
      </a:lvl2pPr>
      <a:lvl3pPr marL="685800" indent="-228600" algn="l" defTabSz="914400" rtl="0" eaLnBrk="1" latinLnBrk="0" hangingPunct="1">
        <a:lnSpc>
          <a:spcPct val="100000"/>
        </a:lnSpc>
        <a:spcBef>
          <a:spcPts val="0"/>
        </a:spcBef>
        <a:spcAft>
          <a:spcPts val="600"/>
        </a:spcAft>
        <a:buClr>
          <a:schemeClr val="accent1"/>
        </a:buClr>
        <a:buFont typeface="Arial" pitchFamily="34" charset="0"/>
        <a:buChar char="•"/>
        <a:defRPr sz="1600" kern="1200">
          <a:solidFill>
            <a:schemeClr val="tx1"/>
          </a:solidFill>
          <a:latin typeface="Arial" pitchFamily="34" charset="0"/>
          <a:ea typeface="+mn-ea"/>
          <a:cs typeface="Arial" pitchFamily="34" charset="0"/>
        </a:defRPr>
      </a:lvl3pPr>
      <a:lvl4pPr marL="914400" indent="-228600" algn="l" defTabSz="914400" rtl="0" eaLnBrk="1" latinLnBrk="0" hangingPunct="1">
        <a:lnSpc>
          <a:spcPct val="100000"/>
        </a:lnSpc>
        <a:spcBef>
          <a:spcPts val="0"/>
        </a:spcBef>
        <a:spcAft>
          <a:spcPts val="600"/>
        </a:spcAft>
        <a:buFont typeface="Arial" pitchFamily="34" charset="0"/>
        <a:buChar char="–"/>
        <a:defRPr sz="1600" kern="1200">
          <a:solidFill>
            <a:schemeClr val="tx1"/>
          </a:solidFill>
          <a:latin typeface="Arial" pitchFamily="34" charset="0"/>
          <a:ea typeface="+mn-ea"/>
          <a:cs typeface="Arial" pitchFamily="34" charset="0"/>
        </a:defRPr>
      </a:lvl4pPr>
      <a:lvl5pPr marL="1143000" indent="-228600" algn="l" defTabSz="914400" rtl="0" eaLnBrk="1" latinLnBrk="0" hangingPunct="1">
        <a:lnSpc>
          <a:spcPct val="100000"/>
        </a:lnSpc>
        <a:spcBef>
          <a:spcPts val="0"/>
        </a:spcBef>
        <a:spcAft>
          <a:spcPts val="600"/>
        </a:spcAft>
        <a:buClr>
          <a:schemeClr val="accent1"/>
        </a:buClr>
        <a:buFont typeface="Arial" pitchFamily="34" charset="0"/>
        <a:buChar char="•"/>
        <a:defRPr sz="16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20.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3" Type="http://schemas.openxmlformats.org/officeDocument/2006/relationships/hyperlink" Target="https://opear.uhc.com/ReportingHub/home" TargetMode="External"/><Relationship Id="rId2" Type="http://schemas.openxmlformats.org/officeDocument/2006/relationships/notesSlide" Target="../notesSlides/notesSlide1.xml"/><Relationship Id="rId1" Type="http://schemas.openxmlformats.org/officeDocument/2006/relationships/slideLayout" Target="../slideLayouts/slideLayout14.xml"/><Relationship Id="rId4" Type="http://schemas.openxmlformats.org/officeDocument/2006/relationships/image" Target="../media/image9.png"/></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20.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20.xml"/><Relationship Id="rId5" Type="http://schemas.openxmlformats.org/officeDocument/2006/relationships/image" Target="../media/image17.png"/><Relationship Id="rId4" Type="http://schemas.openxmlformats.org/officeDocument/2006/relationships/image" Target="../media/image16.png"/></Relationships>
</file>

<file path=ppt/slides/_rels/slide22.xml.rels><?xml version="1.0" encoding="UTF-8" standalone="yes"?>
<Relationships xmlns="http://schemas.openxmlformats.org/package/2006/relationships"><Relationship Id="rId3" Type="http://schemas.openxmlformats.org/officeDocument/2006/relationships/hyperlink" Target="http://it500.optum.com/sites/DFP/EDPLearning/Pages/Agile%20Job%20Aids/Job-Aid-Feature-Delivery-Type.aspx" TargetMode="External"/><Relationship Id="rId2" Type="http://schemas.openxmlformats.org/officeDocument/2006/relationships/notesSlide" Target="../notesSlides/notesSlide21.xml"/><Relationship Id="rId1" Type="http://schemas.openxmlformats.org/officeDocument/2006/relationships/slideLayout" Target="../slideLayouts/slideLayout20.xml"/><Relationship Id="rId5" Type="http://schemas.openxmlformats.org/officeDocument/2006/relationships/hyperlink" Target="http://it500.optum.com/sites/DFP/EDPLearning/Pages/Agile%20Job%20Aids/Job-Aid-CA%20Agile%20Central%20Feature%20Cycle%20Time%20report.aspx" TargetMode="External"/><Relationship Id="rId4" Type="http://schemas.openxmlformats.org/officeDocument/2006/relationships/hyperlink" Target="http://it500.optum.com/sites/DFP/EDPLearning/Pages/Agile%20Job%20Aids/Job-Aid-Program-Code-ID.aspx" TargetMode="Externa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0.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0.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0.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5.xml"/><Relationship Id="rId1" Type="http://schemas.openxmlformats.org/officeDocument/2006/relationships/slideLayout" Target="../slideLayouts/slideLayout20.xml"/><Relationship Id="rId4" Type="http://schemas.openxmlformats.org/officeDocument/2006/relationships/image" Target="../media/image19.png"/></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6.xml"/><Relationship Id="rId1" Type="http://schemas.openxmlformats.org/officeDocument/2006/relationships/slideLayout" Target="../slideLayouts/slideLayout20.xml"/><Relationship Id="rId4" Type="http://schemas.openxmlformats.org/officeDocument/2006/relationships/image" Target="../media/image20.png"/></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7.xml"/><Relationship Id="rId1" Type="http://schemas.openxmlformats.org/officeDocument/2006/relationships/slideLayout" Target="../slideLayouts/slideLayout20.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8.xml"/><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0.xml"/></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9.xml"/><Relationship Id="rId1" Type="http://schemas.openxmlformats.org/officeDocument/2006/relationships/slideLayout" Target="../slideLayouts/slideLayout20.xml"/><Relationship Id="rId5" Type="http://schemas.openxmlformats.org/officeDocument/2006/relationships/image" Target="../media/image28.png"/><Relationship Id="rId4" Type="http://schemas.openxmlformats.org/officeDocument/2006/relationships/image" Target="../media/image27.png"/></Relationships>
</file>

<file path=ppt/slides/_rels/slide31.xml.rels><?xml version="1.0" encoding="UTF-8" standalone="yes"?>
<Relationships xmlns="http://schemas.openxmlformats.org/package/2006/relationships"><Relationship Id="rId3" Type="http://schemas.openxmlformats.org/officeDocument/2006/relationships/hyperlink" Target="http://it500.optum.com/sites/DFP/EDPLearning/Pages/Agile%20Job%20Aids/Job-Aid-Feature-Delivery-Type.aspx" TargetMode="External"/><Relationship Id="rId2" Type="http://schemas.openxmlformats.org/officeDocument/2006/relationships/notesSlide" Target="../notesSlides/notesSlide30.xml"/><Relationship Id="rId1" Type="http://schemas.openxmlformats.org/officeDocument/2006/relationships/slideLayout" Target="../slideLayouts/slideLayout20.xml"/><Relationship Id="rId6" Type="http://schemas.openxmlformats.org/officeDocument/2006/relationships/hyperlink" Target="http://it500.optum.com/sites/DFP/EDPLearning/Pages/Agile%20Job%20Aids/Job-Aid-Agile-Central-Attribute-Updates.aspx" TargetMode="External"/><Relationship Id="rId5" Type="http://schemas.openxmlformats.org/officeDocument/2006/relationships/hyperlink" Target="http://it500.optum.com/sites/DFP/EDPLearning/Pages/Agile%20Job%20Aids/Job-Aid-Capability-Assessment.aspx" TargetMode="External"/><Relationship Id="rId4" Type="http://schemas.openxmlformats.org/officeDocument/2006/relationships/hyperlink" Target="http://it500.optum.com/sites/DFP/EDPLearning/Pages/Agile%20Job%20Aids/Job-Aid-OSAM-Maturity-Participation-MBO.aspx" TargetMode="Externa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0.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0.xml"/></Relationships>
</file>

<file path=ppt/slides/_rels/slide3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3.xml"/><Relationship Id="rId1" Type="http://schemas.openxmlformats.org/officeDocument/2006/relationships/slideLayout" Target="../slideLayouts/slideLayout20.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0.xml"/></Relationships>
</file>

<file path=ppt/slides/_rels/slide3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5.xml"/><Relationship Id="rId1" Type="http://schemas.openxmlformats.org/officeDocument/2006/relationships/slideLayout" Target="../slideLayouts/slideLayout20.xml"/><Relationship Id="rId4" Type="http://schemas.openxmlformats.org/officeDocument/2006/relationships/image" Target="../media/image33.png"/></Relationships>
</file>

<file path=ppt/slides/_rels/slide3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6.xml"/><Relationship Id="rId1" Type="http://schemas.openxmlformats.org/officeDocument/2006/relationships/slideLayout" Target="../slideLayouts/slideLayout20.xml"/></Relationships>
</file>

<file path=ppt/slides/_rels/slide3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7.xml"/><Relationship Id="rId1" Type="http://schemas.openxmlformats.org/officeDocument/2006/relationships/slideLayout" Target="../slideLayouts/slideLayout20.xml"/></Relationships>
</file>

<file path=ppt/slides/_rels/slide3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8.xml"/><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0.xml"/></Relationships>
</file>

<file path=ppt/slides/_rels/slide4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9.xml"/><Relationship Id="rId1" Type="http://schemas.openxmlformats.org/officeDocument/2006/relationships/slideLayout" Target="../slideLayouts/slideLayout20.xml"/></Relationships>
</file>

<file path=ppt/slides/_rels/slide41.xml.rels><?xml version="1.0" encoding="UTF-8" standalone="yes"?>
<Relationships xmlns="http://schemas.openxmlformats.org/package/2006/relationships"><Relationship Id="rId8" Type="http://schemas.openxmlformats.org/officeDocument/2006/relationships/hyperlink" Target="https://hubconnect.uhg.com/external-link.jspa?url=http://app38-02.optum.com/sites/PEAR/PEARPublic/MBORef/Individual%20MBO%20Deep%20Dive%20Trainings/2018%20Deep%20Dive%20Trainings/Foundations/Product%20Master%20Maintenance.docx" TargetMode="External"/><Relationship Id="rId3" Type="http://schemas.openxmlformats.org/officeDocument/2006/relationships/hyperlink" Target="http://app38-02.optum.com/sites/PEAR/PEARPublic/MBORef/MBO%20Operations/2018/OSAM%20Reporting%20Hub%20Training%20-%20MBOs.pptx" TargetMode="External"/><Relationship Id="rId7" Type="http://schemas.openxmlformats.org/officeDocument/2006/relationships/hyperlink" Target="file:///\\app38-02.optum.com\DavWWWRoot\sites\PEAR\PEARPublic\MBORef\2018%20Measure%20Documentation\Productivity\Product%20Analysis%20Worksheet.xlsx" TargetMode="External"/><Relationship Id="rId2" Type="http://schemas.openxmlformats.org/officeDocument/2006/relationships/notesSlide" Target="../notesSlides/notesSlide40.xml"/><Relationship Id="rId1" Type="http://schemas.openxmlformats.org/officeDocument/2006/relationships/slideLayout" Target="../slideLayouts/slideLayout20.xml"/><Relationship Id="rId6" Type="http://schemas.openxmlformats.org/officeDocument/2006/relationships/hyperlink" Target="file:///\\app38-02.optum.com\DavWWWRoot\sites\PEAR\PEARPublic\MBORef\2018%20Measure%20Documentation\Productivity\HowToUpdateBillingApplicationAttribute.doc" TargetMode="External"/><Relationship Id="rId5" Type="http://schemas.openxmlformats.org/officeDocument/2006/relationships/hyperlink" Target="file:///\\app38-02.optum.com\DavWWWRoot\sites\PEAR\PEARPublic\MBORef\2018%20Measure%20Documentation\Productivity\HowToUpdatePlanviewProductAttribute.doc" TargetMode="External"/><Relationship Id="rId4" Type="http://schemas.openxmlformats.org/officeDocument/2006/relationships/hyperlink" Target="http://app38-02.optum.com/sites/PEAR/PEARPublic/MBORef/2018%20Measure%20Documentation/Productivity/How%20to%20Prepare%20for%20Productivity%20v1.1.docx" TargetMode="External"/><Relationship Id="rId9" Type="http://schemas.openxmlformats.org/officeDocument/2006/relationships/hyperlink" Target="http://askwf.uhc.com/_layouts/runtime.aspx/?workflowid=f3642973-2d6f-453b-b1a4-67f5fe6a1d17&amp;FormMode=Create" TargetMode="Externa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0.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0.xml"/></Relationships>
</file>

<file path=ppt/slides/_rels/slide4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3.xml"/><Relationship Id="rId1" Type="http://schemas.openxmlformats.org/officeDocument/2006/relationships/slideLayout" Target="../slideLayouts/slideLayout20.xml"/><Relationship Id="rId4" Type="http://schemas.openxmlformats.org/officeDocument/2006/relationships/image" Target="../media/image39.png"/></Relationships>
</file>

<file path=ppt/slides/_rels/slide4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4.xml"/><Relationship Id="rId1" Type="http://schemas.openxmlformats.org/officeDocument/2006/relationships/slideLayout" Target="../slideLayouts/slideLayout20.xml"/></Relationships>
</file>

<file path=ppt/slides/_rels/slide4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5.xml"/><Relationship Id="rId1" Type="http://schemas.openxmlformats.org/officeDocument/2006/relationships/slideLayout" Target="../slideLayouts/slideLayout20.xml"/></Relationships>
</file>

<file path=ppt/slides/_rels/slide4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6.xml"/><Relationship Id="rId1" Type="http://schemas.openxmlformats.org/officeDocument/2006/relationships/slideLayout" Target="../slideLayouts/slideLayout20.xml"/></Relationships>
</file>

<file path=ppt/slides/_rels/slide48.xml.rels><?xml version="1.0" encoding="UTF-8" standalone="yes"?>
<Relationships xmlns="http://schemas.openxmlformats.org/package/2006/relationships"><Relationship Id="rId3" Type="http://schemas.openxmlformats.org/officeDocument/2006/relationships/hyperlink" Target="http://it500.optum.com/sites/DFP/EDPLearning/Pages/Agile%20Job%20Aids/Job-Aid-Mature-Agile-Organizational-Structure-MBO.aspx" TargetMode="External"/><Relationship Id="rId2" Type="http://schemas.openxmlformats.org/officeDocument/2006/relationships/notesSlide" Target="../notesSlides/notesSlide47.xml"/><Relationship Id="rId1" Type="http://schemas.openxmlformats.org/officeDocument/2006/relationships/slideLayout" Target="../slideLayouts/slideLayout20.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0.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0.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0.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0.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0.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0.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0.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0.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0.xml"/></Relationships>
</file>

<file path=ppt/slides/_rels/slide5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7.xml"/><Relationship Id="rId1" Type="http://schemas.openxmlformats.org/officeDocument/2006/relationships/slideLayout" Target="../slideLayouts/slideLayout20.xml"/></Relationships>
</file>

<file path=ppt/slides/_rels/slide5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8.xml"/><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0.xml"/></Relationships>
</file>

<file path=ppt/slides/_rels/slide60.xml.rels><?xml version="1.0" encoding="UTF-8" standalone="yes"?>
<Relationships xmlns="http://schemas.openxmlformats.org/package/2006/relationships"><Relationship Id="rId3" Type="http://schemas.openxmlformats.org/officeDocument/2006/relationships/hyperlink" Target="http://app38-02.optum.com/sites/PEAR/PEARPublic/MBORef/MBO%20Operations/2018/OSAM%20Reporting%20Hub%20Training%20-%20MBOs.pptx" TargetMode="External"/><Relationship Id="rId2" Type="http://schemas.openxmlformats.org/officeDocument/2006/relationships/notesSlide" Target="../notesSlides/notesSlide59.xml"/><Relationship Id="rId1" Type="http://schemas.openxmlformats.org/officeDocument/2006/relationships/slideLayout" Target="../slideLayouts/slideLayout20.xml"/><Relationship Id="rId5" Type="http://schemas.openxmlformats.org/officeDocument/2006/relationships/hyperlink" Target="file:///\\app38-02.optum.com\DavWWWRoot\sites\PEAR\PEARPublic\MBORef\2018%20Measure%20Documentation\Optum%20Tech%20Delivery\DeliverySnapsDetail.xlsx" TargetMode="External"/><Relationship Id="rId4" Type="http://schemas.openxmlformats.org/officeDocument/2006/relationships/hyperlink" Target="http://it500.optum.com/sites/DFP/EDPLearning/Pages/Agile%20Job%20Aids/Job-Aid-Delivery-MBO.aspx" TargetMode="Externa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0.xml"/></Relationships>
</file>

<file path=ppt/slides/_rels/slide6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1.xml"/><Relationship Id="rId1" Type="http://schemas.openxmlformats.org/officeDocument/2006/relationships/slideLayout" Target="../slideLayouts/slideLayout20.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3.xml"/><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64.xml"/><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65.xml"/><Relationship Id="rId1" Type="http://schemas.openxmlformats.org/officeDocument/2006/relationships/slideLayout" Target="../slideLayouts/slideLayout20.xml"/></Relationships>
</file>

<file path=ppt/slides/_rels/slide6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66.xml"/><Relationship Id="rId1" Type="http://schemas.openxmlformats.org/officeDocument/2006/relationships/slideLayout" Target="../slideLayouts/slideLayout20.xml"/><Relationship Id="rId4" Type="http://schemas.openxmlformats.org/officeDocument/2006/relationships/image" Target="../media/image49.png"/></Relationships>
</file>

<file path=ppt/slides/_rels/slide68.xml.rels><?xml version="1.0" encoding="UTF-8" standalone="yes"?>
<Relationships xmlns="http://schemas.openxmlformats.org/package/2006/relationships"><Relationship Id="rId3" Type="http://schemas.openxmlformats.org/officeDocument/2006/relationships/hyperlink" Target="http://app38-02.optum.com/sites/PEAR/PEARPublic/MBORef/2018%20Measure%20Documentation/Code%20Quality/How%20to%20Configure%20Code%20Quality%20Adoption%20MBO%20Report.docx" TargetMode="External"/><Relationship Id="rId2" Type="http://schemas.openxmlformats.org/officeDocument/2006/relationships/notesSlide" Target="../notesSlides/notesSlide67.xml"/><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0.xml"/></Relationships>
</file>

<file path=ppt/slides/_rels/slide7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69.xml"/><Relationship Id="rId1" Type="http://schemas.openxmlformats.org/officeDocument/2006/relationships/slideLayout" Target="../slideLayouts/slideLayout20.xml"/><Relationship Id="rId4" Type="http://schemas.openxmlformats.org/officeDocument/2006/relationships/image" Target="../media/image51.png"/></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0.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0.xml"/></Relationships>
</file>

<file path=ppt/slides/_rels/slide7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72.xml"/><Relationship Id="rId1" Type="http://schemas.openxmlformats.org/officeDocument/2006/relationships/slideLayout" Target="../slideLayouts/slideLayout20.xml"/><Relationship Id="rId4" Type="http://schemas.openxmlformats.org/officeDocument/2006/relationships/image" Target="../media/image53.png"/></Relationships>
</file>

<file path=ppt/slides/_rels/slide7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73.xml"/><Relationship Id="rId1" Type="http://schemas.openxmlformats.org/officeDocument/2006/relationships/slideLayout" Target="../slideLayouts/slideLayout20.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0.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0.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0.xml"/></Relationships>
</file>

<file path=ppt/slides/_rels/slide7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77.xml"/><Relationship Id="rId1" Type="http://schemas.openxmlformats.org/officeDocument/2006/relationships/slideLayout" Target="../slideLayouts/slideLayout20.xml"/></Relationships>
</file>

<file path=ppt/slides/_rels/slide7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78.xml"/><Relationship Id="rId1" Type="http://schemas.openxmlformats.org/officeDocument/2006/relationships/slideLayout" Target="../slideLayouts/slideLayout20.xml"/><Relationship Id="rId4" Type="http://schemas.openxmlformats.org/officeDocument/2006/relationships/image" Target="../media/image57.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0.xml"/></Relationships>
</file>

<file path=ppt/slides/_rels/slide8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79.xml"/><Relationship Id="rId1" Type="http://schemas.openxmlformats.org/officeDocument/2006/relationships/slideLayout" Target="../slideLayouts/slideLayout12.xml"/></Relationships>
</file>

<file path=ppt/slides/_rels/slide8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80.xml"/><Relationship Id="rId1" Type="http://schemas.openxmlformats.org/officeDocument/2006/relationships/slideLayout" Target="../slideLayouts/slideLayout12.xml"/></Relationships>
</file>

<file path=ppt/slides/_rels/slide8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81.xml"/><Relationship Id="rId1" Type="http://schemas.openxmlformats.org/officeDocument/2006/relationships/slideLayout" Target="../slideLayouts/slideLayout12.xml"/></Relationships>
</file>

<file path=ppt/slides/_rels/slide8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82.xml"/><Relationship Id="rId1" Type="http://schemas.openxmlformats.org/officeDocument/2006/relationships/slideLayout" Target="../slideLayouts/slideLayout12.xml"/></Relationships>
</file>

<file path=ppt/slides/_rels/slide8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83.xml"/><Relationship Id="rId1" Type="http://schemas.openxmlformats.org/officeDocument/2006/relationships/slideLayout" Target="../slideLayouts/slideLayout20.xml"/><Relationship Id="rId5" Type="http://schemas.openxmlformats.org/officeDocument/2006/relationships/image" Target="../media/image64.png"/><Relationship Id="rId4" Type="http://schemas.openxmlformats.org/officeDocument/2006/relationships/image" Target="../media/image63.png"/></Relationships>
</file>

<file path=ppt/slides/_rels/slide8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84.xml"/><Relationship Id="rId1" Type="http://schemas.openxmlformats.org/officeDocument/2006/relationships/slideLayout" Target="../slideLayouts/slideLayout20.xml"/><Relationship Id="rId4" Type="http://schemas.openxmlformats.org/officeDocument/2006/relationships/image" Target="../media/image66.png"/></Relationships>
</file>

<file path=ppt/slides/_rels/slide86.xml.rels><?xml version="1.0" encoding="UTF-8" standalone="yes"?>
<Relationships xmlns="http://schemas.openxmlformats.org/package/2006/relationships"><Relationship Id="rId3" Type="http://schemas.openxmlformats.org/officeDocument/2006/relationships/hyperlink" Target="http://it500.optum.com/sites/DFP/EDPLearning/Pages/Agile%20Job%20Aids/Job-Aid-Customer-Defect-Leakage-MBO.aspx" TargetMode="External"/><Relationship Id="rId2" Type="http://schemas.openxmlformats.org/officeDocument/2006/relationships/notesSlide" Target="../notesSlides/notesSlide85.xml"/><Relationship Id="rId1" Type="http://schemas.openxmlformats.org/officeDocument/2006/relationships/slideLayout" Target="../slideLayouts/slideLayout20.xml"/><Relationship Id="rId4" Type="http://schemas.openxmlformats.org/officeDocument/2006/relationships/hyperlink" Target="http://app38-02.optum.com/sites/PEAR/PEARPublic/MBORef/2018%20Measure%20Documentation/Customer%20Defect%20Leakage/How%20to%20Create%20A%20Customer%20Reported%20Defect%20Job%20Aid.doc" TargetMode="Externa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85800" y="5257800"/>
            <a:ext cx="7772400" cy="704850"/>
          </a:xfrm>
        </p:spPr>
        <p:txBody>
          <a:bodyPr/>
          <a:lstStyle/>
          <a:p>
            <a:pPr algn="ctr"/>
            <a:r>
              <a:rPr lang="en-US" b="1" dirty="0" smtClean="0"/>
              <a:t>Agile MBOs</a:t>
            </a:r>
            <a:endParaRPr lang="en-US" b="1" dirty="0"/>
          </a:p>
        </p:txBody>
      </p:sp>
      <p:pic>
        <p:nvPicPr>
          <p:cNvPr id="7" name="Picture 5" descr="42-20083840rev.jpg"/>
          <p:cNvPicPr>
            <a:picLocks noChangeAspect="1"/>
          </p:cNvPicPr>
          <p:nvPr/>
        </p:nvPicPr>
        <p:blipFill>
          <a:blip r:embed="rId2">
            <a:extLst>
              <a:ext uri="{28A0092B-C50C-407E-A947-70E740481C1C}">
                <a14:useLocalDpi xmlns:a14="http://schemas.microsoft.com/office/drawing/2010/main" val="0"/>
              </a:ext>
            </a:extLst>
          </a:blip>
          <a:srcRect t="12167" b="25917"/>
          <a:stretch>
            <a:fillRect/>
          </a:stretch>
        </p:blipFill>
        <p:spPr bwMode="auto">
          <a:xfrm>
            <a:off x="0" y="1235075"/>
            <a:ext cx="9144000" cy="3773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4544176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txBox="1">
            <a:spLocks/>
          </p:cNvSpPr>
          <p:nvPr/>
        </p:nvSpPr>
        <p:spPr>
          <a:xfrm>
            <a:off x="1475113" y="1337805"/>
            <a:ext cx="7251051" cy="4453395"/>
          </a:xfrm>
          <a:prstGeom prst="rect">
            <a:avLst/>
          </a:prstGeom>
        </p:spPr>
        <p:txBody>
          <a:bodyPr wrap="square" lIns="131829" tIns="0" rIns="131829" bIns="0" anchor="t"/>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600" b="1" spc="-50" dirty="0" smtClean="0">
                <a:gradFill>
                  <a:gsLst>
                    <a:gs pos="5417">
                      <a:srgbClr val="53565A"/>
                    </a:gs>
                    <a:gs pos="28000">
                      <a:srgbClr val="53565A"/>
                    </a:gs>
                  </a:gsLst>
                  <a:lin ang="5400000" scaled="0"/>
                </a:gradFill>
                <a:latin typeface="Arial"/>
              </a:rPr>
              <a:t>Code Quality</a:t>
            </a:r>
          </a:p>
          <a:p>
            <a:pPr>
              <a:lnSpc>
                <a:spcPct val="100000"/>
              </a:lnSpc>
              <a:spcBef>
                <a:spcPts val="0"/>
              </a:spcBef>
              <a:buSzTx/>
            </a:pPr>
            <a:endParaRPr lang="en-US" sz="1200" b="1" u="sng" spc="-50" dirty="0" smtClean="0">
              <a:gradFill>
                <a:gsLst>
                  <a:gs pos="5417">
                    <a:srgbClr val="53565A"/>
                  </a:gs>
                  <a:gs pos="28000">
                    <a:srgbClr val="53565A"/>
                  </a:gs>
                </a:gsLst>
                <a:lin ang="5400000" scaled="0"/>
              </a:gradFill>
              <a:latin typeface="Arial"/>
            </a:endParaRPr>
          </a:p>
          <a:p>
            <a:pPr>
              <a:lnSpc>
                <a:spcPct val="100000"/>
              </a:lnSpc>
              <a:spcBef>
                <a:spcPts val="0"/>
              </a:spcBef>
              <a:buSzTx/>
            </a:pPr>
            <a:r>
              <a:rPr lang="en-US" sz="1200" b="1" u="sng" spc="-50" dirty="0" smtClean="0">
                <a:gradFill>
                  <a:gsLst>
                    <a:gs pos="5417">
                      <a:srgbClr val="53565A"/>
                    </a:gs>
                    <a:gs pos="28000">
                      <a:srgbClr val="53565A"/>
                    </a:gs>
                  </a:gsLst>
                  <a:lin ang="5400000" scaled="0"/>
                </a:gradFill>
                <a:latin typeface="Arial"/>
              </a:rPr>
              <a:t>What is changing?</a:t>
            </a:r>
          </a:p>
          <a:p>
            <a:pPr marL="171450" indent="-171450" defTabSz="914400">
              <a:lnSpc>
                <a:spcPct val="100000"/>
              </a:lnSpc>
              <a:spcBef>
                <a:spcPts val="0"/>
              </a:spcBef>
              <a:buSzTx/>
              <a:buFont typeface="Arial" panose="020B0604020202020204" pitchFamily="34" charset="0"/>
              <a:buChar char="•"/>
            </a:pPr>
            <a:r>
              <a:rPr lang="en-US" sz="1100" dirty="0" smtClean="0">
                <a:gradFill>
                  <a:gsLst>
                    <a:gs pos="5417">
                      <a:srgbClr val="53565A"/>
                    </a:gs>
                    <a:gs pos="28000">
                      <a:srgbClr val="53565A"/>
                    </a:gs>
                  </a:gsLst>
                  <a:lin ang="5400000" scaled="0"/>
                </a:gradFill>
                <a:latin typeface="Arial"/>
              </a:rPr>
              <a:t>New measure to drive </a:t>
            </a:r>
            <a:r>
              <a:rPr lang="en-US" sz="1100" smtClean="0">
                <a:gradFill>
                  <a:gsLst>
                    <a:gs pos="5417">
                      <a:srgbClr val="53565A"/>
                    </a:gs>
                    <a:gs pos="28000">
                      <a:srgbClr val="53565A"/>
                    </a:gs>
                  </a:gsLst>
                  <a:lin ang="5400000" scaled="0"/>
                </a:gradFill>
                <a:latin typeface="Arial"/>
              </a:rPr>
              <a:t>code quality adoption</a:t>
            </a:r>
            <a:endParaRPr lang="en-US" sz="1100" dirty="0" smtClean="0">
              <a:gradFill>
                <a:gsLst>
                  <a:gs pos="5417">
                    <a:srgbClr val="53565A"/>
                  </a:gs>
                  <a:gs pos="28000">
                    <a:srgbClr val="53565A"/>
                  </a:gs>
                </a:gsLst>
                <a:lin ang="5400000" scaled="0"/>
              </a:gradFill>
              <a:latin typeface="Arial"/>
            </a:endParaRPr>
          </a:p>
          <a:p>
            <a:pPr>
              <a:lnSpc>
                <a:spcPct val="100000"/>
              </a:lnSpc>
              <a:spcBef>
                <a:spcPts val="0"/>
              </a:spcBef>
              <a:buSzTx/>
            </a:pPr>
            <a:endParaRPr lang="en-US" sz="1100" dirty="0" smtClean="0">
              <a:gradFill>
                <a:gsLst>
                  <a:gs pos="5417">
                    <a:srgbClr val="53565A"/>
                  </a:gs>
                  <a:gs pos="28000">
                    <a:srgbClr val="53565A"/>
                  </a:gs>
                </a:gsLst>
                <a:lin ang="5400000" scaled="0"/>
              </a:gradFill>
              <a:latin typeface="Arial"/>
            </a:endParaRPr>
          </a:p>
          <a:p>
            <a:pPr defTabSz="914400">
              <a:lnSpc>
                <a:spcPct val="100000"/>
              </a:lnSpc>
              <a:spcBef>
                <a:spcPts val="0"/>
              </a:spcBef>
              <a:buSzTx/>
            </a:pPr>
            <a:r>
              <a:rPr lang="en-US" sz="1200" b="1" u="sng" spc="-50" dirty="0">
                <a:solidFill>
                  <a:schemeClr val="bg1">
                    <a:lumMod val="75000"/>
                  </a:schemeClr>
                </a:solidFill>
                <a:latin typeface="Arial"/>
              </a:rPr>
              <a:t>For Code Quality Adopted </a:t>
            </a:r>
            <a:r>
              <a:rPr lang="en-US" sz="1200" b="1" u="sng" spc="-50" dirty="0" smtClean="0">
                <a:solidFill>
                  <a:schemeClr val="bg1">
                    <a:lumMod val="75000"/>
                  </a:schemeClr>
                </a:solidFill>
                <a:latin typeface="Arial"/>
              </a:rPr>
              <a:t>Teams</a:t>
            </a:r>
            <a:r>
              <a:rPr lang="en-US" sz="1200" b="1" spc="-50" dirty="0" smtClean="0">
                <a:solidFill>
                  <a:schemeClr val="bg1">
                    <a:lumMod val="75000"/>
                  </a:schemeClr>
                </a:solidFill>
                <a:latin typeface="Arial"/>
              </a:rPr>
              <a:t> </a:t>
            </a:r>
            <a:r>
              <a:rPr lang="en-US" sz="1200" dirty="0" smtClean="0">
                <a:solidFill>
                  <a:schemeClr val="bg1">
                    <a:lumMod val="75000"/>
                  </a:schemeClr>
                </a:solidFill>
                <a:latin typeface="Arial"/>
              </a:rPr>
              <a:t>(updated)</a:t>
            </a:r>
            <a:endParaRPr lang="en-US" sz="1200" i="1" spc="-50" dirty="0" smtClean="0">
              <a:solidFill>
                <a:schemeClr val="bg1">
                  <a:lumMod val="75000"/>
                </a:schemeClr>
              </a:solidFill>
              <a:latin typeface="Arial"/>
            </a:endParaRPr>
          </a:p>
          <a:p>
            <a:pPr marL="171450" indent="-171450" defTabSz="914400">
              <a:lnSpc>
                <a:spcPct val="100000"/>
              </a:lnSpc>
              <a:spcBef>
                <a:spcPts val="0"/>
              </a:spcBef>
              <a:buSzTx/>
              <a:buFont typeface="Arial" panose="020B0604020202020204" pitchFamily="34" charset="0"/>
              <a:buChar char="•"/>
            </a:pPr>
            <a:r>
              <a:rPr lang="en-US" sz="1100" dirty="0" smtClean="0">
                <a:solidFill>
                  <a:schemeClr val="bg1">
                    <a:lumMod val="75000"/>
                  </a:schemeClr>
                </a:solidFill>
                <a:latin typeface="Arial"/>
              </a:rPr>
              <a:t>Measure: Team improvement towards individualized code quality gate targets</a:t>
            </a:r>
          </a:p>
          <a:p>
            <a:pPr marL="171450" indent="-171450" defTabSz="914400">
              <a:lnSpc>
                <a:spcPct val="100000"/>
              </a:lnSpc>
              <a:spcBef>
                <a:spcPts val="0"/>
              </a:spcBef>
              <a:buSzTx/>
              <a:buFont typeface="Arial" panose="020B0604020202020204" pitchFamily="34" charset="0"/>
              <a:buChar char="•"/>
            </a:pPr>
            <a:r>
              <a:rPr lang="en-US" sz="1100" dirty="0" smtClean="0">
                <a:solidFill>
                  <a:schemeClr val="bg1">
                    <a:lumMod val="75000"/>
                  </a:schemeClr>
                </a:solidFill>
                <a:latin typeface="Arial"/>
              </a:rPr>
              <a:t>Target:  Achievement of selected quality goal and/or implementation of automated release pipeline enforcement of code quality controls</a:t>
            </a:r>
          </a:p>
          <a:p>
            <a:pPr marL="288925" lvl="1" indent="-114300" defTabSz="914400">
              <a:lnSpc>
                <a:spcPct val="100000"/>
              </a:lnSpc>
              <a:spcBef>
                <a:spcPts val="0"/>
              </a:spcBef>
              <a:buSzTx/>
              <a:buFont typeface="Arial" panose="020B0604020202020204" pitchFamily="34" charset="0"/>
              <a:buChar char="•"/>
            </a:pPr>
            <a:r>
              <a:rPr lang="en-US" sz="1000" dirty="0" smtClean="0">
                <a:solidFill>
                  <a:schemeClr val="bg1">
                    <a:lumMod val="75000"/>
                  </a:schemeClr>
                </a:solidFill>
                <a:latin typeface="Arial"/>
              </a:rPr>
              <a:t>Meeting target gate = Meets, beating gate by 2 = Exceeds</a:t>
            </a:r>
          </a:p>
          <a:p>
            <a:pPr marL="288925" lvl="1" indent="-114300" defTabSz="914400">
              <a:lnSpc>
                <a:spcPct val="100000"/>
              </a:lnSpc>
              <a:spcBef>
                <a:spcPts val="0"/>
              </a:spcBef>
              <a:buSzTx/>
              <a:buFont typeface="Arial" panose="020B0604020202020204" pitchFamily="34" charset="0"/>
              <a:buChar char="•"/>
            </a:pPr>
            <a:r>
              <a:rPr lang="en-US" sz="1000" dirty="0" smtClean="0">
                <a:solidFill>
                  <a:schemeClr val="bg1">
                    <a:lumMod val="75000"/>
                  </a:schemeClr>
                </a:solidFill>
                <a:latin typeface="Arial"/>
              </a:rPr>
              <a:t>Implementing automated release pipeline enforcement = Exceeds </a:t>
            </a:r>
            <a:r>
              <a:rPr lang="en-US" sz="1000" i="1" dirty="0" smtClean="0">
                <a:solidFill>
                  <a:schemeClr val="bg1">
                    <a:lumMod val="75000"/>
                  </a:schemeClr>
                </a:solidFill>
                <a:latin typeface="Arial"/>
              </a:rPr>
              <a:t>(regardless of gate progress)</a:t>
            </a:r>
          </a:p>
          <a:p>
            <a:pPr marL="171450" indent="-171450" defTabSz="914400">
              <a:lnSpc>
                <a:spcPct val="100000"/>
              </a:lnSpc>
              <a:spcBef>
                <a:spcPts val="0"/>
              </a:spcBef>
              <a:buSzTx/>
              <a:buFont typeface="Arial" panose="020B0604020202020204" pitchFamily="34" charset="0"/>
              <a:buChar char="•"/>
            </a:pPr>
            <a:endParaRPr lang="en-US" sz="1100" dirty="0">
              <a:gradFill>
                <a:gsLst>
                  <a:gs pos="5417">
                    <a:srgbClr val="53565A"/>
                  </a:gs>
                  <a:gs pos="28000">
                    <a:srgbClr val="53565A"/>
                  </a:gs>
                </a:gsLst>
                <a:lin ang="5400000" scaled="0"/>
              </a:gradFill>
              <a:latin typeface="Arial"/>
            </a:endParaRPr>
          </a:p>
          <a:p>
            <a:pPr defTabSz="914400">
              <a:lnSpc>
                <a:spcPct val="100000"/>
              </a:lnSpc>
              <a:spcBef>
                <a:spcPts val="0"/>
              </a:spcBef>
              <a:buSzTx/>
            </a:pPr>
            <a:r>
              <a:rPr lang="en-US" sz="1200" b="1" u="sng" spc="-50" dirty="0" smtClean="0">
                <a:gradFill>
                  <a:gsLst>
                    <a:gs pos="5417">
                      <a:srgbClr val="53565A"/>
                    </a:gs>
                    <a:gs pos="28000">
                      <a:srgbClr val="53565A"/>
                    </a:gs>
                  </a:gsLst>
                  <a:lin ang="5400000" scaled="0"/>
                </a:gradFill>
                <a:latin typeface="Arial"/>
              </a:rPr>
              <a:t>For Code Quality Adopting Teams</a:t>
            </a:r>
            <a:endParaRPr lang="en-US" sz="1600" i="1" spc="-50" dirty="0" smtClean="0">
              <a:gradFill>
                <a:gsLst>
                  <a:gs pos="5417">
                    <a:srgbClr val="53565A"/>
                  </a:gs>
                  <a:gs pos="28000">
                    <a:srgbClr val="53565A"/>
                  </a:gs>
                </a:gsLst>
                <a:lin ang="5400000" scaled="0"/>
              </a:gradFill>
              <a:latin typeface="Arial"/>
            </a:endParaRPr>
          </a:p>
          <a:p>
            <a:pPr marL="171450" indent="-171450" defTabSz="914400">
              <a:lnSpc>
                <a:spcPct val="100000"/>
              </a:lnSpc>
              <a:spcBef>
                <a:spcPts val="0"/>
              </a:spcBef>
              <a:buSzTx/>
              <a:buFont typeface="Arial" panose="020B0604020202020204" pitchFamily="34" charset="0"/>
              <a:buChar char="•"/>
            </a:pPr>
            <a:r>
              <a:rPr lang="en-US" sz="1100" dirty="0" smtClean="0">
                <a:gradFill>
                  <a:gsLst>
                    <a:gs pos="5417">
                      <a:srgbClr val="53565A"/>
                    </a:gs>
                    <a:gs pos="28000">
                      <a:srgbClr val="53565A"/>
                    </a:gs>
                  </a:gsLst>
                  <a:lin ang="5400000" scaled="0"/>
                </a:gradFill>
                <a:latin typeface="Arial"/>
              </a:rPr>
              <a:t>Measure: Adoption of code quality analysis (SonarQube)</a:t>
            </a:r>
            <a:endParaRPr lang="en-US" sz="1100" dirty="0" smtClean="0">
              <a:solidFill>
                <a:srgbClr val="FF0000"/>
              </a:solidFill>
              <a:latin typeface="Arial"/>
            </a:endParaRPr>
          </a:p>
          <a:p>
            <a:pPr marL="171450" indent="-171450" defTabSz="914400">
              <a:lnSpc>
                <a:spcPct val="100000"/>
              </a:lnSpc>
              <a:spcBef>
                <a:spcPts val="0"/>
              </a:spcBef>
              <a:buSzTx/>
              <a:buFont typeface="Arial" panose="020B0604020202020204" pitchFamily="34" charset="0"/>
              <a:buChar char="•"/>
            </a:pPr>
            <a:r>
              <a:rPr lang="en-US" sz="1100" dirty="0" smtClean="0">
                <a:gradFill>
                  <a:gsLst>
                    <a:gs pos="5417">
                      <a:srgbClr val="53565A"/>
                    </a:gs>
                    <a:gs pos="28000">
                      <a:srgbClr val="53565A"/>
                    </a:gs>
                  </a:gsLst>
                  <a:lin ang="5400000" scaled="0"/>
                </a:gradFill>
                <a:latin typeface="Arial"/>
              </a:rPr>
              <a:t>Target: 95% Org-level adoption targets for groups </a:t>
            </a:r>
            <a:r>
              <a:rPr lang="en-US" sz="1100" dirty="0" smtClean="0">
                <a:solidFill>
                  <a:schemeClr val="tx1">
                    <a:lumMod val="65000"/>
                    <a:lumOff val="35000"/>
                  </a:schemeClr>
                </a:solidFill>
                <a:latin typeface="Arial"/>
              </a:rPr>
              <a:t>with no/limited Sonar implementation</a:t>
            </a:r>
          </a:p>
        </p:txBody>
      </p:sp>
      <p:grpSp>
        <p:nvGrpSpPr>
          <p:cNvPr id="16" name="Group 15"/>
          <p:cNvGrpSpPr/>
          <p:nvPr/>
        </p:nvGrpSpPr>
        <p:grpSpPr>
          <a:xfrm>
            <a:off x="698632" y="1568592"/>
            <a:ext cx="540044" cy="440197"/>
            <a:chOff x="2751138" y="1573213"/>
            <a:chExt cx="463550" cy="377825"/>
          </a:xfrm>
          <a:solidFill>
            <a:srgbClr val="FFFFFF"/>
          </a:solidFill>
        </p:grpSpPr>
        <p:sp>
          <p:nvSpPr>
            <p:cNvPr id="17" name="Freeform 16"/>
            <p:cNvSpPr>
              <a:spLocks noEditPoints="1"/>
            </p:cNvSpPr>
            <p:nvPr/>
          </p:nvSpPr>
          <p:spPr bwMode="auto">
            <a:xfrm>
              <a:off x="2751138" y="1573213"/>
              <a:ext cx="463550" cy="377825"/>
            </a:xfrm>
            <a:custGeom>
              <a:avLst/>
              <a:gdLst>
                <a:gd name="T0" fmla="*/ 292 w 292"/>
                <a:gd name="T1" fmla="*/ 192 h 238"/>
                <a:gd name="T2" fmla="*/ 292 w 292"/>
                <a:gd name="T3" fmla="*/ 0 h 238"/>
                <a:gd name="T4" fmla="*/ 0 w 292"/>
                <a:gd name="T5" fmla="*/ 0 h 238"/>
                <a:gd name="T6" fmla="*/ 0 w 292"/>
                <a:gd name="T7" fmla="*/ 192 h 238"/>
                <a:gd name="T8" fmla="*/ 87 w 292"/>
                <a:gd name="T9" fmla="*/ 192 h 238"/>
                <a:gd name="T10" fmla="*/ 87 w 292"/>
                <a:gd name="T11" fmla="*/ 211 h 238"/>
                <a:gd name="T12" fmla="*/ 47 w 292"/>
                <a:gd name="T13" fmla="*/ 211 h 238"/>
                <a:gd name="T14" fmla="*/ 47 w 292"/>
                <a:gd name="T15" fmla="*/ 238 h 238"/>
                <a:gd name="T16" fmla="*/ 249 w 292"/>
                <a:gd name="T17" fmla="*/ 238 h 238"/>
                <a:gd name="T18" fmla="*/ 249 w 292"/>
                <a:gd name="T19" fmla="*/ 211 h 238"/>
                <a:gd name="T20" fmla="*/ 208 w 292"/>
                <a:gd name="T21" fmla="*/ 211 h 238"/>
                <a:gd name="T22" fmla="*/ 208 w 292"/>
                <a:gd name="T23" fmla="*/ 192 h 238"/>
                <a:gd name="T24" fmla="*/ 292 w 292"/>
                <a:gd name="T25" fmla="*/ 192 h 238"/>
                <a:gd name="T26" fmla="*/ 240 w 292"/>
                <a:gd name="T27" fmla="*/ 228 h 238"/>
                <a:gd name="T28" fmla="*/ 55 w 292"/>
                <a:gd name="T29" fmla="*/ 228 h 238"/>
                <a:gd name="T30" fmla="*/ 55 w 292"/>
                <a:gd name="T31" fmla="*/ 220 h 238"/>
                <a:gd name="T32" fmla="*/ 240 w 292"/>
                <a:gd name="T33" fmla="*/ 220 h 238"/>
                <a:gd name="T34" fmla="*/ 240 w 292"/>
                <a:gd name="T35" fmla="*/ 228 h 238"/>
                <a:gd name="T36" fmla="*/ 200 w 292"/>
                <a:gd name="T37" fmla="*/ 197 h 238"/>
                <a:gd name="T38" fmla="*/ 200 w 292"/>
                <a:gd name="T39" fmla="*/ 211 h 238"/>
                <a:gd name="T40" fmla="*/ 95 w 292"/>
                <a:gd name="T41" fmla="*/ 211 h 238"/>
                <a:gd name="T42" fmla="*/ 95 w 292"/>
                <a:gd name="T43" fmla="*/ 197 h 238"/>
                <a:gd name="T44" fmla="*/ 200 w 292"/>
                <a:gd name="T45" fmla="*/ 197 h 238"/>
                <a:gd name="T46" fmla="*/ 8 w 292"/>
                <a:gd name="T47" fmla="*/ 9 h 238"/>
                <a:gd name="T48" fmla="*/ 284 w 292"/>
                <a:gd name="T49" fmla="*/ 9 h 238"/>
                <a:gd name="T50" fmla="*/ 284 w 292"/>
                <a:gd name="T51" fmla="*/ 183 h 238"/>
                <a:gd name="T52" fmla="*/ 8 w 292"/>
                <a:gd name="T53" fmla="*/ 183 h 238"/>
                <a:gd name="T54" fmla="*/ 8 w 292"/>
                <a:gd name="T55" fmla="*/ 9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92" h="238">
                  <a:moveTo>
                    <a:pt x="292" y="192"/>
                  </a:moveTo>
                  <a:lnTo>
                    <a:pt x="292" y="0"/>
                  </a:lnTo>
                  <a:lnTo>
                    <a:pt x="0" y="0"/>
                  </a:lnTo>
                  <a:lnTo>
                    <a:pt x="0" y="192"/>
                  </a:lnTo>
                  <a:lnTo>
                    <a:pt x="87" y="192"/>
                  </a:lnTo>
                  <a:lnTo>
                    <a:pt x="87" y="211"/>
                  </a:lnTo>
                  <a:lnTo>
                    <a:pt x="47" y="211"/>
                  </a:lnTo>
                  <a:lnTo>
                    <a:pt x="47" y="238"/>
                  </a:lnTo>
                  <a:lnTo>
                    <a:pt x="249" y="238"/>
                  </a:lnTo>
                  <a:lnTo>
                    <a:pt x="249" y="211"/>
                  </a:lnTo>
                  <a:lnTo>
                    <a:pt x="208" y="211"/>
                  </a:lnTo>
                  <a:lnTo>
                    <a:pt x="208" y="192"/>
                  </a:lnTo>
                  <a:lnTo>
                    <a:pt x="292" y="192"/>
                  </a:lnTo>
                  <a:close/>
                  <a:moveTo>
                    <a:pt x="240" y="228"/>
                  </a:moveTo>
                  <a:lnTo>
                    <a:pt x="55" y="228"/>
                  </a:lnTo>
                  <a:lnTo>
                    <a:pt x="55" y="220"/>
                  </a:lnTo>
                  <a:lnTo>
                    <a:pt x="240" y="220"/>
                  </a:lnTo>
                  <a:lnTo>
                    <a:pt x="240" y="228"/>
                  </a:lnTo>
                  <a:close/>
                  <a:moveTo>
                    <a:pt x="200" y="197"/>
                  </a:moveTo>
                  <a:lnTo>
                    <a:pt x="200" y="211"/>
                  </a:lnTo>
                  <a:lnTo>
                    <a:pt x="95" y="211"/>
                  </a:lnTo>
                  <a:lnTo>
                    <a:pt x="95" y="197"/>
                  </a:lnTo>
                  <a:lnTo>
                    <a:pt x="200" y="197"/>
                  </a:lnTo>
                  <a:close/>
                  <a:moveTo>
                    <a:pt x="8" y="9"/>
                  </a:moveTo>
                  <a:lnTo>
                    <a:pt x="284" y="9"/>
                  </a:lnTo>
                  <a:lnTo>
                    <a:pt x="284" y="183"/>
                  </a:lnTo>
                  <a:lnTo>
                    <a:pt x="8" y="183"/>
                  </a:lnTo>
                  <a:lnTo>
                    <a:pt x="8" y="9"/>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3565A"/>
                </a:solidFill>
              </a:endParaRPr>
            </a:p>
          </p:txBody>
        </p:sp>
        <p:sp>
          <p:nvSpPr>
            <p:cNvPr id="18" name="Freeform 17"/>
            <p:cNvSpPr>
              <a:spLocks noEditPoints="1"/>
            </p:cNvSpPr>
            <p:nvPr/>
          </p:nvSpPr>
          <p:spPr bwMode="auto">
            <a:xfrm>
              <a:off x="2797176" y="1616076"/>
              <a:ext cx="347663" cy="209550"/>
            </a:xfrm>
            <a:custGeom>
              <a:avLst/>
              <a:gdLst>
                <a:gd name="T0" fmla="*/ 31 w 219"/>
                <a:gd name="T1" fmla="*/ 132 h 132"/>
                <a:gd name="T2" fmla="*/ 24 w 219"/>
                <a:gd name="T3" fmla="*/ 126 h 132"/>
                <a:gd name="T4" fmla="*/ 75 w 219"/>
                <a:gd name="T5" fmla="*/ 57 h 132"/>
                <a:gd name="T6" fmla="*/ 142 w 219"/>
                <a:gd name="T7" fmla="*/ 103 h 132"/>
                <a:gd name="T8" fmla="*/ 213 w 219"/>
                <a:gd name="T9" fmla="*/ 31 h 132"/>
                <a:gd name="T10" fmla="*/ 219 w 219"/>
                <a:gd name="T11" fmla="*/ 38 h 132"/>
                <a:gd name="T12" fmla="*/ 143 w 219"/>
                <a:gd name="T13" fmla="*/ 115 h 132"/>
                <a:gd name="T14" fmla="*/ 77 w 219"/>
                <a:gd name="T15" fmla="*/ 69 h 132"/>
                <a:gd name="T16" fmla="*/ 31 w 219"/>
                <a:gd name="T17" fmla="*/ 132 h 132"/>
                <a:gd name="T18" fmla="*/ 54 w 219"/>
                <a:gd name="T19" fmla="*/ 21 h 132"/>
                <a:gd name="T20" fmla="*/ 32 w 219"/>
                <a:gd name="T21" fmla="*/ 21 h 132"/>
                <a:gd name="T22" fmla="*/ 32 w 219"/>
                <a:gd name="T23" fmla="*/ 0 h 132"/>
                <a:gd name="T24" fmla="*/ 23 w 219"/>
                <a:gd name="T25" fmla="*/ 0 h 132"/>
                <a:gd name="T26" fmla="*/ 23 w 219"/>
                <a:gd name="T27" fmla="*/ 21 h 132"/>
                <a:gd name="T28" fmla="*/ 0 w 219"/>
                <a:gd name="T29" fmla="*/ 21 h 132"/>
                <a:gd name="T30" fmla="*/ 0 w 219"/>
                <a:gd name="T31" fmla="*/ 30 h 132"/>
                <a:gd name="T32" fmla="*/ 23 w 219"/>
                <a:gd name="T33" fmla="*/ 30 h 132"/>
                <a:gd name="T34" fmla="*/ 23 w 219"/>
                <a:gd name="T35" fmla="*/ 52 h 132"/>
                <a:gd name="T36" fmla="*/ 32 w 219"/>
                <a:gd name="T37" fmla="*/ 52 h 132"/>
                <a:gd name="T38" fmla="*/ 32 w 219"/>
                <a:gd name="T39" fmla="*/ 30 h 132"/>
                <a:gd name="T40" fmla="*/ 54 w 219"/>
                <a:gd name="T41" fmla="*/ 30 h 132"/>
                <a:gd name="T42" fmla="*/ 54 w 219"/>
                <a:gd name="T43" fmla="*/ 21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9" h="132">
                  <a:moveTo>
                    <a:pt x="31" y="132"/>
                  </a:moveTo>
                  <a:lnTo>
                    <a:pt x="24" y="126"/>
                  </a:lnTo>
                  <a:lnTo>
                    <a:pt x="75" y="57"/>
                  </a:lnTo>
                  <a:lnTo>
                    <a:pt x="142" y="103"/>
                  </a:lnTo>
                  <a:lnTo>
                    <a:pt x="213" y="31"/>
                  </a:lnTo>
                  <a:lnTo>
                    <a:pt x="219" y="38"/>
                  </a:lnTo>
                  <a:lnTo>
                    <a:pt x="143" y="115"/>
                  </a:lnTo>
                  <a:lnTo>
                    <a:pt x="77" y="69"/>
                  </a:lnTo>
                  <a:lnTo>
                    <a:pt x="31" y="132"/>
                  </a:lnTo>
                  <a:close/>
                  <a:moveTo>
                    <a:pt x="54" y="21"/>
                  </a:moveTo>
                  <a:lnTo>
                    <a:pt x="32" y="21"/>
                  </a:lnTo>
                  <a:lnTo>
                    <a:pt x="32" y="0"/>
                  </a:lnTo>
                  <a:lnTo>
                    <a:pt x="23" y="0"/>
                  </a:lnTo>
                  <a:lnTo>
                    <a:pt x="23" y="21"/>
                  </a:lnTo>
                  <a:lnTo>
                    <a:pt x="0" y="21"/>
                  </a:lnTo>
                  <a:lnTo>
                    <a:pt x="0" y="30"/>
                  </a:lnTo>
                  <a:lnTo>
                    <a:pt x="23" y="30"/>
                  </a:lnTo>
                  <a:lnTo>
                    <a:pt x="23" y="52"/>
                  </a:lnTo>
                  <a:lnTo>
                    <a:pt x="32" y="52"/>
                  </a:lnTo>
                  <a:lnTo>
                    <a:pt x="32" y="30"/>
                  </a:lnTo>
                  <a:lnTo>
                    <a:pt x="54" y="30"/>
                  </a:lnTo>
                  <a:lnTo>
                    <a:pt x="54" y="21"/>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3565A"/>
                </a:solidFill>
              </a:endParaRPr>
            </a:p>
          </p:txBody>
        </p:sp>
      </p:grpSp>
      <p:sp>
        <p:nvSpPr>
          <p:cNvPr id="51" name="Rectangle 50"/>
          <p:cNvSpPr/>
          <p:nvPr/>
        </p:nvSpPr>
        <p:spPr bwMode="auto">
          <a:xfrm>
            <a:off x="461020" y="1337855"/>
            <a:ext cx="1014087" cy="4453393"/>
          </a:xfrm>
          <a:prstGeom prst="rect">
            <a:avLst/>
          </a:prstGeom>
          <a:solidFill>
            <a:srgbClr val="A5002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9" tIns="105463" rIns="131829" bIns="105463" numCol="1" spcCol="0" rtlCol="0" fromWordArt="0" anchor="t" anchorCtr="0" forceAA="0" compatLnSpc="1">
            <a:prstTxWarp prst="textNoShape">
              <a:avLst/>
            </a:prstTxWarp>
            <a:noAutofit/>
          </a:bodyPr>
          <a:lstStyle/>
          <a:p>
            <a:pPr defTabSz="672463" fontAlgn="base">
              <a:lnSpc>
                <a:spcPct val="90000"/>
              </a:lnSpc>
              <a:spcBef>
                <a:spcPct val="0"/>
              </a:spcBef>
              <a:spcAft>
                <a:spcPct val="0"/>
              </a:spcAft>
            </a:pPr>
            <a:endParaRPr lang="en-US" sz="1400" dirty="0">
              <a:gradFill>
                <a:gsLst>
                  <a:gs pos="0">
                    <a:srgbClr val="FFFFFF"/>
                  </a:gs>
                  <a:gs pos="100000">
                    <a:srgbClr val="FFFFFF"/>
                  </a:gs>
                </a:gsLst>
                <a:lin ang="5400000" scaled="0"/>
              </a:gradFill>
              <a:ea typeface="Segoe UI" pitchFamily="34" charset="0"/>
              <a:cs typeface="Arial" panose="020B0604020202020204" pitchFamily="34" charset="0"/>
            </a:endParaRPr>
          </a:p>
        </p:txBody>
      </p:sp>
      <p:grpSp>
        <p:nvGrpSpPr>
          <p:cNvPr id="3" name="Group 2"/>
          <p:cNvGrpSpPr/>
          <p:nvPr/>
        </p:nvGrpSpPr>
        <p:grpSpPr>
          <a:xfrm>
            <a:off x="611408" y="1524000"/>
            <a:ext cx="686863" cy="685800"/>
            <a:chOff x="698631" y="2937510"/>
            <a:chExt cx="686863" cy="650545"/>
          </a:xfrm>
        </p:grpSpPr>
        <p:sp>
          <p:nvSpPr>
            <p:cNvPr id="53" name="Freeform 57"/>
            <p:cNvSpPr>
              <a:spLocks noEditPoints="1"/>
            </p:cNvSpPr>
            <p:nvPr/>
          </p:nvSpPr>
          <p:spPr bwMode="auto">
            <a:xfrm>
              <a:off x="708478" y="2937510"/>
              <a:ext cx="674553" cy="650545"/>
            </a:xfrm>
            <a:custGeom>
              <a:avLst/>
              <a:gdLst>
                <a:gd name="T0" fmla="*/ 120 w 259"/>
                <a:gd name="T1" fmla="*/ 103 h 256"/>
                <a:gd name="T2" fmla="*/ 62 w 259"/>
                <a:gd name="T3" fmla="*/ 57 h 256"/>
                <a:gd name="T4" fmla="*/ 60 w 259"/>
                <a:gd name="T5" fmla="*/ 53 h 256"/>
                <a:gd name="T6" fmla="*/ 32 w 259"/>
                <a:gd name="T7" fmla="*/ 11 h 256"/>
                <a:gd name="T8" fmla="*/ 36 w 259"/>
                <a:gd name="T9" fmla="*/ 57 h 256"/>
                <a:gd name="T10" fmla="*/ 55 w 259"/>
                <a:gd name="T11" fmla="*/ 61 h 256"/>
                <a:gd name="T12" fmla="*/ 108 w 259"/>
                <a:gd name="T13" fmla="*/ 114 h 256"/>
                <a:gd name="T14" fmla="*/ 51 w 259"/>
                <a:gd name="T15" fmla="*/ 68 h 256"/>
                <a:gd name="T16" fmla="*/ 0 w 259"/>
                <a:gd name="T17" fmla="*/ 32 h 256"/>
                <a:gd name="T18" fmla="*/ 64 w 259"/>
                <a:gd name="T19" fmla="*/ 32 h 256"/>
                <a:gd name="T20" fmla="*/ 170 w 259"/>
                <a:gd name="T21" fmla="*/ 153 h 256"/>
                <a:gd name="T22" fmla="*/ 148 w 259"/>
                <a:gd name="T23" fmla="*/ 142 h 256"/>
                <a:gd name="T24" fmla="*/ 170 w 259"/>
                <a:gd name="T25" fmla="*/ 153 h 256"/>
                <a:gd name="T26" fmla="*/ 142 w 259"/>
                <a:gd name="T27" fmla="*/ 148 h 256"/>
                <a:gd name="T28" fmla="*/ 153 w 259"/>
                <a:gd name="T29" fmla="*/ 170 h 256"/>
                <a:gd name="T30" fmla="*/ 247 w 259"/>
                <a:gd name="T31" fmla="*/ 247 h 256"/>
                <a:gd name="T32" fmla="*/ 224 w 259"/>
                <a:gd name="T33" fmla="*/ 256 h 256"/>
                <a:gd name="T34" fmla="*/ 206 w 259"/>
                <a:gd name="T35" fmla="*/ 251 h 256"/>
                <a:gd name="T36" fmla="*/ 162 w 259"/>
                <a:gd name="T37" fmla="*/ 207 h 256"/>
                <a:gd name="T38" fmla="*/ 165 w 259"/>
                <a:gd name="T39" fmla="*/ 199 h 256"/>
                <a:gd name="T40" fmla="*/ 162 w 259"/>
                <a:gd name="T41" fmla="*/ 197 h 256"/>
                <a:gd name="T42" fmla="*/ 159 w 259"/>
                <a:gd name="T43" fmla="*/ 199 h 256"/>
                <a:gd name="T44" fmla="*/ 139 w 259"/>
                <a:gd name="T45" fmla="*/ 184 h 256"/>
                <a:gd name="T46" fmla="*/ 201 w 259"/>
                <a:gd name="T47" fmla="*/ 156 h 256"/>
                <a:gd name="T48" fmla="*/ 199 w 259"/>
                <a:gd name="T49" fmla="*/ 165 h 256"/>
                <a:gd name="T50" fmla="*/ 204 w 259"/>
                <a:gd name="T51" fmla="*/ 165 h 256"/>
                <a:gd name="T52" fmla="*/ 247 w 259"/>
                <a:gd name="T53" fmla="*/ 201 h 256"/>
                <a:gd name="T54" fmla="*/ 241 w 259"/>
                <a:gd name="T55" fmla="*/ 207 h 256"/>
                <a:gd name="T56" fmla="*/ 201 w 259"/>
                <a:gd name="T57" fmla="*/ 174 h 256"/>
                <a:gd name="T58" fmla="*/ 189 w 259"/>
                <a:gd name="T59" fmla="*/ 162 h 256"/>
                <a:gd name="T60" fmla="*/ 184 w 259"/>
                <a:gd name="T61" fmla="*/ 150 h 256"/>
                <a:gd name="T62" fmla="*/ 159 w 259"/>
                <a:gd name="T63" fmla="*/ 176 h 256"/>
                <a:gd name="T64" fmla="*/ 157 w 259"/>
                <a:gd name="T65" fmla="*/ 191 h 256"/>
                <a:gd name="T66" fmla="*/ 170 w 259"/>
                <a:gd name="T67" fmla="*/ 193 h 256"/>
                <a:gd name="T68" fmla="*/ 207 w 259"/>
                <a:gd name="T69" fmla="*/ 241 h 256"/>
                <a:gd name="T70" fmla="*/ 241 w 259"/>
                <a:gd name="T71" fmla="*/ 241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59" h="256">
                  <a:moveTo>
                    <a:pt x="68" y="51"/>
                  </a:moveTo>
                  <a:cubicBezTo>
                    <a:pt x="120" y="103"/>
                    <a:pt x="120" y="103"/>
                    <a:pt x="120" y="103"/>
                  </a:cubicBezTo>
                  <a:cubicBezTo>
                    <a:pt x="114" y="108"/>
                    <a:pt x="114" y="108"/>
                    <a:pt x="114" y="108"/>
                  </a:cubicBezTo>
                  <a:cubicBezTo>
                    <a:pt x="62" y="57"/>
                    <a:pt x="62" y="57"/>
                    <a:pt x="62" y="57"/>
                  </a:cubicBezTo>
                  <a:cubicBezTo>
                    <a:pt x="61" y="55"/>
                    <a:pt x="61" y="55"/>
                    <a:pt x="61" y="55"/>
                  </a:cubicBezTo>
                  <a:cubicBezTo>
                    <a:pt x="60" y="53"/>
                    <a:pt x="60" y="53"/>
                    <a:pt x="60" y="53"/>
                  </a:cubicBezTo>
                  <a:cubicBezTo>
                    <a:pt x="57" y="36"/>
                    <a:pt x="57" y="36"/>
                    <a:pt x="57" y="36"/>
                  </a:cubicBezTo>
                  <a:cubicBezTo>
                    <a:pt x="32" y="11"/>
                    <a:pt x="32" y="11"/>
                    <a:pt x="32" y="11"/>
                  </a:cubicBezTo>
                  <a:cubicBezTo>
                    <a:pt x="11" y="32"/>
                    <a:pt x="11" y="32"/>
                    <a:pt x="11" y="32"/>
                  </a:cubicBezTo>
                  <a:cubicBezTo>
                    <a:pt x="36" y="57"/>
                    <a:pt x="36" y="57"/>
                    <a:pt x="36" y="57"/>
                  </a:cubicBezTo>
                  <a:cubicBezTo>
                    <a:pt x="53" y="60"/>
                    <a:pt x="53" y="60"/>
                    <a:pt x="53" y="60"/>
                  </a:cubicBezTo>
                  <a:cubicBezTo>
                    <a:pt x="55" y="61"/>
                    <a:pt x="55" y="61"/>
                    <a:pt x="55" y="61"/>
                  </a:cubicBezTo>
                  <a:cubicBezTo>
                    <a:pt x="57" y="62"/>
                    <a:pt x="57" y="62"/>
                    <a:pt x="57" y="62"/>
                  </a:cubicBezTo>
                  <a:cubicBezTo>
                    <a:pt x="108" y="114"/>
                    <a:pt x="108" y="114"/>
                    <a:pt x="108" y="114"/>
                  </a:cubicBezTo>
                  <a:cubicBezTo>
                    <a:pt x="103" y="120"/>
                    <a:pt x="103" y="120"/>
                    <a:pt x="103" y="120"/>
                  </a:cubicBezTo>
                  <a:cubicBezTo>
                    <a:pt x="51" y="68"/>
                    <a:pt x="51" y="68"/>
                    <a:pt x="51" y="68"/>
                  </a:cubicBezTo>
                  <a:cubicBezTo>
                    <a:pt x="32" y="64"/>
                    <a:pt x="32" y="64"/>
                    <a:pt x="32" y="64"/>
                  </a:cubicBezTo>
                  <a:cubicBezTo>
                    <a:pt x="0" y="32"/>
                    <a:pt x="0" y="32"/>
                    <a:pt x="0" y="32"/>
                  </a:cubicBezTo>
                  <a:cubicBezTo>
                    <a:pt x="32" y="0"/>
                    <a:pt x="32" y="0"/>
                    <a:pt x="32" y="0"/>
                  </a:cubicBezTo>
                  <a:cubicBezTo>
                    <a:pt x="64" y="32"/>
                    <a:pt x="64" y="32"/>
                    <a:pt x="64" y="32"/>
                  </a:cubicBezTo>
                  <a:lnTo>
                    <a:pt x="68" y="51"/>
                  </a:lnTo>
                  <a:close/>
                  <a:moveTo>
                    <a:pt x="170" y="153"/>
                  </a:moveTo>
                  <a:cubicBezTo>
                    <a:pt x="153" y="136"/>
                    <a:pt x="153" y="136"/>
                    <a:pt x="153" y="136"/>
                  </a:cubicBezTo>
                  <a:cubicBezTo>
                    <a:pt x="148" y="142"/>
                    <a:pt x="148" y="142"/>
                    <a:pt x="148" y="142"/>
                  </a:cubicBezTo>
                  <a:cubicBezTo>
                    <a:pt x="165" y="159"/>
                    <a:pt x="165" y="159"/>
                    <a:pt x="165" y="159"/>
                  </a:cubicBezTo>
                  <a:lnTo>
                    <a:pt x="170" y="153"/>
                  </a:lnTo>
                  <a:close/>
                  <a:moveTo>
                    <a:pt x="159" y="165"/>
                  </a:moveTo>
                  <a:cubicBezTo>
                    <a:pt x="142" y="148"/>
                    <a:pt x="142" y="148"/>
                    <a:pt x="142" y="148"/>
                  </a:cubicBezTo>
                  <a:cubicBezTo>
                    <a:pt x="136" y="153"/>
                    <a:pt x="136" y="153"/>
                    <a:pt x="136" y="153"/>
                  </a:cubicBezTo>
                  <a:cubicBezTo>
                    <a:pt x="153" y="170"/>
                    <a:pt x="153" y="170"/>
                    <a:pt x="153" y="170"/>
                  </a:cubicBezTo>
                  <a:lnTo>
                    <a:pt x="159" y="165"/>
                  </a:lnTo>
                  <a:close/>
                  <a:moveTo>
                    <a:pt x="247" y="247"/>
                  </a:moveTo>
                  <a:cubicBezTo>
                    <a:pt x="244" y="250"/>
                    <a:pt x="240" y="252"/>
                    <a:pt x="236" y="254"/>
                  </a:cubicBezTo>
                  <a:cubicBezTo>
                    <a:pt x="232" y="255"/>
                    <a:pt x="228" y="256"/>
                    <a:pt x="224" y="256"/>
                  </a:cubicBezTo>
                  <a:cubicBezTo>
                    <a:pt x="222" y="256"/>
                    <a:pt x="220" y="256"/>
                    <a:pt x="218" y="255"/>
                  </a:cubicBezTo>
                  <a:cubicBezTo>
                    <a:pt x="214" y="255"/>
                    <a:pt x="210" y="253"/>
                    <a:pt x="206" y="251"/>
                  </a:cubicBezTo>
                  <a:cubicBezTo>
                    <a:pt x="205" y="250"/>
                    <a:pt x="203" y="248"/>
                    <a:pt x="201" y="247"/>
                  </a:cubicBezTo>
                  <a:cubicBezTo>
                    <a:pt x="162" y="207"/>
                    <a:pt x="162" y="207"/>
                    <a:pt x="162" y="207"/>
                  </a:cubicBezTo>
                  <a:cubicBezTo>
                    <a:pt x="165" y="204"/>
                    <a:pt x="165" y="204"/>
                    <a:pt x="165" y="204"/>
                  </a:cubicBezTo>
                  <a:cubicBezTo>
                    <a:pt x="166" y="203"/>
                    <a:pt x="166" y="200"/>
                    <a:pt x="165" y="199"/>
                  </a:cubicBezTo>
                  <a:cubicBezTo>
                    <a:pt x="164" y="198"/>
                    <a:pt x="164" y="198"/>
                    <a:pt x="163" y="198"/>
                  </a:cubicBezTo>
                  <a:cubicBezTo>
                    <a:pt x="163" y="197"/>
                    <a:pt x="162" y="197"/>
                    <a:pt x="162" y="197"/>
                  </a:cubicBezTo>
                  <a:cubicBezTo>
                    <a:pt x="161" y="197"/>
                    <a:pt x="161" y="197"/>
                    <a:pt x="160" y="198"/>
                  </a:cubicBezTo>
                  <a:cubicBezTo>
                    <a:pt x="160" y="198"/>
                    <a:pt x="159" y="198"/>
                    <a:pt x="159" y="199"/>
                  </a:cubicBezTo>
                  <a:cubicBezTo>
                    <a:pt x="156" y="201"/>
                    <a:pt x="156" y="201"/>
                    <a:pt x="156" y="201"/>
                  </a:cubicBezTo>
                  <a:cubicBezTo>
                    <a:pt x="139" y="184"/>
                    <a:pt x="139" y="184"/>
                    <a:pt x="139" y="184"/>
                  </a:cubicBezTo>
                  <a:cubicBezTo>
                    <a:pt x="184" y="139"/>
                    <a:pt x="184" y="139"/>
                    <a:pt x="184" y="139"/>
                  </a:cubicBezTo>
                  <a:cubicBezTo>
                    <a:pt x="201" y="156"/>
                    <a:pt x="201" y="156"/>
                    <a:pt x="201" y="156"/>
                  </a:cubicBezTo>
                  <a:cubicBezTo>
                    <a:pt x="199" y="159"/>
                    <a:pt x="199" y="159"/>
                    <a:pt x="199" y="159"/>
                  </a:cubicBezTo>
                  <a:cubicBezTo>
                    <a:pt x="197" y="161"/>
                    <a:pt x="197" y="163"/>
                    <a:pt x="199" y="165"/>
                  </a:cubicBezTo>
                  <a:cubicBezTo>
                    <a:pt x="199" y="165"/>
                    <a:pt x="200" y="166"/>
                    <a:pt x="201" y="166"/>
                  </a:cubicBezTo>
                  <a:cubicBezTo>
                    <a:pt x="202" y="166"/>
                    <a:pt x="203" y="165"/>
                    <a:pt x="204" y="165"/>
                  </a:cubicBezTo>
                  <a:cubicBezTo>
                    <a:pt x="207" y="162"/>
                    <a:pt x="207" y="162"/>
                    <a:pt x="207" y="162"/>
                  </a:cubicBezTo>
                  <a:cubicBezTo>
                    <a:pt x="247" y="201"/>
                    <a:pt x="247" y="201"/>
                    <a:pt x="247" y="201"/>
                  </a:cubicBezTo>
                  <a:cubicBezTo>
                    <a:pt x="259" y="214"/>
                    <a:pt x="259" y="234"/>
                    <a:pt x="247" y="247"/>
                  </a:cubicBezTo>
                  <a:close/>
                  <a:moveTo>
                    <a:pt x="241" y="207"/>
                  </a:moveTo>
                  <a:cubicBezTo>
                    <a:pt x="207" y="173"/>
                    <a:pt x="207" y="173"/>
                    <a:pt x="207" y="173"/>
                  </a:cubicBezTo>
                  <a:cubicBezTo>
                    <a:pt x="205" y="173"/>
                    <a:pt x="203" y="174"/>
                    <a:pt x="201" y="174"/>
                  </a:cubicBezTo>
                  <a:cubicBezTo>
                    <a:pt x="198" y="174"/>
                    <a:pt x="195" y="173"/>
                    <a:pt x="193" y="170"/>
                  </a:cubicBezTo>
                  <a:cubicBezTo>
                    <a:pt x="191" y="168"/>
                    <a:pt x="189" y="165"/>
                    <a:pt x="189" y="162"/>
                  </a:cubicBezTo>
                  <a:cubicBezTo>
                    <a:pt x="189" y="160"/>
                    <a:pt x="190" y="158"/>
                    <a:pt x="191" y="157"/>
                  </a:cubicBezTo>
                  <a:cubicBezTo>
                    <a:pt x="184" y="150"/>
                    <a:pt x="184" y="150"/>
                    <a:pt x="184" y="150"/>
                  </a:cubicBezTo>
                  <a:cubicBezTo>
                    <a:pt x="176" y="159"/>
                    <a:pt x="176" y="159"/>
                    <a:pt x="176" y="159"/>
                  </a:cubicBezTo>
                  <a:cubicBezTo>
                    <a:pt x="159" y="176"/>
                    <a:pt x="159" y="176"/>
                    <a:pt x="159" y="176"/>
                  </a:cubicBezTo>
                  <a:cubicBezTo>
                    <a:pt x="150" y="184"/>
                    <a:pt x="150" y="184"/>
                    <a:pt x="150" y="184"/>
                  </a:cubicBezTo>
                  <a:cubicBezTo>
                    <a:pt x="157" y="191"/>
                    <a:pt x="157" y="191"/>
                    <a:pt x="157" y="191"/>
                  </a:cubicBezTo>
                  <a:cubicBezTo>
                    <a:pt x="158" y="190"/>
                    <a:pt x="160" y="189"/>
                    <a:pt x="162" y="189"/>
                  </a:cubicBezTo>
                  <a:cubicBezTo>
                    <a:pt x="165" y="189"/>
                    <a:pt x="168" y="191"/>
                    <a:pt x="170" y="193"/>
                  </a:cubicBezTo>
                  <a:cubicBezTo>
                    <a:pt x="174" y="197"/>
                    <a:pt x="175" y="202"/>
                    <a:pt x="173" y="207"/>
                  </a:cubicBezTo>
                  <a:cubicBezTo>
                    <a:pt x="207" y="241"/>
                    <a:pt x="207" y="241"/>
                    <a:pt x="207" y="241"/>
                  </a:cubicBezTo>
                  <a:cubicBezTo>
                    <a:pt x="212" y="246"/>
                    <a:pt x="218" y="248"/>
                    <a:pt x="224" y="248"/>
                  </a:cubicBezTo>
                  <a:cubicBezTo>
                    <a:pt x="230" y="248"/>
                    <a:pt x="236" y="246"/>
                    <a:pt x="241" y="241"/>
                  </a:cubicBezTo>
                  <a:cubicBezTo>
                    <a:pt x="250" y="232"/>
                    <a:pt x="250" y="216"/>
                    <a:pt x="241" y="207"/>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solidFill>
                  <a:srgbClr val="53565A"/>
                </a:solidFill>
              </a:endParaRPr>
            </a:p>
          </p:txBody>
        </p:sp>
        <p:sp>
          <p:nvSpPr>
            <p:cNvPr id="54" name="Freeform 58"/>
            <p:cNvSpPr>
              <a:spLocks noEditPoints="1"/>
            </p:cNvSpPr>
            <p:nvPr/>
          </p:nvSpPr>
          <p:spPr bwMode="auto">
            <a:xfrm>
              <a:off x="698631" y="2937510"/>
              <a:ext cx="686863" cy="650545"/>
            </a:xfrm>
            <a:custGeom>
              <a:avLst/>
              <a:gdLst>
                <a:gd name="T0" fmla="*/ 200 w 264"/>
                <a:gd name="T1" fmla="*/ 94 h 256"/>
                <a:gd name="T2" fmla="*/ 208 w 264"/>
                <a:gd name="T3" fmla="*/ 96 h 256"/>
                <a:gd name="T4" fmla="*/ 212 w 264"/>
                <a:gd name="T5" fmla="*/ 96 h 256"/>
                <a:gd name="T6" fmla="*/ 220 w 264"/>
                <a:gd name="T7" fmla="*/ 95 h 256"/>
                <a:gd name="T8" fmla="*/ 230 w 264"/>
                <a:gd name="T9" fmla="*/ 92 h 256"/>
                <a:gd name="T10" fmla="*/ 237 w 264"/>
                <a:gd name="T11" fmla="*/ 89 h 256"/>
                <a:gd name="T12" fmla="*/ 246 w 264"/>
                <a:gd name="T13" fmla="*/ 82 h 256"/>
                <a:gd name="T14" fmla="*/ 226 w 264"/>
                <a:gd name="T15" fmla="*/ 48 h 256"/>
                <a:gd name="T16" fmla="*/ 219 w 264"/>
                <a:gd name="T17" fmla="*/ 51 h 256"/>
                <a:gd name="T18" fmla="*/ 215 w 264"/>
                <a:gd name="T19" fmla="*/ 50 h 256"/>
                <a:gd name="T20" fmla="*/ 212 w 264"/>
                <a:gd name="T21" fmla="*/ 34 h 256"/>
                <a:gd name="T22" fmla="*/ 232 w 264"/>
                <a:gd name="T23" fmla="*/ 4 h 256"/>
                <a:gd name="T24" fmla="*/ 224 w 264"/>
                <a:gd name="T25" fmla="*/ 2 h 256"/>
                <a:gd name="T26" fmla="*/ 217 w 264"/>
                <a:gd name="T27" fmla="*/ 0 h 256"/>
                <a:gd name="T28" fmla="*/ 212 w 264"/>
                <a:gd name="T29" fmla="*/ 0 h 256"/>
                <a:gd name="T30" fmla="*/ 205 w 264"/>
                <a:gd name="T31" fmla="*/ 1 h 256"/>
                <a:gd name="T32" fmla="*/ 196 w 264"/>
                <a:gd name="T33" fmla="*/ 3 h 256"/>
                <a:gd name="T34" fmla="*/ 188 w 264"/>
                <a:gd name="T35" fmla="*/ 7 h 256"/>
                <a:gd name="T36" fmla="*/ 178 w 264"/>
                <a:gd name="T37" fmla="*/ 14 h 256"/>
                <a:gd name="T38" fmla="*/ 124 w 264"/>
                <a:gd name="T39" fmla="*/ 103 h 256"/>
                <a:gd name="T40" fmla="*/ 64 w 264"/>
                <a:gd name="T41" fmla="*/ 162 h 256"/>
                <a:gd name="T42" fmla="*/ 56 w 264"/>
                <a:gd name="T43" fmla="*/ 160 h 256"/>
                <a:gd name="T44" fmla="*/ 52 w 264"/>
                <a:gd name="T45" fmla="*/ 160 h 256"/>
                <a:gd name="T46" fmla="*/ 44 w 264"/>
                <a:gd name="T47" fmla="*/ 161 h 256"/>
                <a:gd name="T48" fmla="*/ 34 w 264"/>
                <a:gd name="T49" fmla="*/ 164 h 256"/>
                <a:gd name="T50" fmla="*/ 27 w 264"/>
                <a:gd name="T51" fmla="*/ 167 h 256"/>
                <a:gd name="T52" fmla="*/ 18 w 264"/>
                <a:gd name="T53" fmla="*/ 174 h 256"/>
                <a:gd name="T54" fmla="*/ 38 w 264"/>
                <a:gd name="T55" fmla="*/ 208 h 256"/>
                <a:gd name="T56" fmla="*/ 52 w 264"/>
                <a:gd name="T57" fmla="*/ 208 h 256"/>
                <a:gd name="T58" fmla="*/ 26 w 264"/>
                <a:gd name="T59" fmla="*/ 248 h 256"/>
                <a:gd name="T60" fmla="*/ 35 w 264"/>
                <a:gd name="T61" fmla="*/ 253 h 256"/>
                <a:gd name="T62" fmla="*/ 42 w 264"/>
                <a:gd name="T63" fmla="*/ 255 h 256"/>
                <a:gd name="T64" fmla="*/ 50 w 264"/>
                <a:gd name="T65" fmla="*/ 256 h 256"/>
                <a:gd name="T66" fmla="*/ 54 w 264"/>
                <a:gd name="T67" fmla="*/ 256 h 256"/>
                <a:gd name="T68" fmla="*/ 63 w 264"/>
                <a:gd name="T69" fmla="*/ 255 h 256"/>
                <a:gd name="T70" fmla="*/ 71 w 264"/>
                <a:gd name="T71" fmla="*/ 252 h 256"/>
                <a:gd name="T72" fmla="*/ 79 w 264"/>
                <a:gd name="T73" fmla="*/ 248 h 256"/>
                <a:gd name="T74" fmla="*/ 98 w 264"/>
                <a:gd name="T75" fmla="*/ 196 h 256"/>
                <a:gd name="T76" fmla="*/ 157 w 264"/>
                <a:gd name="T77" fmla="*/ 136 h 256"/>
                <a:gd name="T78" fmla="*/ 89 w 264"/>
                <a:gd name="T79" fmla="*/ 193 h 256"/>
                <a:gd name="T80" fmla="*/ 80 w 264"/>
                <a:gd name="T81" fmla="*/ 236 h 256"/>
                <a:gd name="T82" fmla="*/ 39 w 264"/>
                <a:gd name="T83" fmla="*/ 246 h 256"/>
                <a:gd name="T84" fmla="*/ 63 w 264"/>
                <a:gd name="T85" fmla="*/ 215 h 256"/>
                <a:gd name="T86" fmla="*/ 45 w 264"/>
                <a:gd name="T87" fmla="*/ 197 h 256"/>
                <a:gd name="T88" fmla="*/ 14 w 264"/>
                <a:gd name="T89" fmla="*/ 221 h 256"/>
                <a:gd name="T90" fmla="*/ 52 w 264"/>
                <a:gd name="T91" fmla="*/ 168 h 256"/>
                <a:gd name="T92" fmla="*/ 67 w 264"/>
                <a:gd name="T93" fmla="*/ 171 h 256"/>
                <a:gd name="T94" fmla="*/ 171 w 264"/>
                <a:gd name="T95" fmla="*/ 66 h 256"/>
                <a:gd name="T96" fmla="*/ 174 w 264"/>
                <a:gd name="T97" fmla="*/ 58 h 256"/>
                <a:gd name="T98" fmla="*/ 212 w 264"/>
                <a:gd name="T99" fmla="*/ 8 h 256"/>
                <a:gd name="T100" fmla="*/ 206 w 264"/>
                <a:gd name="T101" fmla="*/ 29 h 256"/>
                <a:gd name="T102" fmla="*/ 206 w 264"/>
                <a:gd name="T103" fmla="*/ 54 h 256"/>
                <a:gd name="T104" fmla="*/ 231 w 264"/>
                <a:gd name="T105" fmla="*/ 54 h 256"/>
                <a:gd name="T106" fmla="*/ 240 w 264"/>
                <a:gd name="T107" fmla="*/ 76 h 256"/>
                <a:gd name="T108" fmla="*/ 202 w 264"/>
                <a:gd name="T109" fmla="*/ 86 h 256"/>
                <a:gd name="T110" fmla="*/ 194 w 264"/>
                <a:gd name="T111" fmla="*/ 89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64" h="256">
                  <a:moveTo>
                    <a:pt x="157" y="136"/>
                  </a:moveTo>
                  <a:cubicBezTo>
                    <a:pt x="200" y="94"/>
                    <a:pt x="200" y="94"/>
                    <a:pt x="200" y="94"/>
                  </a:cubicBezTo>
                  <a:cubicBezTo>
                    <a:pt x="202" y="95"/>
                    <a:pt x="204" y="95"/>
                    <a:pt x="206" y="95"/>
                  </a:cubicBezTo>
                  <a:cubicBezTo>
                    <a:pt x="207" y="96"/>
                    <a:pt x="207" y="95"/>
                    <a:pt x="208" y="96"/>
                  </a:cubicBezTo>
                  <a:cubicBezTo>
                    <a:pt x="209" y="96"/>
                    <a:pt x="211" y="96"/>
                    <a:pt x="212" y="96"/>
                  </a:cubicBezTo>
                  <a:cubicBezTo>
                    <a:pt x="212" y="96"/>
                    <a:pt x="212" y="96"/>
                    <a:pt x="212" y="96"/>
                  </a:cubicBezTo>
                  <a:cubicBezTo>
                    <a:pt x="212" y="96"/>
                    <a:pt x="213" y="96"/>
                    <a:pt x="213" y="96"/>
                  </a:cubicBezTo>
                  <a:cubicBezTo>
                    <a:pt x="215" y="96"/>
                    <a:pt x="218" y="95"/>
                    <a:pt x="220" y="95"/>
                  </a:cubicBezTo>
                  <a:cubicBezTo>
                    <a:pt x="221" y="95"/>
                    <a:pt x="222" y="95"/>
                    <a:pt x="222" y="95"/>
                  </a:cubicBezTo>
                  <a:cubicBezTo>
                    <a:pt x="225" y="94"/>
                    <a:pt x="228" y="93"/>
                    <a:pt x="230" y="92"/>
                  </a:cubicBezTo>
                  <a:cubicBezTo>
                    <a:pt x="230" y="92"/>
                    <a:pt x="230" y="92"/>
                    <a:pt x="230" y="92"/>
                  </a:cubicBezTo>
                  <a:cubicBezTo>
                    <a:pt x="233" y="91"/>
                    <a:pt x="235" y="90"/>
                    <a:pt x="237" y="89"/>
                  </a:cubicBezTo>
                  <a:cubicBezTo>
                    <a:pt x="238" y="88"/>
                    <a:pt x="239" y="88"/>
                    <a:pt x="239" y="87"/>
                  </a:cubicBezTo>
                  <a:cubicBezTo>
                    <a:pt x="242" y="86"/>
                    <a:pt x="244" y="84"/>
                    <a:pt x="246" y="82"/>
                  </a:cubicBezTo>
                  <a:cubicBezTo>
                    <a:pt x="262" y="66"/>
                    <a:pt x="264" y="40"/>
                    <a:pt x="252" y="22"/>
                  </a:cubicBezTo>
                  <a:cubicBezTo>
                    <a:pt x="226" y="48"/>
                    <a:pt x="226" y="48"/>
                    <a:pt x="226" y="48"/>
                  </a:cubicBezTo>
                  <a:cubicBezTo>
                    <a:pt x="225" y="49"/>
                    <a:pt x="224" y="50"/>
                    <a:pt x="222" y="50"/>
                  </a:cubicBezTo>
                  <a:cubicBezTo>
                    <a:pt x="221" y="51"/>
                    <a:pt x="220" y="51"/>
                    <a:pt x="219" y="51"/>
                  </a:cubicBezTo>
                  <a:cubicBezTo>
                    <a:pt x="219" y="51"/>
                    <a:pt x="219" y="51"/>
                    <a:pt x="219" y="51"/>
                  </a:cubicBezTo>
                  <a:cubicBezTo>
                    <a:pt x="218" y="51"/>
                    <a:pt x="216" y="51"/>
                    <a:pt x="215" y="50"/>
                  </a:cubicBezTo>
                  <a:cubicBezTo>
                    <a:pt x="214" y="50"/>
                    <a:pt x="213" y="49"/>
                    <a:pt x="212" y="48"/>
                  </a:cubicBezTo>
                  <a:cubicBezTo>
                    <a:pt x="208" y="44"/>
                    <a:pt x="208" y="38"/>
                    <a:pt x="212" y="34"/>
                  </a:cubicBezTo>
                  <a:cubicBezTo>
                    <a:pt x="238" y="8"/>
                    <a:pt x="238" y="8"/>
                    <a:pt x="238" y="8"/>
                  </a:cubicBezTo>
                  <a:cubicBezTo>
                    <a:pt x="236" y="7"/>
                    <a:pt x="234" y="5"/>
                    <a:pt x="232" y="4"/>
                  </a:cubicBezTo>
                  <a:cubicBezTo>
                    <a:pt x="231" y="4"/>
                    <a:pt x="230" y="4"/>
                    <a:pt x="229" y="3"/>
                  </a:cubicBezTo>
                  <a:cubicBezTo>
                    <a:pt x="228" y="3"/>
                    <a:pt x="226" y="2"/>
                    <a:pt x="224" y="2"/>
                  </a:cubicBezTo>
                  <a:cubicBezTo>
                    <a:pt x="224" y="1"/>
                    <a:pt x="223" y="1"/>
                    <a:pt x="222" y="1"/>
                  </a:cubicBezTo>
                  <a:cubicBezTo>
                    <a:pt x="220" y="1"/>
                    <a:pt x="219" y="1"/>
                    <a:pt x="217" y="0"/>
                  </a:cubicBezTo>
                  <a:cubicBezTo>
                    <a:pt x="216" y="0"/>
                    <a:pt x="215" y="0"/>
                    <a:pt x="214" y="0"/>
                  </a:cubicBezTo>
                  <a:cubicBezTo>
                    <a:pt x="213" y="0"/>
                    <a:pt x="213" y="0"/>
                    <a:pt x="212" y="0"/>
                  </a:cubicBezTo>
                  <a:cubicBezTo>
                    <a:pt x="211" y="0"/>
                    <a:pt x="211" y="0"/>
                    <a:pt x="210" y="0"/>
                  </a:cubicBezTo>
                  <a:cubicBezTo>
                    <a:pt x="208" y="0"/>
                    <a:pt x="207" y="0"/>
                    <a:pt x="205" y="1"/>
                  </a:cubicBezTo>
                  <a:cubicBezTo>
                    <a:pt x="204" y="1"/>
                    <a:pt x="203" y="1"/>
                    <a:pt x="201" y="1"/>
                  </a:cubicBezTo>
                  <a:cubicBezTo>
                    <a:pt x="200" y="2"/>
                    <a:pt x="198" y="2"/>
                    <a:pt x="196" y="3"/>
                  </a:cubicBezTo>
                  <a:cubicBezTo>
                    <a:pt x="195" y="3"/>
                    <a:pt x="194" y="4"/>
                    <a:pt x="193" y="4"/>
                  </a:cubicBezTo>
                  <a:cubicBezTo>
                    <a:pt x="191" y="5"/>
                    <a:pt x="189" y="6"/>
                    <a:pt x="188" y="7"/>
                  </a:cubicBezTo>
                  <a:cubicBezTo>
                    <a:pt x="187" y="7"/>
                    <a:pt x="186" y="8"/>
                    <a:pt x="185" y="8"/>
                  </a:cubicBezTo>
                  <a:cubicBezTo>
                    <a:pt x="183" y="10"/>
                    <a:pt x="180" y="12"/>
                    <a:pt x="178" y="14"/>
                  </a:cubicBezTo>
                  <a:cubicBezTo>
                    <a:pt x="166" y="27"/>
                    <a:pt x="162" y="44"/>
                    <a:pt x="166" y="60"/>
                  </a:cubicBezTo>
                  <a:cubicBezTo>
                    <a:pt x="124" y="103"/>
                    <a:pt x="124" y="103"/>
                    <a:pt x="124" y="103"/>
                  </a:cubicBezTo>
                  <a:cubicBezTo>
                    <a:pt x="107" y="120"/>
                    <a:pt x="107" y="120"/>
                    <a:pt x="107" y="120"/>
                  </a:cubicBezTo>
                  <a:cubicBezTo>
                    <a:pt x="64" y="162"/>
                    <a:pt x="64" y="162"/>
                    <a:pt x="64" y="162"/>
                  </a:cubicBezTo>
                  <a:cubicBezTo>
                    <a:pt x="62" y="161"/>
                    <a:pt x="60" y="161"/>
                    <a:pt x="58" y="161"/>
                  </a:cubicBezTo>
                  <a:cubicBezTo>
                    <a:pt x="57" y="161"/>
                    <a:pt x="57" y="161"/>
                    <a:pt x="56" y="160"/>
                  </a:cubicBezTo>
                  <a:cubicBezTo>
                    <a:pt x="55" y="160"/>
                    <a:pt x="53" y="160"/>
                    <a:pt x="52" y="160"/>
                  </a:cubicBezTo>
                  <a:cubicBezTo>
                    <a:pt x="52" y="160"/>
                    <a:pt x="52" y="160"/>
                    <a:pt x="52" y="160"/>
                  </a:cubicBezTo>
                  <a:cubicBezTo>
                    <a:pt x="52" y="160"/>
                    <a:pt x="51" y="160"/>
                    <a:pt x="51" y="160"/>
                  </a:cubicBezTo>
                  <a:cubicBezTo>
                    <a:pt x="49" y="160"/>
                    <a:pt x="46" y="161"/>
                    <a:pt x="44" y="161"/>
                  </a:cubicBezTo>
                  <a:cubicBezTo>
                    <a:pt x="43" y="161"/>
                    <a:pt x="42" y="161"/>
                    <a:pt x="42" y="161"/>
                  </a:cubicBezTo>
                  <a:cubicBezTo>
                    <a:pt x="39" y="162"/>
                    <a:pt x="36" y="163"/>
                    <a:pt x="34" y="164"/>
                  </a:cubicBezTo>
                  <a:cubicBezTo>
                    <a:pt x="34" y="164"/>
                    <a:pt x="34" y="164"/>
                    <a:pt x="34" y="164"/>
                  </a:cubicBezTo>
                  <a:cubicBezTo>
                    <a:pt x="31" y="165"/>
                    <a:pt x="29" y="166"/>
                    <a:pt x="27" y="167"/>
                  </a:cubicBezTo>
                  <a:cubicBezTo>
                    <a:pt x="26" y="168"/>
                    <a:pt x="25" y="168"/>
                    <a:pt x="25" y="169"/>
                  </a:cubicBezTo>
                  <a:cubicBezTo>
                    <a:pt x="22" y="170"/>
                    <a:pt x="20" y="172"/>
                    <a:pt x="18" y="174"/>
                  </a:cubicBezTo>
                  <a:cubicBezTo>
                    <a:pt x="2" y="190"/>
                    <a:pt x="0" y="216"/>
                    <a:pt x="12" y="234"/>
                  </a:cubicBezTo>
                  <a:cubicBezTo>
                    <a:pt x="38" y="208"/>
                    <a:pt x="38" y="208"/>
                    <a:pt x="38" y="208"/>
                  </a:cubicBezTo>
                  <a:cubicBezTo>
                    <a:pt x="40" y="206"/>
                    <a:pt x="43" y="205"/>
                    <a:pt x="45" y="205"/>
                  </a:cubicBezTo>
                  <a:cubicBezTo>
                    <a:pt x="48" y="205"/>
                    <a:pt x="50" y="206"/>
                    <a:pt x="52" y="208"/>
                  </a:cubicBezTo>
                  <a:cubicBezTo>
                    <a:pt x="56" y="212"/>
                    <a:pt x="56" y="218"/>
                    <a:pt x="52" y="222"/>
                  </a:cubicBezTo>
                  <a:cubicBezTo>
                    <a:pt x="26" y="248"/>
                    <a:pt x="26" y="248"/>
                    <a:pt x="26" y="248"/>
                  </a:cubicBezTo>
                  <a:cubicBezTo>
                    <a:pt x="28" y="249"/>
                    <a:pt x="30" y="251"/>
                    <a:pt x="32" y="252"/>
                  </a:cubicBezTo>
                  <a:cubicBezTo>
                    <a:pt x="33" y="252"/>
                    <a:pt x="34" y="252"/>
                    <a:pt x="35" y="253"/>
                  </a:cubicBezTo>
                  <a:cubicBezTo>
                    <a:pt x="36" y="253"/>
                    <a:pt x="38" y="254"/>
                    <a:pt x="40" y="254"/>
                  </a:cubicBezTo>
                  <a:cubicBezTo>
                    <a:pt x="40" y="255"/>
                    <a:pt x="41" y="255"/>
                    <a:pt x="42" y="255"/>
                  </a:cubicBezTo>
                  <a:cubicBezTo>
                    <a:pt x="44" y="255"/>
                    <a:pt x="45" y="255"/>
                    <a:pt x="47" y="256"/>
                  </a:cubicBezTo>
                  <a:cubicBezTo>
                    <a:pt x="48" y="256"/>
                    <a:pt x="49" y="256"/>
                    <a:pt x="50" y="256"/>
                  </a:cubicBezTo>
                  <a:cubicBezTo>
                    <a:pt x="51" y="256"/>
                    <a:pt x="51" y="256"/>
                    <a:pt x="52" y="256"/>
                  </a:cubicBezTo>
                  <a:cubicBezTo>
                    <a:pt x="53" y="256"/>
                    <a:pt x="53" y="256"/>
                    <a:pt x="54" y="256"/>
                  </a:cubicBezTo>
                  <a:cubicBezTo>
                    <a:pt x="56" y="256"/>
                    <a:pt x="57" y="256"/>
                    <a:pt x="59" y="255"/>
                  </a:cubicBezTo>
                  <a:cubicBezTo>
                    <a:pt x="60" y="255"/>
                    <a:pt x="61" y="255"/>
                    <a:pt x="63" y="255"/>
                  </a:cubicBezTo>
                  <a:cubicBezTo>
                    <a:pt x="64" y="254"/>
                    <a:pt x="66" y="254"/>
                    <a:pt x="68" y="253"/>
                  </a:cubicBezTo>
                  <a:cubicBezTo>
                    <a:pt x="69" y="253"/>
                    <a:pt x="70" y="252"/>
                    <a:pt x="71" y="252"/>
                  </a:cubicBezTo>
                  <a:cubicBezTo>
                    <a:pt x="73" y="251"/>
                    <a:pt x="75" y="250"/>
                    <a:pt x="76" y="249"/>
                  </a:cubicBezTo>
                  <a:cubicBezTo>
                    <a:pt x="77" y="249"/>
                    <a:pt x="78" y="248"/>
                    <a:pt x="79" y="248"/>
                  </a:cubicBezTo>
                  <a:cubicBezTo>
                    <a:pt x="81" y="246"/>
                    <a:pt x="84" y="244"/>
                    <a:pt x="86" y="242"/>
                  </a:cubicBezTo>
                  <a:cubicBezTo>
                    <a:pt x="98" y="229"/>
                    <a:pt x="102" y="212"/>
                    <a:pt x="98" y="196"/>
                  </a:cubicBezTo>
                  <a:cubicBezTo>
                    <a:pt x="140" y="153"/>
                    <a:pt x="140" y="153"/>
                    <a:pt x="140" y="153"/>
                  </a:cubicBezTo>
                  <a:lnTo>
                    <a:pt x="157" y="136"/>
                  </a:lnTo>
                  <a:close/>
                  <a:moveTo>
                    <a:pt x="93" y="190"/>
                  </a:moveTo>
                  <a:cubicBezTo>
                    <a:pt x="89" y="193"/>
                    <a:pt x="89" y="193"/>
                    <a:pt x="89" y="193"/>
                  </a:cubicBezTo>
                  <a:cubicBezTo>
                    <a:pt x="90" y="198"/>
                    <a:pt x="90" y="198"/>
                    <a:pt x="90" y="198"/>
                  </a:cubicBezTo>
                  <a:cubicBezTo>
                    <a:pt x="94" y="212"/>
                    <a:pt x="90" y="226"/>
                    <a:pt x="80" y="236"/>
                  </a:cubicBezTo>
                  <a:cubicBezTo>
                    <a:pt x="73" y="244"/>
                    <a:pt x="63" y="248"/>
                    <a:pt x="52" y="248"/>
                  </a:cubicBezTo>
                  <a:cubicBezTo>
                    <a:pt x="48" y="248"/>
                    <a:pt x="43" y="247"/>
                    <a:pt x="39" y="246"/>
                  </a:cubicBezTo>
                  <a:cubicBezTo>
                    <a:pt x="58" y="227"/>
                    <a:pt x="58" y="227"/>
                    <a:pt x="58" y="227"/>
                  </a:cubicBezTo>
                  <a:cubicBezTo>
                    <a:pt x="61" y="224"/>
                    <a:pt x="63" y="219"/>
                    <a:pt x="63" y="215"/>
                  </a:cubicBezTo>
                  <a:cubicBezTo>
                    <a:pt x="63" y="210"/>
                    <a:pt x="61" y="206"/>
                    <a:pt x="58" y="202"/>
                  </a:cubicBezTo>
                  <a:cubicBezTo>
                    <a:pt x="54" y="199"/>
                    <a:pt x="50" y="197"/>
                    <a:pt x="45" y="197"/>
                  </a:cubicBezTo>
                  <a:cubicBezTo>
                    <a:pt x="41" y="197"/>
                    <a:pt x="36" y="199"/>
                    <a:pt x="33" y="202"/>
                  </a:cubicBezTo>
                  <a:cubicBezTo>
                    <a:pt x="14" y="221"/>
                    <a:pt x="14" y="221"/>
                    <a:pt x="14" y="221"/>
                  </a:cubicBezTo>
                  <a:cubicBezTo>
                    <a:pt x="9" y="207"/>
                    <a:pt x="13" y="191"/>
                    <a:pt x="24" y="180"/>
                  </a:cubicBezTo>
                  <a:cubicBezTo>
                    <a:pt x="31" y="172"/>
                    <a:pt x="41" y="168"/>
                    <a:pt x="52" y="168"/>
                  </a:cubicBezTo>
                  <a:cubicBezTo>
                    <a:pt x="55" y="168"/>
                    <a:pt x="59" y="169"/>
                    <a:pt x="62" y="170"/>
                  </a:cubicBezTo>
                  <a:cubicBezTo>
                    <a:pt x="67" y="171"/>
                    <a:pt x="67" y="171"/>
                    <a:pt x="67" y="171"/>
                  </a:cubicBezTo>
                  <a:cubicBezTo>
                    <a:pt x="70" y="167"/>
                    <a:pt x="70" y="167"/>
                    <a:pt x="70" y="167"/>
                  </a:cubicBezTo>
                  <a:cubicBezTo>
                    <a:pt x="171" y="66"/>
                    <a:pt x="171" y="66"/>
                    <a:pt x="171" y="66"/>
                  </a:cubicBezTo>
                  <a:cubicBezTo>
                    <a:pt x="175" y="63"/>
                    <a:pt x="175" y="63"/>
                    <a:pt x="175" y="63"/>
                  </a:cubicBezTo>
                  <a:cubicBezTo>
                    <a:pt x="174" y="58"/>
                    <a:pt x="174" y="58"/>
                    <a:pt x="174" y="58"/>
                  </a:cubicBezTo>
                  <a:cubicBezTo>
                    <a:pt x="170" y="44"/>
                    <a:pt x="174" y="30"/>
                    <a:pt x="184" y="20"/>
                  </a:cubicBezTo>
                  <a:cubicBezTo>
                    <a:pt x="191" y="12"/>
                    <a:pt x="201" y="8"/>
                    <a:pt x="212" y="8"/>
                  </a:cubicBezTo>
                  <a:cubicBezTo>
                    <a:pt x="216" y="8"/>
                    <a:pt x="221" y="9"/>
                    <a:pt x="225" y="10"/>
                  </a:cubicBezTo>
                  <a:cubicBezTo>
                    <a:pt x="206" y="29"/>
                    <a:pt x="206" y="29"/>
                    <a:pt x="206" y="29"/>
                  </a:cubicBezTo>
                  <a:cubicBezTo>
                    <a:pt x="203" y="32"/>
                    <a:pt x="201" y="37"/>
                    <a:pt x="201" y="41"/>
                  </a:cubicBezTo>
                  <a:cubicBezTo>
                    <a:pt x="201" y="46"/>
                    <a:pt x="203" y="50"/>
                    <a:pt x="206" y="54"/>
                  </a:cubicBezTo>
                  <a:cubicBezTo>
                    <a:pt x="210" y="57"/>
                    <a:pt x="214" y="59"/>
                    <a:pt x="219" y="59"/>
                  </a:cubicBezTo>
                  <a:cubicBezTo>
                    <a:pt x="223" y="59"/>
                    <a:pt x="228" y="57"/>
                    <a:pt x="231" y="54"/>
                  </a:cubicBezTo>
                  <a:cubicBezTo>
                    <a:pt x="250" y="35"/>
                    <a:pt x="250" y="35"/>
                    <a:pt x="250" y="35"/>
                  </a:cubicBezTo>
                  <a:cubicBezTo>
                    <a:pt x="255" y="49"/>
                    <a:pt x="251" y="65"/>
                    <a:pt x="240" y="76"/>
                  </a:cubicBezTo>
                  <a:cubicBezTo>
                    <a:pt x="233" y="84"/>
                    <a:pt x="223" y="88"/>
                    <a:pt x="212" y="88"/>
                  </a:cubicBezTo>
                  <a:cubicBezTo>
                    <a:pt x="209" y="88"/>
                    <a:pt x="205" y="87"/>
                    <a:pt x="202" y="86"/>
                  </a:cubicBezTo>
                  <a:cubicBezTo>
                    <a:pt x="197" y="85"/>
                    <a:pt x="197" y="85"/>
                    <a:pt x="197" y="85"/>
                  </a:cubicBezTo>
                  <a:cubicBezTo>
                    <a:pt x="194" y="89"/>
                    <a:pt x="194" y="89"/>
                    <a:pt x="194" y="89"/>
                  </a:cubicBezTo>
                  <a:lnTo>
                    <a:pt x="93" y="19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solidFill>
                  <a:srgbClr val="53565A"/>
                </a:solidFill>
              </a:endParaRPr>
            </a:p>
          </p:txBody>
        </p:sp>
      </p:grpSp>
      <p:sp>
        <p:nvSpPr>
          <p:cNvPr id="11" name="Title 1"/>
          <p:cNvSpPr txBox="1">
            <a:spLocks/>
          </p:cNvSpPr>
          <p:nvPr/>
        </p:nvSpPr>
        <p:spPr>
          <a:xfrm>
            <a:off x="461411" y="304906"/>
            <a:ext cx="8396863" cy="620359"/>
          </a:xfrm>
          <a:prstGeom prst="rect">
            <a:avLst/>
          </a:prstGeom>
        </p:spPr>
        <p:txBody>
          <a:bodyPr vert="horz" lIns="91440" tIns="45720" rIns="91440" bIns="45720" rtlCol="0" anchor="b" anchorCtr="0">
            <a:normAutofit/>
          </a:bodyPr>
          <a:lstStyle>
            <a:lvl1pPr algn="l" defTabSz="914400" rtl="0" eaLnBrk="1" latinLnBrk="0" hangingPunct="1">
              <a:lnSpc>
                <a:spcPct val="90000"/>
              </a:lnSpc>
              <a:spcBef>
                <a:spcPct val="0"/>
              </a:spcBef>
              <a:buNone/>
              <a:defRPr sz="2000" b="0" kern="1200">
                <a:solidFill>
                  <a:schemeClr val="tx1"/>
                </a:solidFill>
                <a:latin typeface="Arial" pitchFamily="34" charset="0"/>
                <a:ea typeface="+mj-ea"/>
                <a:cs typeface="Arial" pitchFamily="34" charset="0"/>
              </a:defRPr>
            </a:lvl1pPr>
          </a:lstStyle>
          <a:p>
            <a:r>
              <a:rPr lang="en-US" dirty="0" smtClean="0">
                <a:solidFill>
                  <a:srgbClr val="55565A"/>
                </a:solidFill>
              </a:rPr>
              <a:t>Code Quality  </a:t>
            </a:r>
            <a:r>
              <a:rPr lang="en-US" dirty="0">
                <a:solidFill>
                  <a:srgbClr val="55565A"/>
                </a:solidFill>
              </a:rPr>
              <a:t>Overview</a:t>
            </a:r>
          </a:p>
        </p:txBody>
      </p:sp>
      <p:graphicFrame>
        <p:nvGraphicFramePr>
          <p:cNvPr id="2" name="Table 1"/>
          <p:cNvGraphicFramePr>
            <a:graphicFrameLocks noGrp="1"/>
          </p:cNvGraphicFramePr>
          <p:nvPr>
            <p:extLst>
              <p:ext uri="{D42A27DB-BD31-4B8C-83A1-F6EECF244321}">
                <p14:modId xmlns:p14="http://schemas.microsoft.com/office/powerpoint/2010/main" val="909712523"/>
              </p:ext>
            </p:extLst>
          </p:nvPr>
        </p:nvGraphicFramePr>
        <p:xfrm>
          <a:off x="1773980" y="4877235"/>
          <a:ext cx="6096000" cy="487680"/>
        </p:xfrm>
        <a:graphic>
          <a:graphicData uri="http://schemas.openxmlformats.org/drawingml/2006/table">
            <a:tbl>
              <a:tblPr firstRow="1" bandRow="1">
                <a:tableStyleId>{5940675A-B579-460E-94D1-54222C63F5DA}</a:tableStyleId>
              </a:tblPr>
              <a:tblGrid>
                <a:gridCol w="1219200"/>
                <a:gridCol w="1219200"/>
                <a:gridCol w="1219200"/>
                <a:gridCol w="1219200"/>
                <a:gridCol w="1219200"/>
              </a:tblGrid>
              <a:tr h="487680">
                <a:tc>
                  <a:txBody>
                    <a:bodyPr/>
                    <a:lstStyle/>
                    <a:p>
                      <a:pPr algn="ctr"/>
                      <a:r>
                        <a:rPr lang="en-US" sz="1200" b="1" dirty="0" smtClean="0">
                          <a:solidFill>
                            <a:schemeClr val="bg1"/>
                          </a:solidFill>
                        </a:rPr>
                        <a:t>&lt;90%</a:t>
                      </a:r>
                      <a:r>
                        <a:rPr lang="en-US" sz="1200" b="1" baseline="0" dirty="0" smtClean="0">
                          <a:solidFill>
                            <a:schemeClr val="bg1"/>
                          </a:solidFill>
                        </a:rPr>
                        <a:t> = NI-1</a:t>
                      </a:r>
                      <a:endParaRPr lang="en-US" sz="1200" b="1" dirty="0">
                        <a:solidFill>
                          <a:schemeClr val="bg1"/>
                        </a:solidFill>
                      </a:endParaRPr>
                    </a:p>
                  </a:txBody>
                  <a:tcPr marT="60960" marB="60960">
                    <a:solidFill>
                      <a:srgbClr val="FF0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dirty="0" smtClean="0">
                          <a:solidFill>
                            <a:schemeClr val="bg1"/>
                          </a:solidFill>
                          <a:latin typeface="+mn-lt"/>
                        </a:rPr>
                        <a:t>90%-&lt;95% = NI-2</a:t>
                      </a:r>
                    </a:p>
                  </a:txBody>
                  <a:tcPr marT="60960" marB="60960">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dirty="0" smtClean="0">
                          <a:solidFill>
                            <a:schemeClr val="bg1"/>
                          </a:solidFill>
                          <a:latin typeface="+mn-lt"/>
                        </a:rPr>
                        <a:t>95%-&lt;97% = ME-3</a:t>
                      </a:r>
                    </a:p>
                  </a:txBody>
                  <a:tcPr marT="60960" marB="60960">
                    <a:solidFill>
                      <a:schemeClr val="tx2">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dirty="0" smtClean="0">
                          <a:solidFill>
                            <a:schemeClr val="bg1"/>
                          </a:solidFill>
                          <a:latin typeface="+mn-lt"/>
                        </a:rPr>
                        <a:t>97%-&lt;100 = ME-4</a:t>
                      </a:r>
                    </a:p>
                  </a:txBody>
                  <a:tcPr marT="60960" marB="60960">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dirty="0" smtClean="0">
                          <a:solidFill>
                            <a:schemeClr val="bg1"/>
                          </a:solidFill>
                          <a:latin typeface="+mn-lt"/>
                        </a:rPr>
                        <a:t>100% = EE-5</a:t>
                      </a:r>
                    </a:p>
                  </a:txBody>
                  <a:tcPr marT="60960" marB="60960">
                    <a:solidFill>
                      <a:srgbClr val="008770"/>
                    </a:solidFill>
                  </a:tcPr>
                </a:tc>
              </a:tr>
            </a:tbl>
          </a:graphicData>
        </a:graphic>
      </p:graphicFrame>
    </p:spTree>
    <p:extLst>
      <p:ext uri="{BB962C8B-B14F-4D97-AF65-F5344CB8AC3E}">
        <p14:creationId xmlns:p14="http://schemas.microsoft.com/office/powerpoint/2010/main" val="19262552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txBox="1">
            <a:spLocks/>
          </p:cNvSpPr>
          <p:nvPr/>
        </p:nvSpPr>
        <p:spPr>
          <a:xfrm>
            <a:off x="1475099" y="1337808"/>
            <a:ext cx="7251051" cy="4758193"/>
          </a:xfrm>
          <a:prstGeom prst="rect">
            <a:avLst/>
          </a:prstGeom>
        </p:spPr>
        <p:txBody>
          <a:bodyPr wrap="square" lIns="175768" tIns="0" rIns="175768" bIns="0" anchor="t"/>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100" b="1" spc="-67" dirty="0" smtClean="0">
                <a:gradFill>
                  <a:gsLst>
                    <a:gs pos="5417">
                      <a:schemeClr val="tx1"/>
                    </a:gs>
                    <a:gs pos="28000">
                      <a:schemeClr val="tx1"/>
                    </a:gs>
                  </a:gsLst>
                  <a:lin ang="5400000" scaled="0"/>
                </a:gradFill>
                <a:latin typeface="+mn-lt"/>
              </a:rPr>
              <a:t>Customer Defect Leakage </a:t>
            </a:r>
            <a:r>
              <a:rPr lang="en-US" sz="1900" i="1" spc="-67" dirty="0">
                <a:gradFill>
                  <a:gsLst>
                    <a:gs pos="5417">
                      <a:srgbClr val="53565A"/>
                    </a:gs>
                    <a:gs pos="28000">
                      <a:srgbClr val="53565A"/>
                    </a:gs>
                  </a:gsLst>
                  <a:lin ang="5400000" scaled="0"/>
                </a:gradFill>
                <a:latin typeface="Arial"/>
              </a:rPr>
              <a:t>(applies at product level)</a:t>
            </a:r>
            <a:endParaRPr lang="en-US" sz="2100" b="1" spc="-67" dirty="0">
              <a:gradFill>
                <a:gsLst>
                  <a:gs pos="5417">
                    <a:schemeClr val="tx1"/>
                  </a:gs>
                  <a:gs pos="28000">
                    <a:schemeClr val="tx1"/>
                  </a:gs>
                </a:gsLst>
                <a:lin ang="5400000" scaled="0"/>
              </a:gradFill>
              <a:latin typeface="+mn-lt"/>
            </a:endParaRPr>
          </a:p>
          <a:p>
            <a:pPr defTabSz="1219170">
              <a:lnSpc>
                <a:spcPct val="100000"/>
              </a:lnSpc>
              <a:spcBef>
                <a:spcPts val="0"/>
              </a:spcBef>
              <a:buSzTx/>
            </a:pPr>
            <a:endParaRPr lang="en-US" sz="1600" b="1" u="sng" spc="-67" dirty="0">
              <a:gradFill>
                <a:gsLst>
                  <a:gs pos="5417">
                    <a:srgbClr val="53565A"/>
                  </a:gs>
                  <a:gs pos="28000">
                    <a:srgbClr val="53565A"/>
                  </a:gs>
                </a:gsLst>
                <a:lin ang="5400000" scaled="0"/>
              </a:gradFill>
              <a:latin typeface="Arial"/>
            </a:endParaRPr>
          </a:p>
          <a:p>
            <a:pPr defTabSz="1219170">
              <a:lnSpc>
                <a:spcPct val="100000"/>
              </a:lnSpc>
              <a:spcBef>
                <a:spcPts val="0"/>
              </a:spcBef>
              <a:buSzTx/>
            </a:pPr>
            <a:r>
              <a:rPr lang="en-US" sz="1600" b="1" u="sng" spc="-67" dirty="0">
                <a:gradFill>
                  <a:gsLst>
                    <a:gs pos="5417">
                      <a:srgbClr val="53565A"/>
                    </a:gs>
                    <a:gs pos="28000">
                      <a:srgbClr val="53565A"/>
                    </a:gs>
                  </a:gsLst>
                  <a:lin ang="5400000" scaled="0"/>
                </a:gradFill>
                <a:latin typeface="Arial"/>
              </a:rPr>
              <a:t>What is changing?</a:t>
            </a:r>
          </a:p>
          <a:p>
            <a:pPr marL="228594" indent="-228594" defTabSz="1219170">
              <a:lnSpc>
                <a:spcPct val="100000"/>
              </a:lnSpc>
              <a:spcBef>
                <a:spcPts val="0"/>
              </a:spcBef>
              <a:buSzTx/>
              <a:buFont typeface="Arial" panose="020B0604020202020204" pitchFamily="34" charset="0"/>
              <a:buChar char="•"/>
            </a:pPr>
            <a:r>
              <a:rPr lang="en-US" sz="1500" dirty="0">
                <a:gradFill>
                  <a:gsLst>
                    <a:gs pos="5417">
                      <a:srgbClr val="53565A"/>
                    </a:gs>
                    <a:gs pos="28000">
                      <a:srgbClr val="53565A"/>
                    </a:gs>
                  </a:gsLst>
                  <a:lin ang="5400000" scaled="0"/>
                </a:gradFill>
                <a:latin typeface="Arial"/>
              </a:rPr>
              <a:t>Take advantage of new data linkages to allow reporting by product as well as org </a:t>
            </a:r>
            <a:r>
              <a:rPr lang="en-US" sz="1500" dirty="0" smtClean="0">
                <a:gradFill>
                  <a:gsLst>
                    <a:gs pos="5417">
                      <a:srgbClr val="53565A"/>
                    </a:gs>
                    <a:gs pos="28000">
                      <a:srgbClr val="53565A"/>
                    </a:gs>
                  </a:gsLst>
                  <a:lin ang="5400000" scaled="0"/>
                </a:gradFill>
                <a:latin typeface="Arial"/>
              </a:rPr>
              <a:t>structure</a:t>
            </a:r>
          </a:p>
          <a:p>
            <a:pPr marL="228594" indent="-228594" defTabSz="1219170">
              <a:lnSpc>
                <a:spcPct val="100000"/>
              </a:lnSpc>
              <a:spcBef>
                <a:spcPts val="0"/>
              </a:spcBef>
              <a:buSzTx/>
              <a:buFont typeface="Arial" panose="020B0604020202020204" pitchFamily="34" charset="0"/>
              <a:buChar char="•"/>
            </a:pPr>
            <a:endParaRPr lang="en-US" sz="1500" dirty="0">
              <a:gradFill>
                <a:gsLst>
                  <a:gs pos="5417">
                    <a:srgbClr val="53565A"/>
                  </a:gs>
                  <a:gs pos="28000">
                    <a:srgbClr val="53565A"/>
                  </a:gs>
                </a:gsLst>
                <a:lin ang="5400000" scaled="0"/>
              </a:gradFill>
              <a:latin typeface="Arial"/>
            </a:endParaRPr>
          </a:p>
          <a:p>
            <a:pPr defTabSz="1219170">
              <a:lnSpc>
                <a:spcPct val="100000"/>
              </a:lnSpc>
              <a:spcBef>
                <a:spcPts val="0"/>
              </a:spcBef>
              <a:buSzTx/>
            </a:pPr>
            <a:r>
              <a:rPr lang="en-US" sz="1600" b="1" u="sng" spc="-67" dirty="0" smtClean="0">
                <a:gradFill>
                  <a:gsLst>
                    <a:gs pos="5417">
                      <a:srgbClr val="53565A"/>
                    </a:gs>
                    <a:gs pos="28000">
                      <a:srgbClr val="53565A"/>
                    </a:gs>
                  </a:gsLst>
                  <a:lin ang="5400000" scaled="0"/>
                </a:gradFill>
                <a:latin typeface="Arial"/>
              </a:rPr>
              <a:t>Measure and calculations</a:t>
            </a:r>
            <a:r>
              <a:rPr lang="en-US" sz="1500" dirty="0" smtClean="0">
                <a:gradFill>
                  <a:gsLst>
                    <a:gs pos="5417">
                      <a:srgbClr val="53565A"/>
                    </a:gs>
                    <a:gs pos="28000">
                      <a:srgbClr val="53565A"/>
                    </a:gs>
                  </a:gsLst>
                  <a:lin ang="5400000" scaled="0"/>
                </a:gradFill>
                <a:latin typeface="Arial"/>
              </a:rPr>
              <a:t> </a:t>
            </a:r>
            <a:r>
              <a:rPr lang="en-US" sz="1500" i="1" dirty="0">
                <a:solidFill>
                  <a:srgbClr val="00549F"/>
                </a:solidFill>
                <a:latin typeface="Arial"/>
              </a:rPr>
              <a:t>(unchanged)</a:t>
            </a:r>
            <a:endParaRPr lang="en-US" sz="2100" u="sng" spc="-67" dirty="0">
              <a:gradFill>
                <a:gsLst>
                  <a:gs pos="5417">
                    <a:srgbClr val="53565A"/>
                  </a:gs>
                  <a:gs pos="28000">
                    <a:srgbClr val="53565A"/>
                  </a:gs>
                </a:gsLst>
                <a:lin ang="5400000" scaled="0"/>
              </a:gradFill>
              <a:latin typeface="Arial"/>
            </a:endParaRPr>
          </a:p>
          <a:p>
            <a:pPr marL="228594" indent="-228594" defTabSz="1219170">
              <a:lnSpc>
                <a:spcPct val="100000"/>
              </a:lnSpc>
              <a:spcBef>
                <a:spcPts val="0"/>
              </a:spcBef>
              <a:buSzTx/>
              <a:buFont typeface="Arial" panose="020B0604020202020204" pitchFamily="34" charset="0"/>
              <a:buChar char="•"/>
            </a:pPr>
            <a:r>
              <a:rPr lang="en-US" sz="1500" dirty="0">
                <a:gradFill>
                  <a:gsLst>
                    <a:gs pos="5417">
                      <a:srgbClr val="53565A"/>
                    </a:gs>
                    <a:gs pos="28000">
                      <a:srgbClr val="53565A"/>
                    </a:gs>
                  </a:gsLst>
                  <a:lin ang="5400000" scaled="0"/>
                </a:gradFill>
                <a:latin typeface="Arial"/>
              </a:rPr>
              <a:t>Measure:  Annual improvement in defect leakage trend, displayed as YoY monthly cumulative performance</a:t>
            </a:r>
          </a:p>
          <a:p>
            <a:pPr marL="228594" indent="-228594" defTabSz="1219170">
              <a:lnSpc>
                <a:spcPct val="100000"/>
              </a:lnSpc>
              <a:spcBef>
                <a:spcPts val="0"/>
              </a:spcBef>
              <a:buSzTx/>
              <a:buFont typeface="Arial" panose="020B0604020202020204" pitchFamily="34" charset="0"/>
              <a:buChar char="•"/>
            </a:pPr>
            <a:r>
              <a:rPr lang="en-US" sz="1500" dirty="0">
                <a:gradFill>
                  <a:gsLst>
                    <a:gs pos="5417">
                      <a:srgbClr val="53565A"/>
                    </a:gs>
                    <a:gs pos="28000">
                      <a:srgbClr val="53565A"/>
                    </a:gs>
                  </a:gsLst>
                  <a:lin ang="5400000" scaled="0"/>
                </a:gradFill>
                <a:latin typeface="Arial"/>
              </a:rPr>
              <a:t>Target: 10% improvement versus prior </a:t>
            </a:r>
            <a:r>
              <a:rPr lang="en-US" sz="1500" dirty="0" smtClean="0">
                <a:gradFill>
                  <a:gsLst>
                    <a:gs pos="5417">
                      <a:srgbClr val="53565A"/>
                    </a:gs>
                    <a:gs pos="28000">
                      <a:srgbClr val="53565A"/>
                    </a:gs>
                  </a:gsLst>
                  <a:lin ang="5400000" scaled="0"/>
                </a:gradFill>
                <a:latin typeface="Arial"/>
              </a:rPr>
              <a:t>year</a:t>
            </a:r>
          </a:p>
          <a:p>
            <a:pPr marL="228594" indent="-228594" defTabSz="1219170">
              <a:lnSpc>
                <a:spcPct val="100000"/>
              </a:lnSpc>
              <a:spcBef>
                <a:spcPts val="0"/>
              </a:spcBef>
              <a:buSzTx/>
              <a:buFont typeface="Arial" panose="020B0604020202020204" pitchFamily="34" charset="0"/>
              <a:buChar char="•"/>
            </a:pPr>
            <a:endParaRPr lang="en-US" sz="1500" dirty="0">
              <a:gradFill>
                <a:gsLst>
                  <a:gs pos="5417">
                    <a:srgbClr val="53565A"/>
                  </a:gs>
                  <a:gs pos="28000">
                    <a:srgbClr val="53565A"/>
                  </a:gs>
                </a:gsLst>
                <a:lin ang="5400000" scaled="0"/>
              </a:gradFill>
              <a:latin typeface="Arial"/>
            </a:endParaRPr>
          </a:p>
          <a:p>
            <a:pPr defTabSz="1219170">
              <a:lnSpc>
                <a:spcPct val="100000"/>
              </a:lnSpc>
              <a:spcBef>
                <a:spcPts val="0"/>
              </a:spcBef>
              <a:buSzTx/>
            </a:pPr>
            <a:r>
              <a:rPr lang="en-US" sz="1400" b="1" u="sng" spc="-67" dirty="0" smtClean="0">
                <a:gradFill>
                  <a:gsLst>
                    <a:gs pos="5417">
                      <a:srgbClr val="53565A"/>
                    </a:gs>
                    <a:gs pos="28000">
                      <a:srgbClr val="53565A"/>
                    </a:gs>
                  </a:gsLst>
                  <a:lin ang="5400000" scaled="0"/>
                </a:gradFill>
                <a:latin typeface="Arial"/>
              </a:rPr>
              <a:t>Scope </a:t>
            </a:r>
            <a:r>
              <a:rPr lang="en-US" sz="1400" b="1" spc="-67" dirty="0" smtClean="0">
                <a:gradFill>
                  <a:gsLst>
                    <a:gs pos="5417">
                      <a:srgbClr val="53565A"/>
                    </a:gs>
                    <a:gs pos="28000">
                      <a:srgbClr val="53565A"/>
                    </a:gs>
                  </a:gsLst>
                  <a:lin ang="5400000" scaled="0"/>
                </a:gradFill>
                <a:latin typeface="Arial"/>
              </a:rPr>
              <a:t>				</a:t>
            </a:r>
            <a:endParaRPr lang="en-US" sz="1400" b="1" u="sng" spc="-67" dirty="0">
              <a:gradFill>
                <a:gsLst>
                  <a:gs pos="5417">
                    <a:srgbClr val="53565A"/>
                  </a:gs>
                  <a:gs pos="28000">
                    <a:srgbClr val="53565A"/>
                  </a:gs>
                </a:gsLst>
                <a:lin ang="5400000" scaled="0"/>
              </a:gradFill>
              <a:latin typeface="Arial"/>
            </a:endParaRPr>
          </a:p>
          <a:p>
            <a:pPr marL="285750" indent="-285750" defTabSz="1219170">
              <a:lnSpc>
                <a:spcPct val="100000"/>
              </a:lnSpc>
              <a:spcBef>
                <a:spcPts val="0"/>
              </a:spcBef>
              <a:buSzTx/>
              <a:buFont typeface="Arial" panose="020B0604020202020204" pitchFamily="34" charset="0"/>
              <a:buChar char="•"/>
            </a:pPr>
            <a:r>
              <a:rPr lang="en-US" sz="1500" b="1" dirty="0" smtClean="0">
                <a:gradFill>
                  <a:gsLst>
                    <a:gs pos="5417">
                      <a:srgbClr val="53565A"/>
                    </a:gs>
                    <a:gs pos="28000">
                      <a:srgbClr val="53565A"/>
                    </a:gs>
                  </a:gsLst>
                  <a:lin ang="5400000" scaled="0"/>
                </a:gradFill>
                <a:latin typeface="Arial"/>
              </a:rPr>
              <a:t>Optum Technology </a:t>
            </a:r>
          </a:p>
          <a:p>
            <a:pPr marL="746125" lvl="1" indent="-285750" defTabSz="1219170">
              <a:lnSpc>
                <a:spcPct val="100000"/>
              </a:lnSpc>
              <a:spcBef>
                <a:spcPts val="0"/>
              </a:spcBef>
              <a:buSzTx/>
              <a:buFont typeface="Arial" panose="020B0604020202020204" pitchFamily="34" charset="0"/>
              <a:buChar char="•"/>
            </a:pPr>
            <a:r>
              <a:rPr lang="en-US" sz="1400" dirty="0" smtClean="0">
                <a:gradFill>
                  <a:gsLst>
                    <a:gs pos="5417">
                      <a:srgbClr val="53565A"/>
                    </a:gs>
                    <a:gs pos="28000">
                      <a:srgbClr val="53565A"/>
                    </a:gs>
                  </a:gsLst>
                  <a:lin ang="5400000" scaled="0"/>
                </a:gradFill>
                <a:latin typeface="15"/>
              </a:rPr>
              <a:t>Workspaces  currently Included </a:t>
            </a:r>
          </a:p>
          <a:p>
            <a:pPr marL="1490663" lvl="2" indent="-285750" defTabSz="1219170">
              <a:lnSpc>
                <a:spcPct val="100000"/>
              </a:lnSpc>
              <a:spcBef>
                <a:spcPts val="0"/>
              </a:spcBef>
              <a:buSzTx/>
              <a:buFont typeface="Arial" panose="020B0604020202020204" pitchFamily="34" charset="0"/>
              <a:buChar char="•"/>
            </a:pPr>
            <a:r>
              <a:rPr lang="en-US" sz="1400" dirty="0" smtClean="0">
                <a:gradFill>
                  <a:gsLst>
                    <a:gs pos="5417">
                      <a:srgbClr val="53565A"/>
                    </a:gs>
                    <a:gs pos="28000">
                      <a:srgbClr val="53565A"/>
                    </a:gs>
                  </a:gsLst>
                  <a:lin ang="5400000" scaled="0"/>
                </a:gradFill>
                <a:latin typeface="15"/>
              </a:rPr>
              <a:t>Optum</a:t>
            </a:r>
          </a:p>
          <a:p>
            <a:pPr marL="1490663" lvl="2" indent="-285750" defTabSz="1219170">
              <a:lnSpc>
                <a:spcPct val="100000"/>
              </a:lnSpc>
              <a:spcBef>
                <a:spcPts val="0"/>
              </a:spcBef>
              <a:buSzTx/>
              <a:buFont typeface="Arial" panose="020B0604020202020204" pitchFamily="34" charset="0"/>
              <a:buChar char="•"/>
            </a:pPr>
            <a:r>
              <a:rPr lang="en-US" sz="1400" dirty="0" smtClean="0">
                <a:gradFill>
                  <a:gsLst>
                    <a:gs pos="5417">
                      <a:srgbClr val="53565A"/>
                    </a:gs>
                    <a:gs pos="28000">
                      <a:srgbClr val="53565A"/>
                    </a:gs>
                  </a:gsLst>
                  <a:lin ang="5400000" scaled="0"/>
                </a:gradFill>
                <a:latin typeface="15"/>
              </a:rPr>
              <a:t>Tech Engineering </a:t>
            </a:r>
          </a:p>
          <a:p>
            <a:pPr marL="1490663" lvl="2" indent="-285750" defTabSz="1219170">
              <a:lnSpc>
                <a:spcPct val="100000"/>
              </a:lnSpc>
              <a:spcBef>
                <a:spcPts val="0"/>
              </a:spcBef>
              <a:buSzTx/>
              <a:buFont typeface="Arial" panose="020B0604020202020204" pitchFamily="34" charset="0"/>
              <a:buChar char="•"/>
            </a:pPr>
            <a:r>
              <a:rPr lang="en-US" sz="1400" dirty="0" smtClean="0">
                <a:gradFill>
                  <a:gsLst>
                    <a:gs pos="5417">
                      <a:srgbClr val="53565A"/>
                    </a:gs>
                    <a:gs pos="28000">
                      <a:srgbClr val="53565A"/>
                    </a:gs>
                  </a:gsLst>
                  <a:lin ang="5400000" scaled="0"/>
                </a:gradFill>
                <a:latin typeface="15"/>
              </a:rPr>
              <a:t>TFS Enterprise </a:t>
            </a:r>
          </a:p>
          <a:p>
            <a:pPr marL="746125" lvl="1" indent="-285750" defTabSz="1219170">
              <a:lnSpc>
                <a:spcPct val="100000"/>
              </a:lnSpc>
              <a:spcBef>
                <a:spcPts val="0"/>
              </a:spcBef>
              <a:buSzTx/>
              <a:buFont typeface="Arial" panose="020B0604020202020204" pitchFamily="34" charset="0"/>
              <a:buChar char="•"/>
            </a:pPr>
            <a:endParaRPr lang="en-US" sz="1100" dirty="0">
              <a:gradFill>
                <a:gsLst>
                  <a:gs pos="5417">
                    <a:srgbClr val="53565A"/>
                  </a:gs>
                  <a:gs pos="28000">
                    <a:srgbClr val="53565A"/>
                  </a:gs>
                </a:gsLst>
                <a:lin ang="5400000" scaled="0"/>
              </a:gradFill>
              <a:latin typeface="Arial"/>
            </a:endParaRPr>
          </a:p>
          <a:p>
            <a:pPr marL="228594" indent="-228594" defTabSz="1219170">
              <a:lnSpc>
                <a:spcPct val="100000"/>
              </a:lnSpc>
              <a:spcBef>
                <a:spcPts val="0"/>
              </a:spcBef>
              <a:buSzTx/>
              <a:buFont typeface="Arial" panose="020B0604020202020204" pitchFamily="34" charset="0"/>
              <a:buChar char="•"/>
            </a:pPr>
            <a:endParaRPr lang="en-US" sz="1500" dirty="0">
              <a:gradFill>
                <a:gsLst>
                  <a:gs pos="5417">
                    <a:srgbClr val="53565A"/>
                  </a:gs>
                  <a:gs pos="28000">
                    <a:srgbClr val="53565A"/>
                  </a:gs>
                </a:gsLst>
                <a:lin ang="5400000" scaled="0"/>
              </a:gradFill>
              <a:latin typeface="Arial"/>
            </a:endParaRPr>
          </a:p>
        </p:txBody>
      </p:sp>
      <p:sp>
        <p:nvSpPr>
          <p:cNvPr id="14" name="Freeform 58"/>
          <p:cNvSpPr>
            <a:spLocks noEditPoints="1"/>
          </p:cNvSpPr>
          <p:nvPr/>
        </p:nvSpPr>
        <p:spPr bwMode="auto">
          <a:xfrm>
            <a:off x="736665" y="1523750"/>
            <a:ext cx="463978" cy="768620"/>
          </a:xfrm>
          <a:custGeom>
            <a:avLst/>
            <a:gdLst>
              <a:gd name="T0" fmla="*/ 72 w 192"/>
              <a:gd name="T1" fmla="*/ 109 h 256"/>
              <a:gd name="T2" fmla="*/ 59 w 192"/>
              <a:gd name="T3" fmla="*/ 98 h 256"/>
              <a:gd name="T4" fmla="*/ 39 w 192"/>
              <a:gd name="T5" fmla="*/ 76 h 256"/>
              <a:gd name="T6" fmla="*/ 35 w 192"/>
              <a:gd name="T7" fmla="*/ 59 h 256"/>
              <a:gd name="T8" fmla="*/ 42 w 192"/>
              <a:gd name="T9" fmla="*/ 41 h 256"/>
              <a:gd name="T10" fmla="*/ 55 w 192"/>
              <a:gd name="T11" fmla="*/ 34 h 256"/>
              <a:gd name="T12" fmla="*/ 70 w 192"/>
              <a:gd name="T13" fmla="*/ 36 h 256"/>
              <a:gd name="T14" fmla="*/ 76 w 192"/>
              <a:gd name="T15" fmla="*/ 39 h 256"/>
              <a:gd name="T16" fmla="*/ 105 w 192"/>
              <a:gd name="T17" fmla="*/ 37 h 256"/>
              <a:gd name="T18" fmla="*/ 115 w 192"/>
              <a:gd name="T19" fmla="*/ 52 h 256"/>
              <a:gd name="T20" fmla="*/ 114 w 192"/>
              <a:gd name="T21" fmla="*/ 72 h 256"/>
              <a:gd name="T22" fmla="*/ 98 w 192"/>
              <a:gd name="T23" fmla="*/ 93 h 256"/>
              <a:gd name="T24" fmla="*/ 79 w 192"/>
              <a:gd name="T25" fmla="*/ 109 h 256"/>
              <a:gd name="T26" fmla="*/ 59 w 192"/>
              <a:gd name="T27" fmla="*/ 42 h 256"/>
              <a:gd name="T28" fmla="*/ 51 w 192"/>
              <a:gd name="T29" fmla="*/ 44 h 256"/>
              <a:gd name="T30" fmla="*/ 45 w 192"/>
              <a:gd name="T31" fmla="*/ 50 h 256"/>
              <a:gd name="T32" fmla="*/ 43 w 192"/>
              <a:gd name="T33" fmla="*/ 64 h 256"/>
              <a:gd name="T34" fmla="*/ 52 w 192"/>
              <a:gd name="T35" fmla="*/ 80 h 256"/>
              <a:gd name="T36" fmla="*/ 74 w 192"/>
              <a:gd name="T37" fmla="*/ 100 h 256"/>
              <a:gd name="T38" fmla="*/ 79 w 192"/>
              <a:gd name="T39" fmla="*/ 99 h 256"/>
              <a:gd name="T40" fmla="*/ 101 w 192"/>
              <a:gd name="T41" fmla="*/ 78 h 256"/>
              <a:gd name="T42" fmla="*/ 108 w 192"/>
              <a:gd name="T43" fmla="*/ 61 h 256"/>
              <a:gd name="T44" fmla="*/ 107 w 192"/>
              <a:gd name="T45" fmla="*/ 52 h 256"/>
              <a:gd name="T46" fmla="*/ 87 w 192"/>
              <a:gd name="T47" fmla="*/ 42 h 256"/>
              <a:gd name="T48" fmla="*/ 79 w 192"/>
              <a:gd name="T49" fmla="*/ 48 h 256"/>
              <a:gd name="T50" fmla="*/ 73 w 192"/>
              <a:gd name="T51" fmla="*/ 48 h 256"/>
              <a:gd name="T52" fmla="*/ 62 w 192"/>
              <a:gd name="T53" fmla="*/ 42 h 256"/>
              <a:gd name="T54" fmla="*/ 100 w 192"/>
              <a:gd name="T55" fmla="*/ 256 h 256"/>
              <a:gd name="T56" fmla="*/ 25 w 192"/>
              <a:gd name="T57" fmla="*/ 212 h 256"/>
              <a:gd name="T58" fmla="*/ 11 w 192"/>
              <a:gd name="T59" fmla="*/ 145 h 256"/>
              <a:gd name="T60" fmla="*/ 84 w 192"/>
              <a:gd name="T61" fmla="*/ 0 h 256"/>
              <a:gd name="T62" fmla="*/ 177 w 192"/>
              <a:gd name="T63" fmla="*/ 77 h 256"/>
              <a:gd name="T64" fmla="*/ 174 w 192"/>
              <a:gd name="T65" fmla="*/ 94 h 256"/>
              <a:gd name="T66" fmla="*/ 189 w 192"/>
              <a:gd name="T67" fmla="*/ 129 h 256"/>
              <a:gd name="T68" fmla="*/ 181 w 192"/>
              <a:gd name="T69" fmla="*/ 152 h 256"/>
              <a:gd name="T70" fmla="*/ 170 w 192"/>
              <a:gd name="T71" fmla="*/ 186 h 256"/>
              <a:gd name="T72" fmla="*/ 131 w 192"/>
              <a:gd name="T73" fmla="*/ 209 h 256"/>
              <a:gd name="T74" fmla="*/ 114 w 192"/>
              <a:gd name="T75" fmla="*/ 242 h 256"/>
              <a:gd name="T76" fmla="*/ 100 w 192"/>
              <a:gd name="T77" fmla="*/ 256 h 256"/>
              <a:gd name="T78" fmla="*/ 8 w 192"/>
              <a:gd name="T79" fmla="*/ 85 h 256"/>
              <a:gd name="T80" fmla="*/ 29 w 192"/>
              <a:gd name="T81" fmla="*/ 205 h 256"/>
              <a:gd name="T82" fmla="*/ 103 w 192"/>
              <a:gd name="T83" fmla="*/ 247 h 256"/>
              <a:gd name="T84" fmla="*/ 106 w 192"/>
              <a:gd name="T85" fmla="*/ 227 h 256"/>
              <a:gd name="T86" fmla="*/ 145 w 192"/>
              <a:gd name="T87" fmla="*/ 201 h 256"/>
              <a:gd name="T88" fmla="*/ 165 w 192"/>
              <a:gd name="T89" fmla="*/ 152 h 256"/>
              <a:gd name="T90" fmla="*/ 178 w 192"/>
              <a:gd name="T91" fmla="*/ 144 h 256"/>
              <a:gd name="T92" fmla="*/ 182 w 192"/>
              <a:gd name="T93" fmla="*/ 133 h 256"/>
              <a:gd name="T94" fmla="*/ 166 w 192"/>
              <a:gd name="T95" fmla="*/ 92 h 256"/>
              <a:gd name="T96" fmla="*/ 101 w 192"/>
              <a:gd name="T97" fmla="*/ 8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92" h="256">
                <a:moveTo>
                  <a:pt x="76" y="110"/>
                </a:moveTo>
                <a:cubicBezTo>
                  <a:pt x="75" y="110"/>
                  <a:pt x="73" y="109"/>
                  <a:pt x="72" y="109"/>
                </a:cubicBezTo>
                <a:cubicBezTo>
                  <a:pt x="71" y="108"/>
                  <a:pt x="70" y="107"/>
                  <a:pt x="69" y="106"/>
                </a:cubicBezTo>
                <a:cubicBezTo>
                  <a:pt x="65" y="104"/>
                  <a:pt x="62" y="101"/>
                  <a:pt x="59" y="98"/>
                </a:cubicBezTo>
                <a:cubicBezTo>
                  <a:pt x="54" y="94"/>
                  <a:pt x="49" y="90"/>
                  <a:pt x="46" y="86"/>
                </a:cubicBezTo>
                <a:cubicBezTo>
                  <a:pt x="43" y="82"/>
                  <a:pt x="41" y="79"/>
                  <a:pt x="39" y="76"/>
                </a:cubicBezTo>
                <a:cubicBezTo>
                  <a:pt x="37" y="73"/>
                  <a:pt x="36" y="69"/>
                  <a:pt x="35" y="66"/>
                </a:cubicBezTo>
                <a:cubicBezTo>
                  <a:pt x="35" y="63"/>
                  <a:pt x="35" y="61"/>
                  <a:pt x="35" y="59"/>
                </a:cubicBezTo>
                <a:cubicBezTo>
                  <a:pt x="35" y="54"/>
                  <a:pt x="36" y="50"/>
                  <a:pt x="38" y="46"/>
                </a:cubicBezTo>
                <a:cubicBezTo>
                  <a:pt x="39" y="44"/>
                  <a:pt x="41" y="42"/>
                  <a:pt x="42" y="41"/>
                </a:cubicBezTo>
                <a:cubicBezTo>
                  <a:pt x="44" y="39"/>
                  <a:pt x="45" y="38"/>
                  <a:pt x="48" y="37"/>
                </a:cubicBezTo>
                <a:cubicBezTo>
                  <a:pt x="50" y="35"/>
                  <a:pt x="53" y="35"/>
                  <a:pt x="55" y="34"/>
                </a:cubicBezTo>
                <a:cubicBezTo>
                  <a:pt x="58" y="34"/>
                  <a:pt x="60" y="34"/>
                  <a:pt x="63" y="34"/>
                </a:cubicBezTo>
                <a:cubicBezTo>
                  <a:pt x="65" y="35"/>
                  <a:pt x="68" y="35"/>
                  <a:pt x="70" y="36"/>
                </a:cubicBezTo>
                <a:cubicBezTo>
                  <a:pt x="72" y="37"/>
                  <a:pt x="74" y="38"/>
                  <a:pt x="76" y="40"/>
                </a:cubicBezTo>
                <a:cubicBezTo>
                  <a:pt x="76" y="40"/>
                  <a:pt x="76" y="39"/>
                  <a:pt x="76" y="39"/>
                </a:cubicBezTo>
                <a:cubicBezTo>
                  <a:pt x="79" y="37"/>
                  <a:pt x="82" y="35"/>
                  <a:pt x="85" y="35"/>
                </a:cubicBezTo>
                <a:cubicBezTo>
                  <a:pt x="92" y="33"/>
                  <a:pt x="99" y="34"/>
                  <a:pt x="105" y="37"/>
                </a:cubicBezTo>
                <a:cubicBezTo>
                  <a:pt x="109" y="40"/>
                  <a:pt x="112" y="44"/>
                  <a:pt x="114" y="48"/>
                </a:cubicBezTo>
                <a:cubicBezTo>
                  <a:pt x="115" y="50"/>
                  <a:pt x="115" y="51"/>
                  <a:pt x="115" y="52"/>
                </a:cubicBezTo>
                <a:cubicBezTo>
                  <a:pt x="116" y="56"/>
                  <a:pt x="116" y="59"/>
                  <a:pt x="116" y="62"/>
                </a:cubicBezTo>
                <a:cubicBezTo>
                  <a:pt x="116" y="65"/>
                  <a:pt x="115" y="69"/>
                  <a:pt x="114" y="72"/>
                </a:cubicBezTo>
                <a:cubicBezTo>
                  <a:pt x="113" y="76"/>
                  <a:pt x="110" y="80"/>
                  <a:pt x="107" y="83"/>
                </a:cubicBezTo>
                <a:cubicBezTo>
                  <a:pt x="105" y="87"/>
                  <a:pt x="102" y="90"/>
                  <a:pt x="98" y="93"/>
                </a:cubicBezTo>
                <a:cubicBezTo>
                  <a:pt x="94" y="97"/>
                  <a:pt x="89" y="102"/>
                  <a:pt x="84" y="106"/>
                </a:cubicBezTo>
                <a:cubicBezTo>
                  <a:pt x="82" y="107"/>
                  <a:pt x="80" y="108"/>
                  <a:pt x="79" y="109"/>
                </a:cubicBezTo>
                <a:cubicBezTo>
                  <a:pt x="78" y="109"/>
                  <a:pt x="77" y="110"/>
                  <a:pt x="76" y="110"/>
                </a:cubicBezTo>
                <a:close/>
                <a:moveTo>
                  <a:pt x="59" y="42"/>
                </a:moveTo>
                <a:cubicBezTo>
                  <a:pt x="58" y="42"/>
                  <a:pt x="57" y="42"/>
                  <a:pt x="57" y="42"/>
                </a:cubicBezTo>
                <a:cubicBezTo>
                  <a:pt x="55" y="42"/>
                  <a:pt x="53" y="43"/>
                  <a:pt x="51" y="44"/>
                </a:cubicBezTo>
                <a:cubicBezTo>
                  <a:pt x="50" y="45"/>
                  <a:pt x="49" y="46"/>
                  <a:pt x="48" y="46"/>
                </a:cubicBezTo>
                <a:cubicBezTo>
                  <a:pt x="47" y="47"/>
                  <a:pt x="46" y="49"/>
                  <a:pt x="45" y="50"/>
                </a:cubicBezTo>
                <a:cubicBezTo>
                  <a:pt x="44" y="53"/>
                  <a:pt x="43" y="56"/>
                  <a:pt x="43" y="59"/>
                </a:cubicBezTo>
                <a:cubicBezTo>
                  <a:pt x="43" y="61"/>
                  <a:pt x="43" y="63"/>
                  <a:pt x="43" y="64"/>
                </a:cubicBezTo>
                <a:cubicBezTo>
                  <a:pt x="44" y="67"/>
                  <a:pt x="45" y="70"/>
                  <a:pt x="46" y="72"/>
                </a:cubicBezTo>
                <a:cubicBezTo>
                  <a:pt x="47" y="75"/>
                  <a:pt x="49" y="77"/>
                  <a:pt x="52" y="80"/>
                </a:cubicBezTo>
                <a:cubicBezTo>
                  <a:pt x="55" y="84"/>
                  <a:pt x="59" y="88"/>
                  <a:pt x="64" y="92"/>
                </a:cubicBezTo>
                <a:cubicBezTo>
                  <a:pt x="67" y="95"/>
                  <a:pt x="70" y="97"/>
                  <a:pt x="74" y="100"/>
                </a:cubicBezTo>
                <a:cubicBezTo>
                  <a:pt x="74" y="100"/>
                  <a:pt x="75" y="101"/>
                  <a:pt x="76" y="101"/>
                </a:cubicBezTo>
                <a:cubicBezTo>
                  <a:pt x="77" y="101"/>
                  <a:pt x="78" y="100"/>
                  <a:pt x="79" y="99"/>
                </a:cubicBezTo>
                <a:cubicBezTo>
                  <a:pt x="84" y="95"/>
                  <a:pt x="89" y="91"/>
                  <a:pt x="93" y="87"/>
                </a:cubicBezTo>
                <a:cubicBezTo>
                  <a:pt x="96" y="85"/>
                  <a:pt x="99" y="82"/>
                  <a:pt x="101" y="78"/>
                </a:cubicBezTo>
                <a:cubicBezTo>
                  <a:pt x="104" y="75"/>
                  <a:pt x="105" y="72"/>
                  <a:pt x="106" y="69"/>
                </a:cubicBezTo>
                <a:cubicBezTo>
                  <a:pt x="107" y="67"/>
                  <a:pt x="108" y="64"/>
                  <a:pt x="108" y="61"/>
                </a:cubicBezTo>
                <a:cubicBezTo>
                  <a:pt x="108" y="59"/>
                  <a:pt x="108" y="56"/>
                  <a:pt x="108" y="54"/>
                </a:cubicBezTo>
                <a:cubicBezTo>
                  <a:pt x="107" y="53"/>
                  <a:pt x="107" y="52"/>
                  <a:pt x="107" y="52"/>
                </a:cubicBezTo>
                <a:cubicBezTo>
                  <a:pt x="106" y="48"/>
                  <a:pt x="104" y="46"/>
                  <a:pt x="101" y="44"/>
                </a:cubicBezTo>
                <a:cubicBezTo>
                  <a:pt x="97" y="42"/>
                  <a:pt x="92" y="41"/>
                  <a:pt x="87" y="42"/>
                </a:cubicBezTo>
                <a:cubicBezTo>
                  <a:pt x="85" y="43"/>
                  <a:pt x="83" y="44"/>
                  <a:pt x="82" y="45"/>
                </a:cubicBezTo>
                <a:cubicBezTo>
                  <a:pt x="80" y="46"/>
                  <a:pt x="80" y="47"/>
                  <a:pt x="79" y="48"/>
                </a:cubicBezTo>
                <a:cubicBezTo>
                  <a:pt x="76" y="52"/>
                  <a:pt x="76" y="52"/>
                  <a:pt x="76" y="52"/>
                </a:cubicBezTo>
                <a:cubicBezTo>
                  <a:pt x="73" y="48"/>
                  <a:pt x="73" y="48"/>
                  <a:pt x="73" y="48"/>
                </a:cubicBezTo>
                <a:cubicBezTo>
                  <a:pt x="71" y="46"/>
                  <a:pt x="69" y="45"/>
                  <a:pt x="67" y="44"/>
                </a:cubicBezTo>
                <a:cubicBezTo>
                  <a:pt x="65" y="43"/>
                  <a:pt x="64" y="42"/>
                  <a:pt x="62" y="42"/>
                </a:cubicBezTo>
                <a:cubicBezTo>
                  <a:pt x="61" y="42"/>
                  <a:pt x="60" y="42"/>
                  <a:pt x="59" y="42"/>
                </a:cubicBezTo>
                <a:close/>
                <a:moveTo>
                  <a:pt x="100" y="256"/>
                </a:moveTo>
                <a:cubicBezTo>
                  <a:pt x="98" y="256"/>
                  <a:pt x="95" y="255"/>
                  <a:pt x="93" y="254"/>
                </a:cubicBezTo>
                <a:cubicBezTo>
                  <a:pt x="25" y="212"/>
                  <a:pt x="25" y="212"/>
                  <a:pt x="25" y="212"/>
                </a:cubicBezTo>
                <a:cubicBezTo>
                  <a:pt x="23" y="211"/>
                  <a:pt x="21" y="208"/>
                  <a:pt x="21" y="205"/>
                </a:cubicBezTo>
                <a:cubicBezTo>
                  <a:pt x="21" y="182"/>
                  <a:pt x="16" y="163"/>
                  <a:pt x="11" y="145"/>
                </a:cubicBezTo>
                <a:cubicBezTo>
                  <a:pt x="5" y="127"/>
                  <a:pt x="0" y="108"/>
                  <a:pt x="0" y="85"/>
                </a:cubicBezTo>
                <a:cubicBezTo>
                  <a:pt x="0" y="38"/>
                  <a:pt x="38" y="0"/>
                  <a:pt x="84" y="0"/>
                </a:cubicBezTo>
                <a:cubicBezTo>
                  <a:pt x="101" y="0"/>
                  <a:pt x="101" y="0"/>
                  <a:pt x="101" y="0"/>
                </a:cubicBezTo>
                <a:cubicBezTo>
                  <a:pt x="143" y="0"/>
                  <a:pt x="177" y="34"/>
                  <a:pt x="177" y="77"/>
                </a:cubicBezTo>
                <a:cubicBezTo>
                  <a:pt x="177" y="77"/>
                  <a:pt x="177" y="78"/>
                  <a:pt x="177" y="78"/>
                </a:cubicBezTo>
                <a:cubicBezTo>
                  <a:pt x="174" y="94"/>
                  <a:pt x="174" y="94"/>
                  <a:pt x="174" y="94"/>
                </a:cubicBezTo>
                <a:cubicBezTo>
                  <a:pt x="174" y="96"/>
                  <a:pt x="174" y="98"/>
                  <a:pt x="175" y="100"/>
                </a:cubicBezTo>
                <a:cubicBezTo>
                  <a:pt x="189" y="129"/>
                  <a:pt x="189" y="129"/>
                  <a:pt x="189" y="129"/>
                </a:cubicBezTo>
                <a:cubicBezTo>
                  <a:pt x="191" y="133"/>
                  <a:pt x="192" y="138"/>
                  <a:pt x="190" y="142"/>
                </a:cubicBezTo>
                <a:cubicBezTo>
                  <a:pt x="188" y="147"/>
                  <a:pt x="185" y="150"/>
                  <a:pt x="181" y="152"/>
                </a:cubicBezTo>
                <a:cubicBezTo>
                  <a:pt x="173" y="155"/>
                  <a:pt x="173" y="155"/>
                  <a:pt x="173" y="155"/>
                </a:cubicBezTo>
                <a:cubicBezTo>
                  <a:pt x="170" y="186"/>
                  <a:pt x="170" y="186"/>
                  <a:pt x="170" y="186"/>
                </a:cubicBezTo>
                <a:cubicBezTo>
                  <a:pt x="169" y="199"/>
                  <a:pt x="158" y="209"/>
                  <a:pt x="145" y="209"/>
                </a:cubicBezTo>
                <a:cubicBezTo>
                  <a:pt x="131" y="209"/>
                  <a:pt x="131" y="209"/>
                  <a:pt x="131" y="209"/>
                </a:cubicBezTo>
                <a:cubicBezTo>
                  <a:pt x="121" y="209"/>
                  <a:pt x="114" y="217"/>
                  <a:pt x="114" y="227"/>
                </a:cubicBezTo>
                <a:cubicBezTo>
                  <a:pt x="114" y="242"/>
                  <a:pt x="114" y="242"/>
                  <a:pt x="114" y="242"/>
                </a:cubicBezTo>
                <a:cubicBezTo>
                  <a:pt x="114" y="247"/>
                  <a:pt x="111" y="252"/>
                  <a:pt x="107" y="254"/>
                </a:cubicBezTo>
                <a:cubicBezTo>
                  <a:pt x="105" y="255"/>
                  <a:pt x="102" y="256"/>
                  <a:pt x="100" y="256"/>
                </a:cubicBezTo>
                <a:close/>
                <a:moveTo>
                  <a:pt x="84" y="8"/>
                </a:moveTo>
                <a:cubicBezTo>
                  <a:pt x="42" y="8"/>
                  <a:pt x="8" y="43"/>
                  <a:pt x="8" y="85"/>
                </a:cubicBezTo>
                <a:cubicBezTo>
                  <a:pt x="8" y="107"/>
                  <a:pt x="13" y="125"/>
                  <a:pt x="18" y="143"/>
                </a:cubicBezTo>
                <a:cubicBezTo>
                  <a:pt x="24" y="161"/>
                  <a:pt x="29" y="181"/>
                  <a:pt x="29" y="205"/>
                </a:cubicBezTo>
                <a:cubicBezTo>
                  <a:pt x="97" y="247"/>
                  <a:pt x="97" y="247"/>
                  <a:pt x="97" y="247"/>
                </a:cubicBezTo>
                <a:cubicBezTo>
                  <a:pt x="99" y="248"/>
                  <a:pt x="101" y="248"/>
                  <a:pt x="103" y="247"/>
                </a:cubicBezTo>
                <a:cubicBezTo>
                  <a:pt x="105" y="246"/>
                  <a:pt x="106" y="244"/>
                  <a:pt x="106" y="242"/>
                </a:cubicBezTo>
                <a:cubicBezTo>
                  <a:pt x="106" y="227"/>
                  <a:pt x="106" y="227"/>
                  <a:pt x="106" y="227"/>
                </a:cubicBezTo>
                <a:cubicBezTo>
                  <a:pt x="106" y="212"/>
                  <a:pt x="117" y="201"/>
                  <a:pt x="131" y="201"/>
                </a:cubicBezTo>
                <a:cubicBezTo>
                  <a:pt x="145" y="201"/>
                  <a:pt x="145" y="201"/>
                  <a:pt x="145" y="201"/>
                </a:cubicBezTo>
                <a:cubicBezTo>
                  <a:pt x="154" y="201"/>
                  <a:pt x="161" y="194"/>
                  <a:pt x="162" y="185"/>
                </a:cubicBezTo>
                <a:cubicBezTo>
                  <a:pt x="165" y="152"/>
                  <a:pt x="165" y="152"/>
                  <a:pt x="165" y="152"/>
                </a:cubicBezTo>
                <a:cubicBezTo>
                  <a:pt x="165" y="150"/>
                  <a:pt x="166" y="149"/>
                  <a:pt x="167" y="148"/>
                </a:cubicBezTo>
                <a:cubicBezTo>
                  <a:pt x="178" y="144"/>
                  <a:pt x="178" y="144"/>
                  <a:pt x="178" y="144"/>
                </a:cubicBezTo>
                <a:cubicBezTo>
                  <a:pt x="180" y="143"/>
                  <a:pt x="182" y="142"/>
                  <a:pt x="182" y="139"/>
                </a:cubicBezTo>
                <a:cubicBezTo>
                  <a:pt x="183" y="137"/>
                  <a:pt x="183" y="135"/>
                  <a:pt x="182" y="133"/>
                </a:cubicBezTo>
                <a:cubicBezTo>
                  <a:pt x="168" y="103"/>
                  <a:pt x="168" y="103"/>
                  <a:pt x="168" y="103"/>
                </a:cubicBezTo>
                <a:cubicBezTo>
                  <a:pt x="166" y="100"/>
                  <a:pt x="165" y="96"/>
                  <a:pt x="166" y="92"/>
                </a:cubicBezTo>
                <a:cubicBezTo>
                  <a:pt x="169" y="77"/>
                  <a:pt x="169" y="77"/>
                  <a:pt x="169" y="77"/>
                </a:cubicBezTo>
                <a:cubicBezTo>
                  <a:pt x="169" y="39"/>
                  <a:pt x="139" y="8"/>
                  <a:pt x="101" y="8"/>
                </a:cubicBezTo>
                <a:lnTo>
                  <a:pt x="84" y="8"/>
                </a:lnTo>
                <a:close/>
              </a:path>
            </a:pathLst>
          </a:custGeom>
          <a:solidFill>
            <a:schemeClr val="bg1"/>
          </a:solidFill>
          <a:ln>
            <a:noFill/>
          </a:ln>
          <a:extLst/>
        </p:spPr>
        <p:txBody>
          <a:bodyPr vert="horz" wrap="square" lIns="119528" tIns="59764" rIns="119528" bIns="59764" numCol="1" anchor="t" anchorCtr="0" compatLnSpc="1">
            <a:prstTxWarp prst="textNoShape">
              <a:avLst/>
            </a:prstTxWarp>
          </a:bodyPr>
          <a:lstStyle/>
          <a:p>
            <a:endParaRPr lang="en-US" dirty="0"/>
          </a:p>
        </p:txBody>
      </p:sp>
      <p:sp>
        <p:nvSpPr>
          <p:cNvPr id="6" name="Title 1"/>
          <p:cNvSpPr txBox="1">
            <a:spLocks/>
          </p:cNvSpPr>
          <p:nvPr/>
        </p:nvSpPr>
        <p:spPr>
          <a:xfrm>
            <a:off x="461390" y="304809"/>
            <a:ext cx="8396863" cy="620359"/>
          </a:xfrm>
          <a:prstGeom prst="rect">
            <a:avLst/>
          </a:prstGeom>
        </p:spPr>
        <p:txBody>
          <a:bodyPr vert="horz" lIns="121917" tIns="60958" rIns="121917" bIns="60958" rtlCol="0" anchor="b" anchorCtr="0">
            <a:normAutofit/>
          </a:bodyPr>
          <a:lstStyle>
            <a:lvl1pPr algn="l" defTabSz="914400" rtl="0" eaLnBrk="1" latinLnBrk="0" hangingPunct="1">
              <a:lnSpc>
                <a:spcPct val="90000"/>
              </a:lnSpc>
              <a:spcBef>
                <a:spcPct val="0"/>
              </a:spcBef>
              <a:buNone/>
              <a:defRPr sz="2000" b="0" kern="1200">
                <a:solidFill>
                  <a:schemeClr val="tx1"/>
                </a:solidFill>
                <a:latin typeface="Arial" pitchFamily="34" charset="0"/>
                <a:ea typeface="+mj-ea"/>
                <a:cs typeface="Arial" pitchFamily="34" charset="0"/>
              </a:defRPr>
            </a:lvl1pPr>
          </a:lstStyle>
          <a:p>
            <a:r>
              <a:rPr lang="en-US" dirty="0" smtClean="0"/>
              <a:t>Customer Defect Leakage Overview</a:t>
            </a:r>
            <a:endParaRPr lang="en-US" dirty="0"/>
          </a:p>
        </p:txBody>
      </p:sp>
      <p:sp>
        <p:nvSpPr>
          <p:cNvPr id="7" name="Freeform 6"/>
          <p:cNvSpPr/>
          <p:nvPr/>
        </p:nvSpPr>
        <p:spPr>
          <a:xfrm>
            <a:off x="391199" y="1290284"/>
            <a:ext cx="1154910" cy="4805717"/>
          </a:xfrm>
          <a:custGeom>
            <a:avLst/>
            <a:gdLst>
              <a:gd name="connsiteX0" fmla="*/ 0 w 7504416"/>
              <a:gd name="connsiteY0" fmla="*/ 0 h 612781"/>
              <a:gd name="connsiteX1" fmla="*/ 7504416 w 7504416"/>
              <a:gd name="connsiteY1" fmla="*/ 0 h 612781"/>
              <a:gd name="connsiteX2" fmla="*/ 7504416 w 7504416"/>
              <a:gd name="connsiteY2" fmla="*/ 612781 h 612781"/>
              <a:gd name="connsiteX3" fmla="*/ 0 w 7504416"/>
              <a:gd name="connsiteY3" fmla="*/ 612781 h 612781"/>
              <a:gd name="connsiteX4" fmla="*/ 0 w 7504416"/>
              <a:gd name="connsiteY4" fmla="*/ 0 h 612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04416" h="612781">
                <a:moveTo>
                  <a:pt x="0" y="0"/>
                </a:moveTo>
                <a:lnTo>
                  <a:pt x="7504416" y="0"/>
                </a:lnTo>
                <a:lnTo>
                  <a:pt x="7504416" y="612781"/>
                </a:lnTo>
                <a:lnTo>
                  <a:pt x="0" y="612781"/>
                </a:lnTo>
                <a:lnTo>
                  <a:pt x="0" y="0"/>
                </a:lnTo>
                <a:close/>
              </a:path>
            </a:pathLst>
          </a:custGeom>
          <a:solidFill>
            <a:srgbClr val="739600"/>
          </a:solidFill>
          <a:ln w="19050">
            <a:noFill/>
          </a:ln>
        </p:spPr>
        <p:txBody>
          <a:bodyPr wrap="square" lIns="0" tIns="91440" rIns="0" bIns="91440" rtlCol="0" anchor="ctr" anchorCtr="0">
            <a:noAutofit/>
          </a:bodyPr>
          <a:lstStyle/>
          <a:p>
            <a:pPr algn="ctr">
              <a:lnSpc>
                <a:spcPct val="95000"/>
              </a:lnSpc>
            </a:pPr>
            <a:endParaRPr lang="en-US" sz="1400" dirty="0">
              <a:solidFill>
                <a:schemeClr val="bg1"/>
              </a:solidFill>
              <a:latin typeface="Arial" pitchFamily="34" charset="0"/>
              <a:cs typeface="Arial" pitchFamily="34" charset="0"/>
            </a:endParaRPr>
          </a:p>
        </p:txBody>
      </p:sp>
      <p:grpSp>
        <p:nvGrpSpPr>
          <p:cNvPr id="8" name="Group 7"/>
          <p:cNvGrpSpPr/>
          <p:nvPr/>
        </p:nvGrpSpPr>
        <p:grpSpPr>
          <a:xfrm>
            <a:off x="561463" y="1432429"/>
            <a:ext cx="814387" cy="742950"/>
            <a:chOff x="4519613" y="1881188"/>
            <a:chExt cx="814387" cy="742950"/>
          </a:xfrm>
        </p:grpSpPr>
        <p:sp>
          <p:nvSpPr>
            <p:cNvPr id="9" name="Freeform 37"/>
            <p:cNvSpPr>
              <a:spLocks/>
            </p:cNvSpPr>
            <p:nvPr/>
          </p:nvSpPr>
          <p:spPr bwMode="auto">
            <a:xfrm>
              <a:off x="4921250" y="1881188"/>
              <a:ext cx="412750" cy="412750"/>
            </a:xfrm>
            <a:custGeom>
              <a:avLst/>
              <a:gdLst>
                <a:gd name="T0" fmla="*/ 92 w 110"/>
                <a:gd name="T1" fmla="*/ 110 h 110"/>
                <a:gd name="T2" fmla="*/ 88 w 110"/>
                <a:gd name="T3" fmla="*/ 107 h 110"/>
                <a:gd name="T4" fmla="*/ 84 w 110"/>
                <a:gd name="T5" fmla="*/ 37 h 110"/>
                <a:gd name="T6" fmla="*/ 73 w 110"/>
                <a:gd name="T7" fmla="*/ 27 h 110"/>
                <a:gd name="T8" fmla="*/ 3 w 110"/>
                <a:gd name="T9" fmla="*/ 23 h 110"/>
                <a:gd name="T10" fmla="*/ 0 w 110"/>
                <a:gd name="T11" fmla="*/ 18 h 110"/>
                <a:gd name="T12" fmla="*/ 77 w 110"/>
                <a:gd name="T13" fmla="*/ 23 h 110"/>
                <a:gd name="T14" fmla="*/ 88 w 110"/>
                <a:gd name="T15" fmla="*/ 33 h 110"/>
                <a:gd name="T16" fmla="*/ 92 w 110"/>
                <a:gd name="T17"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10">
                  <a:moveTo>
                    <a:pt x="92" y="110"/>
                  </a:moveTo>
                  <a:cubicBezTo>
                    <a:pt x="88" y="107"/>
                    <a:pt x="88" y="107"/>
                    <a:pt x="88" y="107"/>
                  </a:cubicBezTo>
                  <a:cubicBezTo>
                    <a:pt x="104" y="86"/>
                    <a:pt x="103" y="56"/>
                    <a:pt x="84" y="37"/>
                  </a:cubicBezTo>
                  <a:cubicBezTo>
                    <a:pt x="73" y="27"/>
                    <a:pt x="73" y="27"/>
                    <a:pt x="73" y="27"/>
                  </a:cubicBezTo>
                  <a:cubicBezTo>
                    <a:pt x="54" y="8"/>
                    <a:pt x="24" y="6"/>
                    <a:pt x="3" y="23"/>
                  </a:cubicBezTo>
                  <a:cubicBezTo>
                    <a:pt x="0" y="18"/>
                    <a:pt x="0" y="18"/>
                    <a:pt x="0" y="18"/>
                  </a:cubicBezTo>
                  <a:cubicBezTo>
                    <a:pt x="23" y="0"/>
                    <a:pt x="56" y="2"/>
                    <a:pt x="77" y="23"/>
                  </a:cubicBezTo>
                  <a:cubicBezTo>
                    <a:pt x="88" y="33"/>
                    <a:pt x="88" y="33"/>
                    <a:pt x="88" y="33"/>
                  </a:cubicBezTo>
                  <a:cubicBezTo>
                    <a:pt x="109" y="54"/>
                    <a:pt x="110" y="87"/>
                    <a:pt x="92" y="11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38"/>
            <p:cNvSpPr>
              <a:spLocks/>
            </p:cNvSpPr>
            <p:nvPr/>
          </p:nvSpPr>
          <p:spPr bwMode="auto">
            <a:xfrm>
              <a:off x="4519613" y="1885950"/>
              <a:ext cx="561975" cy="412750"/>
            </a:xfrm>
            <a:custGeom>
              <a:avLst/>
              <a:gdLst>
                <a:gd name="T0" fmla="*/ 146 w 150"/>
                <a:gd name="T1" fmla="*/ 52 h 110"/>
                <a:gd name="T2" fmla="*/ 113 w 150"/>
                <a:gd name="T3" fmla="*/ 20 h 110"/>
                <a:gd name="T4" fmla="*/ 113 w 150"/>
                <a:gd name="T5" fmla="*/ 20 h 110"/>
                <a:gd name="T6" fmla="*/ 33 w 150"/>
                <a:gd name="T7" fmla="*/ 22 h 110"/>
                <a:gd name="T8" fmla="*/ 23 w 150"/>
                <a:gd name="T9" fmla="*/ 33 h 110"/>
                <a:gd name="T10" fmla="*/ 19 w 150"/>
                <a:gd name="T11" fmla="*/ 110 h 110"/>
                <a:gd name="T12" fmla="*/ 23 w 150"/>
                <a:gd name="T13" fmla="*/ 107 h 110"/>
                <a:gd name="T14" fmla="*/ 27 w 150"/>
                <a:gd name="T15" fmla="*/ 37 h 110"/>
                <a:gd name="T16" fmla="*/ 37 w 150"/>
                <a:gd name="T17" fmla="*/ 26 h 110"/>
                <a:gd name="T18" fmla="*/ 112 w 150"/>
                <a:gd name="T19" fmla="*/ 26 h 110"/>
                <a:gd name="T20" fmla="*/ 112 w 150"/>
                <a:gd name="T21" fmla="*/ 26 h 110"/>
                <a:gd name="T22" fmla="*/ 142 w 150"/>
                <a:gd name="T23" fmla="*/ 56 h 110"/>
                <a:gd name="T24" fmla="*/ 143 w 150"/>
                <a:gd name="T25" fmla="*/ 62 h 110"/>
                <a:gd name="T26" fmla="*/ 140 w 150"/>
                <a:gd name="T27" fmla="*/ 66 h 110"/>
                <a:gd name="T28" fmla="*/ 110 w 150"/>
                <a:gd name="T29" fmla="*/ 61 h 110"/>
                <a:gd name="T30" fmla="*/ 86 w 150"/>
                <a:gd name="T31" fmla="*/ 37 h 110"/>
                <a:gd name="T32" fmla="*/ 82 w 150"/>
                <a:gd name="T33" fmla="*/ 41 h 110"/>
                <a:gd name="T34" fmla="*/ 86 w 150"/>
                <a:gd name="T35" fmla="*/ 45 h 110"/>
                <a:gd name="T36" fmla="*/ 106 w 150"/>
                <a:gd name="T37" fmla="*/ 65 h 110"/>
                <a:gd name="T38" fmla="*/ 142 w 150"/>
                <a:gd name="T39" fmla="*/ 71 h 110"/>
                <a:gd name="T40" fmla="*/ 149 w 150"/>
                <a:gd name="T41" fmla="*/ 63 h 110"/>
                <a:gd name="T42" fmla="*/ 146 w 150"/>
                <a:gd name="T43" fmla="*/ 52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50" h="110">
                  <a:moveTo>
                    <a:pt x="146" y="52"/>
                  </a:moveTo>
                  <a:cubicBezTo>
                    <a:pt x="113" y="20"/>
                    <a:pt x="113" y="20"/>
                    <a:pt x="113" y="20"/>
                  </a:cubicBezTo>
                  <a:cubicBezTo>
                    <a:pt x="113" y="20"/>
                    <a:pt x="113" y="20"/>
                    <a:pt x="113" y="20"/>
                  </a:cubicBezTo>
                  <a:cubicBezTo>
                    <a:pt x="90" y="0"/>
                    <a:pt x="55" y="1"/>
                    <a:pt x="33" y="22"/>
                  </a:cubicBezTo>
                  <a:cubicBezTo>
                    <a:pt x="23" y="33"/>
                    <a:pt x="23" y="33"/>
                    <a:pt x="23" y="33"/>
                  </a:cubicBezTo>
                  <a:cubicBezTo>
                    <a:pt x="1" y="54"/>
                    <a:pt x="0" y="87"/>
                    <a:pt x="19" y="110"/>
                  </a:cubicBezTo>
                  <a:cubicBezTo>
                    <a:pt x="23" y="107"/>
                    <a:pt x="23" y="107"/>
                    <a:pt x="23" y="107"/>
                  </a:cubicBezTo>
                  <a:cubicBezTo>
                    <a:pt x="6" y="86"/>
                    <a:pt x="7" y="56"/>
                    <a:pt x="27" y="37"/>
                  </a:cubicBezTo>
                  <a:cubicBezTo>
                    <a:pt x="37" y="26"/>
                    <a:pt x="37" y="26"/>
                    <a:pt x="37" y="26"/>
                  </a:cubicBezTo>
                  <a:cubicBezTo>
                    <a:pt x="58" y="6"/>
                    <a:pt x="91" y="6"/>
                    <a:pt x="112" y="26"/>
                  </a:cubicBezTo>
                  <a:cubicBezTo>
                    <a:pt x="112" y="26"/>
                    <a:pt x="112" y="26"/>
                    <a:pt x="112" y="26"/>
                  </a:cubicBezTo>
                  <a:cubicBezTo>
                    <a:pt x="142" y="56"/>
                    <a:pt x="142" y="56"/>
                    <a:pt x="142" y="56"/>
                  </a:cubicBezTo>
                  <a:cubicBezTo>
                    <a:pt x="143" y="58"/>
                    <a:pt x="144" y="60"/>
                    <a:pt x="143" y="62"/>
                  </a:cubicBezTo>
                  <a:cubicBezTo>
                    <a:pt x="143" y="63"/>
                    <a:pt x="142" y="65"/>
                    <a:pt x="140" y="66"/>
                  </a:cubicBezTo>
                  <a:cubicBezTo>
                    <a:pt x="132" y="69"/>
                    <a:pt x="120" y="71"/>
                    <a:pt x="110" y="61"/>
                  </a:cubicBezTo>
                  <a:cubicBezTo>
                    <a:pt x="86" y="37"/>
                    <a:pt x="86" y="37"/>
                    <a:pt x="86" y="37"/>
                  </a:cubicBezTo>
                  <a:cubicBezTo>
                    <a:pt x="82" y="41"/>
                    <a:pt x="82" y="41"/>
                    <a:pt x="82" y="41"/>
                  </a:cubicBezTo>
                  <a:cubicBezTo>
                    <a:pt x="86" y="45"/>
                    <a:pt x="86" y="45"/>
                    <a:pt x="86" y="45"/>
                  </a:cubicBezTo>
                  <a:cubicBezTo>
                    <a:pt x="106" y="65"/>
                    <a:pt x="106" y="65"/>
                    <a:pt x="106" y="65"/>
                  </a:cubicBezTo>
                  <a:cubicBezTo>
                    <a:pt x="118" y="77"/>
                    <a:pt x="133" y="75"/>
                    <a:pt x="142" y="71"/>
                  </a:cubicBezTo>
                  <a:cubicBezTo>
                    <a:pt x="146" y="69"/>
                    <a:pt x="148" y="66"/>
                    <a:pt x="149" y="63"/>
                  </a:cubicBezTo>
                  <a:cubicBezTo>
                    <a:pt x="150" y="59"/>
                    <a:pt x="148" y="55"/>
                    <a:pt x="146" y="5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39"/>
            <p:cNvSpPr>
              <a:spLocks/>
            </p:cNvSpPr>
            <p:nvPr/>
          </p:nvSpPr>
          <p:spPr bwMode="auto">
            <a:xfrm>
              <a:off x="4583113" y="2039938"/>
              <a:ext cx="346075" cy="506413"/>
            </a:xfrm>
            <a:custGeom>
              <a:avLst/>
              <a:gdLst>
                <a:gd name="T0" fmla="*/ 55 w 92"/>
                <a:gd name="T1" fmla="*/ 126 h 135"/>
                <a:gd name="T2" fmla="*/ 54 w 92"/>
                <a:gd name="T3" fmla="*/ 125 h 135"/>
                <a:gd name="T4" fmla="*/ 50 w 92"/>
                <a:gd name="T5" fmla="*/ 117 h 135"/>
                <a:gd name="T6" fmla="*/ 54 w 92"/>
                <a:gd name="T7" fmla="*/ 108 h 135"/>
                <a:gd name="T8" fmla="*/ 92 w 92"/>
                <a:gd name="T9" fmla="*/ 71 h 135"/>
                <a:gd name="T10" fmla="*/ 88 w 92"/>
                <a:gd name="T11" fmla="*/ 67 h 135"/>
                <a:gd name="T12" fmla="*/ 50 w 92"/>
                <a:gd name="T13" fmla="*/ 104 h 135"/>
                <a:gd name="T14" fmla="*/ 33 w 92"/>
                <a:gd name="T15" fmla="*/ 104 h 135"/>
                <a:gd name="T16" fmla="*/ 32 w 92"/>
                <a:gd name="T17" fmla="*/ 103 h 135"/>
                <a:gd name="T18" fmla="*/ 28 w 92"/>
                <a:gd name="T19" fmla="*/ 95 h 135"/>
                <a:gd name="T20" fmla="*/ 32 w 92"/>
                <a:gd name="T21" fmla="*/ 86 h 135"/>
                <a:gd name="T22" fmla="*/ 32 w 92"/>
                <a:gd name="T23" fmla="*/ 86 h 135"/>
                <a:gd name="T24" fmla="*/ 32 w 92"/>
                <a:gd name="T25" fmla="*/ 86 h 135"/>
                <a:gd name="T26" fmla="*/ 69 w 92"/>
                <a:gd name="T27" fmla="*/ 48 h 135"/>
                <a:gd name="T28" fmla="*/ 65 w 92"/>
                <a:gd name="T29" fmla="*/ 45 h 135"/>
                <a:gd name="T30" fmla="*/ 28 w 92"/>
                <a:gd name="T31" fmla="*/ 82 h 135"/>
                <a:gd name="T32" fmla="*/ 10 w 92"/>
                <a:gd name="T33" fmla="*/ 82 h 135"/>
                <a:gd name="T34" fmla="*/ 10 w 92"/>
                <a:gd name="T35" fmla="*/ 81 h 135"/>
                <a:gd name="T36" fmla="*/ 6 w 92"/>
                <a:gd name="T37" fmla="*/ 72 h 135"/>
                <a:gd name="T38" fmla="*/ 10 w 92"/>
                <a:gd name="T39" fmla="*/ 64 h 135"/>
                <a:gd name="T40" fmla="*/ 69 w 92"/>
                <a:gd name="T41" fmla="*/ 4 h 135"/>
                <a:gd name="T42" fmla="*/ 65 w 92"/>
                <a:gd name="T43" fmla="*/ 0 h 135"/>
                <a:gd name="T44" fmla="*/ 6 w 92"/>
                <a:gd name="T45" fmla="*/ 60 h 135"/>
                <a:gd name="T46" fmla="*/ 0 w 92"/>
                <a:gd name="T47" fmla="*/ 72 h 135"/>
                <a:gd name="T48" fmla="*/ 6 w 92"/>
                <a:gd name="T49" fmla="*/ 85 h 135"/>
                <a:gd name="T50" fmla="*/ 6 w 92"/>
                <a:gd name="T51" fmla="*/ 86 h 135"/>
                <a:gd name="T52" fmla="*/ 19 w 92"/>
                <a:gd name="T53" fmla="*/ 91 h 135"/>
                <a:gd name="T54" fmla="*/ 23 w 92"/>
                <a:gd name="T55" fmla="*/ 91 h 135"/>
                <a:gd name="T56" fmla="*/ 23 w 92"/>
                <a:gd name="T57" fmla="*/ 95 h 135"/>
                <a:gd name="T58" fmla="*/ 28 w 92"/>
                <a:gd name="T59" fmla="*/ 107 h 135"/>
                <a:gd name="T60" fmla="*/ 29 w 92"/>
                <a:gd name="T61" fmla="*/ 108 h 135"/>
                <a:gd name="T62" fmla="*/ 41 w 92"/>
                <a:gd name="T63" fmla="*/ 113 h 135"/>
                <a:gd name="T64" fmla="*/ 45 w 92"/>
                <a:gd name="T65" fmla="*/ 113 h 135"/>
                <a:gd name="T66" fmla="*/ 45 w 92"/>
                <a:gd name="T67" fmla="*/ 117 h 135"/>
                <a:gd name="T68" fmla="*/ 50 w 92"/>
                <a:gd name="T69" fmla="*/ 129 h 135"/>
                <a:gd name="T70" fmla="*/ 51 w 92"/>
                <a:gd name="T71" fmla="*/ 130 h 135"/>
                <a:gd name="T72" fmla="*/ 64 w 92"/>
                <a:gd name="T73" fmla="*/ 135 h 135"/>
                <a:gd name="T74" fmla="*/ 68 w 92"/>
                <a:gd name="T75" fmla="*/ 135 h 135"/>
                <a:gd name="T76" fmla="*/ 67 w 92"/>
                <a:gd name="T77" fmla="*/ 129 h 135"/>
                <a:gd name="T78" fmla="*/ 55 w 92"/>
                <a:gd name="T79" fmla="*/ 12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2" h="135">
                  <a:moveTo>
                    <a:pt x="55" y="126"/>
                  </a:moveTo>
                  <a:cubicBezTo>
                    <a:pt x="54" y="125"/>
                    <a:pt x="54" y="125"/>
                    <a:pt x="54" y="125"/>
                  </a:cubicBezTo>
                  <a:cubicBezTo>
                    <a:pt x="52" y="123"/>
                    <a:pt x="50" y="120"/>
                    <a:pt x="50" y="117"/>
                  </a:cubicBezTo>
                  <a:cubicBezTo>
                    <a:pt x="50" y="113"/>
                    <a:pt x="52" y="110"/>
                    <a:pt x="54" y="108"/>
                  </a:cubicBezTo>
                  <a:cubicBezTo>
                    <a:pt x="92" y="71"/>
                    <a:pt x="92" y="71"/>
                    <a:pt x="92" y="71"/>
                  </a:cubicBezTo>
                  <a:cubicBezTo>
                    <a:pt x="88" y="67"/>
                    <a:pt x="88" y="67"/>
                    <a:pt x="88" y="67"/>
                  </a:cubicBezTo>
                  <a:cubicBezTo>
                    <a:pt x="50" y="104"/>
                    <a:pt x="50" y="104"/>
                    <a:pt x="50" y="104"/>
                  </a:cubicBezTo>
                  <a:cubicBezTo>
                    <a:pt x="45" y="109"/>
                    <a:pt x="37" y="109"/>
                    <a:pt x="33" y="104"/>
                  </a:cubicBezTo>
                  <a:cubicBezTo>
                    <a:pt x="32" y="103"/>
                    <a:pt x="32" y="103"/>
                    <a:pt x="32" y="103"/>
                  </a:cubicBezTo>
                  <a:cubicBezTo>
                    <a:pt x="29" y="101"/>
                    <a:pt x="28" y="98"/>
                    <a:pt x="28" y="95"/>
                  </a:cubicBezTo>
                  <a:cubicBezTo>
                    <a:pt x="28" y="91"/>
                    <a:pt x="29" y="88"/>
                    <a:pt x="32" y="86"/>
                  </a:cubicBezTo>
                  <a:cubicBezTo>
                    <a:pt x="32" y="86"/>
                    <a:pt x="32" y="86"/>
                    <a:pt x="32" y="86"/>
                  </a:cubicBezTo>
                  <a:cubicBezTo>
                    <a:pt x="32" y="86"/>
                    <a:pt x="32" y="86"/>
                    <a:pt x="32" y="86"/>
                  </a:cubicBezTo>
                  <a:cubicBezTo>
                    <a:pt x="69" y="48"/>
                    <a:pt x="69" y="48"/>
                    <a:pt x="69" y="48"/>
                  </a:cubicBezTo>
                  <a:cubicBezTo>
                    <a:pt x="65" y="45"/>
                    <a:pt x="65" y="45"/>
                    <a:pt x="65" y="45"/>
                  </a:cubicBezTo>
                  <a:cubicBezTo>
                    <a:pt x="28" y="82"/>
                    <a:pt x="28" y="82"/>
                    <a:pt x="28" y="82"/>
                  </a:cubicBezTo>
                  <a:cubicBezTo>
                    <a:pt x="23" y="87"/>
                    <a:pt x="15" y="87"/>
                    <a:pt x="10" y="82"/>
                  </a:cubicBezTo>
                  <a:cubicBezTo>
                    <a:pt x="10" y="81"/>
                    <a:pt x="10" y="81"/>
                    <a:pt x="10" y="81"/>
                  </a:cubicBezTo>
                  <a:cubicBezTo>
                    <a:pt x="7" y="79"/>
                    <a:pt x="6" y="76"/>
                    <a:pt x="6" y="72"/>
                  </a:cubicBezTo>
                  <a:cubicBezTo>
                    <a:pt x="6" y="69"/>
                    <a:pt x="7" y="66"/>
                    <a:pt x="10" y="64"/>
                  </a:cubicBezTo>
                  <a:cubicBezTo>
                    <a:pt x="69" y="4"/>
                    <a:pt x="69" y="4"/>
                    <a:pt x="69" y="4"/>
                  </a:cubicBezTo>
                  <a:cubicBezTo>
                    <a:pt x="65" y="0"/>
                    <a:pt x="65" y="0"/>
                    <a:pt x="65" y="0"/>
                  </a:cubicBezTo>
                  <a:cubicBezTo>
                    <a:pt x="6" y="60"/>
                    <a:pt x="6" y="60"/>
                    <a:pt x="6" y="60"/>
                  </a:cubicBezTo>
                  <a:cubicBezTo>
                    <a:pt x="2" y="63"/>
                    <a:pt x="0" y="68"/>
                    <a:pt x="0" y="72"/>
                  </a:cubicBezTo>
                  <a:cubicBezTo>
                    <a:pt x="0" y="77"/>
                    <a:pt x="2" y="82"/>
                    <a:pt x="6" y="85"/>
                  </a:cubicBezTo>
                  <a:cubicBezTo>
                    <a:pt x="6" y="86"/>
                    <a:pt x="6" y="86"/>
                    <a:pt x="6" y="86"/>
                  </a:cubicBezTo>
                  <a:cubicBezTo>
                    <a:pt x="10" y="89"/>
                    <a:pt x="15" y="91"/>
                    <a:pt x="19" y="91"/>
                  </a:cubicBezTo>
                  <a:cubicBezTo>
                    <a:pt x="20" y="91"/>
                    <a:pt x="22" y="91"/>
                    <a:pt x="23" y="91"/>
                  </a:cubicBezTo>
                  <a:cubicBezTo>
                    <a:pt x="23" y="92"/>
                    <a:pt x="23" y="93"/>
                    <a:pt x="23" y="95"/>
                  </a:cubicBezTo>
                  <a:cubicBezTo>
                    <a:pt x="23" y="99"/>
                    <a:pt x="24" y="104"/>
                    <a:pt x="28" y="107"/>
                  </a:cubicBezTo>
                  <a:cubicBezTo>
                    <a:pt x="29" y="108"/>
                    <a:pt x="29" y="108"/>
                    <a:pt x="29" y="108"/>
                  </a:cubicBezTo>
                  <a:cubicBezTo>
                    <a:pt x="32" y="111"/>
                    <a:pt x="37" y="113"/>
                    <a:pt x="41" y="113"/>
                  </a:cubicBezTo>
                  <a:cubicBezTo>
                    <a:pt x="43" y="113"/>
                    <a:pt x="44" y="113"/>
                    <a:pt x="45" y="113"/>
                  </a:cubicBezTo>
                  <a:cubicBezTo>
                    <a:pt x="45" y="114"/>
                    <a:pt x="45" y="115"/>
                    <a:pt x="45" y="117"/>
                  </a:cubicBezTo>
                  <a:cubicBezTo>
                    <a:pt x="45" y="121"/>
                    <a:pt x="47" y="126"/>
                    <a:pt x="50" y="129"/>
                  </a:cubicBezTo>
                  <a:cubicBezTo>
                    <a:pt x="51" y="130"/>
                    <a:pt x="51" y="130"/>
                    <a:pt x="51" y="130"/>
                  </a:cubicBezTo>
                  <a:cubicBezTo>
                    <a:pt x="54" y="134"/>
                    <a:pt x="59" y="135"/>
                    <a:pt x="64" y="135"/>
                  </a:cubicBezTo>
                  <a:cubicBezTo>
                    <a:pt x="65" y="135"/>
                    <a:pt x="67" y="135"/>
                    <a:pt x="68" y="135"/>
                  </a:cubicBezTo>
                  <a:cubicBezTo>
                    <a:pt x="67" y="129"/>
                    <a:pt x="67" y="129"/>
                    <a:pt x="67" y="129"/>
                  </a:cubicBezTo>
                  <a:cubicBezTo>
                    <a:pt x="63" y="131"/>
                    <a:pt x="58" y="129"/>
                    <a:pt x="55" y="1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40"/>
            <p:cNvSpPr>
              <a:spLocks noEditPoints="1"/>
            </p:cNvSpPr>
            <p:nvPr/>
          </p:nvSpPr>
          <p:spPr bwMode="auto">
            <a:xfrm>
              <a:off x="4819650" y="2174875"/>
              <a:ext cx="450850" cy="449263"/>
            </a:xfrm>
            <a:custGeom>
              <a:avLst/>
              <a:gdLst>
                <a:gd name="T0" fmla="*/ 97 w 120"/>
                <a:gd name="T1" fmla="*/ 7 h 120"/>
                <a:gd name="T2" fmla="*/ 71 w 120"/>
                <a:gd name="T3" fmla="*/ 8 h 120"/>
                <a:gd name="T4" fmla="*/ 66 w 120"/>
                <a:gd name="T5" fmla="*/ 24 h 120"/>
                <a:gd name="T6" fmla="*/ 49 w 120"/>
                <a:gd name="T7" fmla="*/ 31 h 120"/>
                <a:gd name="T8" fmla="*/ 44 w 120"/>
                <a:gd name="T9" fmla="*/ 46 h 120"/>
                <a:gd name="T10" fmla="*/ 27 w 120"/>
                <a:gd name="T11" fmla="*/ 53 h 120"/>
                <a:gd name="T12" fmla="*/ 22 w 120"/>
                <a:gd name="T13" fmla="*/ 68 h 120"/>
                <a:gd name="T14" fmla="*/ 5 w 120"/>
                <a:gd name="T15" fmla="*/ 74 h 120"/>
                <a:gd name="T16" fmla="*/ 0 w 120"/>
                <a:gd name="T17" fmla="*/ 86 h 120"/>
                <a:gd name="T18" fmla="*/ 22 w 120"/>
                <a:gd name="T19" fmla="*/ 115 h 120"/>
                <a:gd name="T20" fmla="*/ 46 w 120"/>
                <a:gd name="T21" fmla="*/ 115 h 120"/>
                <a:gd name="T22" fmla="*/ 52 w 120"/>
                <a:gd name="T23" fmla="*/ 102 h 120"/>
                <a:gd name="T24" fmla="*/ 57 w 120"/>
                <a:gd name="T25" fmla="*/ 100 h 120"/>
                <a:gd name="T26" fmla="*/ 71 w 120"/>
                <a:gd name="T27" fmla="*/ 93 h 120"/>
                <a:gd name="T28" fmla="*/ 75 w 120"/>
                <a:gd name="T29" fmla="*/ 77 h 120"/>
                <a:gd name="T30" fmla="*/ 91 w 120"/>
                <a:gd name="T31" fmla="*/ 73 h 120"/>
                <a:gd name="T32" fmla="*/ 98 w 120"/>
                <a:gd name="T33" fmla="*/ 59 h 120"/>
                <a:gd name="T34" fmla="*/ 101 w 120"/>
                <a:gd name="T35" fmla="*/ 56 h 120"/>
                <a:gd name="T36" fmla="*/ 115 w 120"/>
                <a:gd name="T37" fmla="*/ 49 h 120"/>
                <a:gd name="T38" fmla="*/ 115 w 120"/>
                <a:gd name="T39" fmla="*/ 25 h 120"/>
                <a:gd name="T40" fmla="*/ 42 w 120"/>
                <a:gd name="T41" fmla="*/ 111 h 120"/>
                <a:gd name="T42" fmla="*/ 9 w 120"/>
                <a:gd name="T43" fmla="*/ 94 h 120"/>
                <a:gd name="T44" fmla="*/ 9 w 120"/>
                <a:gd name="T45" fmla="*/ 78 h 120"/>
                <a:gd name="T46" fmla="*/ 26 w 120"/>
                <a:gd name="T47" fmla="*/ 77 h 120"/>
                <a:gd name="T48" fmla="*/ 27 w 120"/>
                <a:gd name="T49" fmla="*/ 77 h 120"/>
                <a:gd name="T50" fmla="*/ 43 w 120"/>
                <a:gd name="T51" fmla="*/ 94 h 120"/>
                <a:gd name="T52" fmla="*/ 43 w 120"/>
                <a:gd name="T53" fmla="*/ 110 h 120"/>
                <a:gd name="T54" fmla="*/ 67 w 120"/>
                <a:gd name="T55" fmla="*/ 89 h 120"/>
                <a:gd name="T56" fmla="*/ 48 w 120"/>
                <a:gd name="T57" fmla="*/ 91 h 120"/>
                <a:gd name="T58" fmla="*/ 31 w 120"/>
                <a:gd name="T59" fmla="*/ 73 h 120"/>
                <a:gd name="T60" fmla="*/ 31 w 120"/>
                <a:gd name="T61" fmla="*/ 57 h 120"/>
                <a:gd name="T62" fmla="*/ 49 w 120"/>
                <a:gd name="T63" fmla="*/ 55 h 120"/>
                <a:gd name="T64" fmla="*/ 70 w 120"/>
                <a:gd name="T65" fmla="*/ 81 h 120"/>
                <a:gd name="T66" fmla="*/ 89 w 120"/>
                <a:gd name="T67" fmla="*/ 67 h 120"/>
                <a:gd name="T68" fmla="*/ 71 w 120"/>
                <a:gd name="T69" fmla="*/ 69 h 120"/>
                <a:gd name="T70" fmla="*/ 49 w 120"/>
                <a:gd name="T71" fmla="*/ 43 h 120"/>
                <a:gd name="T72" fmla="*/ 54 w 120"/>
                <a:gd name="T73" fmla="*/ 33 h 120"/>
                <a:gd name="T74" fmla="*/ 71 w 120"/>
                <a:gd name="T75" fmla="*/ 33 h 120"/>
                <a:gd name="T76" fmla="*/ 92 w 120"/>
                <a:gd name="T77" fmla="*/ 59 h 120"/>
                <a:gd name="T78" fmla="*/ 109 w 120"/>
                <a:gd name="T79" fmla="*/ 47 h 120"/>
                <a:gd name="T80" fmla="*/ 75 w 120"/>
                <a:gd name="T81" fmla="*/ 29 h 120"/>
                <a:gd name="T82" fmla="*/ 75 w 120"/>
                <a:gd name="T83" fmla="*/ 12 h 120"/>
                <a:gd name="T84" fmla="*/ 93 w 120"/>
                <a:gd name="T85" fmla="*/ 11 h 120"/>
                <a:gd name="T86" fmla="*/ 115 w 120"/>
                <a:gd name="T87" fmla="*/ 37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0" h="120">
                  <a:moveTo>
                    <a:pt x="115" y="25"/>
                  </a:moveTo>
                  <a:cubicBezTo>
                    <a:pt x="97" y="7"/>
                    <a:pt x="97" y="7"/>
                    <a:pt x="97" y="7"/>
                  </a:cubicBezTo>
                  <a:cubicBezTo>
                    <a:pt x="90" y="0"/>
                    <a:pt x="79" y="0"/>
                    <a:pt x="73" y="7"/>
                  </a:cubicBezTo>
                  <a:cubicBezTo>
                    <a:pt x="71" y="8"/>
                    <a:pt x="71" y="8"/>
                    <a:pt x="71" y="8"/>
                  </a:cubicBezTo>
                  <a:cubicBezTo>
                    <a:pt x="68" y="12"/>
                    <a:pt x="66" y="16"/>
                    <a:pt x="66" y="21"/>
                  </a:cubicBezTo>
                  <a:cubicBezTo>
                    <a:pt x="66" y="22"/>
                    <a:pt x="66" y="23"/>
                    <a:pt x="66" y="24"/>
                  </a:cubicBezTo>
                  <a:cubicBezTo>
                    <a:pt x="61" y="23"/>
                    <a:pt x="55" y="25"/>
                    <a:pt x="51" y="29"/>
                  </a:cubicBezTo>
                  <a:cubicBezTo>
                    <a:pt x="49" y="31"/>
                    <a:pt x="49" y="31"/>
                    <a:pt x="49" y="31"/>
                  </a:cubicBezTo>
                  <a:cubicBezTo>
                    <a:pt x="46" y="34"/>
                    <a:pt x="44" y="38"/>
                    <a:pt x="44" y="43"/>
                  </a:cubicBezTo>
                  <a:cubicBezTo>
                    <a:pt x="44" y="44"/>
                    <a:pt x="44" y="45"/>
                    <a:pt x="44" y="46"/>
                  </a:cubicBezTo>
                  <a:cubicBezTo>
                    <a:pt x="39" y="45"/>
                    <a:pt x="33" y="47"/>
                    <a:pt x="28" y="51"/>
                  </a:cubicBezTo>
                  <a:cubicBezTo>
                    <a:pt x="27" y="53"/>
                    <a:pt x="27" y="53"/>
                    <a:pt x="27" y="53"/>
                  </a:cubicBezTo>
                  <a:cubicBezTo>
                    <a:pt x="23" y="56"/>
                    <a:pt x="22" y="60"/>
                    <a:pt x="22" y="65"/>
                  </a:cubicBezTo>
                  <a:cubicBezTo>
                    <a:pt x="22" y="66"/>
                    <a:pt x="22" y="67"/>
                    <a:pt x="22" y="68"/>
                  </a:cubicBezTo>
                  <a:cubicBezTo>
                    <a:pt x="16" y="67"/>
                    <a:pt x="11" y="69"/>
                    <a:pt x="6" y="73"/>
                  </a:cubicBezTo>
                  <a:cubicBezTo>
                    <a:pt x="5" y="74"/>
                    <a:pt x="5" y="74"/>
                    <a:pt x="5" y="74"/>
                  </a:cubicBezTo>
                  <a:cubicBezTo>
                    <a:pt x="5" y="74"/>
                    <a:pt x="5" y="74"/>
                    <a:pt x="5" y="74"/>
                  </a:cubicBezTo>
                  <a:cubicBezTo>
                    <a:pt x="2" y="78"/>
                    <a:pt x="0" y="82"/>
                    <a:pt x="0" y="86"/>
                  </a:cubicBezTo>
                  <a:cubicBezTo>
                    <a:pt x="0" y="91"/>
                    <a:pt x="2" y="95"/>
                    <a:pt x="5" y="98"/>
                  </a:cubicBezTo>
                  <a:cubicBezTo>
                    <a:pt x="22" y="115"/>
                    <a:pt x="22" y="115"/>
                    <a:pt x="22" y="115"/>
                  </a:cubicBezTo>
                  <a:cubicBezTo>
                    <a:pt x="25" y="118"/>
                    <a:pt x="30" y="120"/>
                    <a:pt x="34" y="120"/>
                  </a:cubicBezTo>
                  <a:cubicBezTo>
                    <a:pt x="38" y="120"/>
                    <a:pt x="42" y="118"/>
                    <a:pt x="46" y="115"/>
                  </a:cubicBezTo>
                  <a:cubicBezTo>
                    <a:pt x="47" y="114"/>
                    <a:pt x="47" y="114"/>
                    <a:pt x="47" y="114"/>
                  </a:cubicBezTo>
                  <a:cubicBezTo>
                    <a:pt x="50" y="110"/>
                    <a:pt x="52" y="106"/>
                    <a:pt x="52" y="102"/>
                  </a:cubicBezTo>
                  <a:cubicBezTo>
                    <a:pt x="52" y="101"/>
                    <a:pt x="52" y="100"/>
                    <a:pt x="52" y="99"/>
                  </a:cubicBezTo>
                  <a:cubicBezTo>
                    <a:pt x="54" y="100"/>
                    <a:pt x="55" y="100"/>
                    <a:pt x="57" y="100"/>
                  </a:cubicBezTo>
                  <a:cubicBezTo>
                    <a:pt x="61" y="100"/>
                    <a:pt x="66" y="98"/>
                    <a:pt x="69" y="95"/>
                  </a:cubicBezTo>
                  <a:cubicBezTo>
                    <a:pt x="71" y="93"/>
                    <a:pt x="71" y="93"/>
                    <a:pt x="71" y="93"/>
                  </a:cubicBezTo>
                  <a:cubicBezTo>
                    <a:pt x="74" y="90"/>
                    <a:pt x="76" y="86"/>
                    <a:pt x="76" y="81"/>
                  </a:cubicBezTo>
                  <a:cubicBezTo>
                    <a:pt x="76" y="80"/>
                    <a:pt x="76" y="79"/>
                    <a:pt x="75" y="77"/>
                  </a:cubicBezTo>
                  <a:cubicBezTo>
                    <a:pt x="77" y="78"/>
                    <a:pt x="78" y="78"/>
                    <a:pt x="79" y="78"/>
                  </a:cubicBezTo>
                  <a:cubicBezTo>
                    <a:pt x="83" y="78"/>
                    <a:pt x="88" y="76"/>
                    <a:pt x="91" y="73"/>
                  </a:cubicBezTo>
                  <a:cubicBezTo>
                    <a:pt x="93" y="71"/>
                    <a:pt x="93" y="71"/>
                    <a:pt x="93" y="71"/>
                  </a:cubicBezTo>
                  <a:cubicBezTo>
                    <a:pt x="96" y="68"/>
                    <a:pt x="98" y="64"/>
                    <a:pt x="98" y="59"/>
                  </a:cubicBezTo>
                  <a:cubicBezTo>
                    <a:pt x="98" y="58"/>
                    <a:pt x="98" y="57"/>
                    <a:pt x="98" y="55"/>
                  </a:cubicBezTo>
                  <a:cubicBezTo>
                    <a:pt x="99" y="56"/>
                    <a:pt x="100" y="56"/>
                    <a:pt x="101" y="56"/>
                  </a:cubicBezTo>
                  <a:cubicBezTo>
                    <a:pt x="106" y="56"/>
                    <a:pt x="110" y="54"/>
                    <a:pt x="113" y="51"/>
                  </a:cubicBezTo>
                  <a:cubicBezTo>
                    <a:pt x="115" y="49"/>
                    <a:pt x="115" y="49"/>
                    <a:pt x="115" y="49"/>
                  </a:cubicBezTo>
                  <a:cubicBezTo>
                    <a:pt x="118" y="46"/>
                    <a:pt x="120" y="41"/>
                    <a:pt x="120" y="37"/>
                  </a:cubicBezTo>
                  <a:cubicBezTo>
                    <a:pt x="120" y="32"/>
                    <a:pt x="118" y="28"/>
                    <a:pt x="115" y="25"/>
                  </a:cubicBezTo>
                  <a:close/>
                  <a:moveTo>
                    <a:pt x="43" y="110"/>
                  </a:moveTo>
                  <a:cubicBezTo>
                    <a:pt x="42" y="111"/>
                    <a:pt x="42" y="111"/>
                    <a:pt x="42" y="111"/>
                  </a:cubicBezTo>
                  <a:cubicBezTo>
                    <a:pt x="37" y="116"/>
                    <a:pt x="30" y="116"/>
                    <a:pt x="26" y="111"/>
                  </a:cubicBezTo>
                  <a:cubicBezTo>
                    <a:pt x="9" y="94"/>
                    <a:pt x="9" y="94"/>
                    <a:pt x="9" y="94"/>
                  </a:cubicBezTo>
                  <a:cubicBezTo>
                    <a:pt x="7" y="92"/>
                    <a:pt x="5" y="89"/>
                    <a:pt x="5" y="86"/>
                  </a:cubicBezTo>
                  <a:cubicBezTo>
                    <a:pt x="5" y="83"/>
                    <a:pt x="7" y="80"/>
                    <a:pt x="9" y="78"/>
                  </a:cubicBezTo>
                  <a:cubicBezTo>
                    <a:pt x="10" y="77"/>
                    <a:pt x="10" y="77"/>
                    <a:pt x="10" y="77"/>
                  </a:cubicBezTo>
                  <a:cubicBezTo>
                    <a:pt x="15" y="72"/>
                    <a:pt x="22" y="72"/>
                    <a:pt x="26" y="77"/>
                  </a:cubicBezTo>
                  <a:cubicBezTo>
                    <a:pt x="27" y="77"/>
                    <a:pt x="27" y="77"/>
                    <a:pt x="27" y="77"/>
                  </a:cubicBezTo>
                  <a:cubicBezTo>
                    <a:pt x="27" y="77"/>
                    <a:pt x="27" y="77"/>
                    <a:pt x="27" y="77"/>
                  </a:cubicBezTo>
                  <a:cubicBezTo>
                    <a:pt x="40" y="90"/>
                    <a:pt x="40" y="90"/>
                    <a:pt x="40" y="90"/>
                  </a:cubicBezTo>
                  <a:cubicBezTo>
                    <a:pt x="43" y="94"/>
                    <a:pt x="43" y="94"/>
                    <a:pt x="43" y="94"/>
                  </a:cubicBezTo>
                  <a:cubicBezTo>
                    <a:pt x="46" y="96"/>
                    <a:pt x="47" y="99"/>
                    <a:pt x="47" y="102"/>
                  </a:cubicBezTo>
                  <a:cubicBezTo>
                    <a:pt x="47" y="105"/>
                    <a:pt x="46" y="108"/>
                    <a:pt x="43" y="110"/>
                  </a:cubicBezTo>
                  <a:close/>
                  <a:moveTo>
                    <a:pt x="70" y="81"/>
                  </a:moveTo>
                  <a:cubicBezTo>
                    <a:pt x="70" y="84"/>
                    <a:pt x="69" y="87"/>
                    <a:pt x="67" y="89"/>
                  </a:cubicBezTo>
                  <a:cubicBezTo>
                    <a:pt x="65" y="91"/>
                    <a:pt x="65" y="91"/>
                    <a:pt x="65" y="91"/>
                  </a:cubicBezTo>
                  <a:cubicBezTo>
                    <a:pt x="60" y="96"/>
                    <a:pt x="53" y="96"/>
                    <a:pt x="48" y="91"/>
                  </a:cubicBezTo>
                  <a:cubicBezTo>
                    <a:pt x="35" y="77"/>
                    <a:pt x="35" y="77"/>
                    <a:pt x="35" y="77"/>
                  </a:cubicBezTo>
                  <a:cubicBezTo>
                    <a:pt x="31" y="73"/>
                    <a:pt x="31" y="73"/>
                    <a:pt x="31" y="73"/>
                  </a:cubicBezTo>
                  <a:cubicBezTo>
                    <a:pt x="28" y="71"/>
                    <a:pt x="27" y="68"/>
                    <a:pt x="27" y="65"/>
                  </a:cubicBezTo>
                  <a:cubicBezTo>
                    <a:pt x="27" y="62"/>
                    <a:pt x="28" y="59"/>
                    <a:pt x="31" y="57"/>
                  </a:cubicBezTo>
                  <a:cubicBezTo>
                    <a:pt x="32" y="55"/>
                    <a:pt x="32" y="55"/>
                    <a:pt x="32" y="55"/>
                  </a:cubicBezTo>
                  <a:cubicBezTo>
                    <a:pt x="37" y="50"/>
                    <a:pt x="44" y="50"/>
                    <a:pt x="49" y="55"/>
                  </a:cubicBezTo>
                  <a:cubicBezTo>
                    <a:pt x="67" y="73"/>
                    <a:pt x="67" y="73"/>
                    <a:pt x="67" y="73"/>
                  </a:cubicBezTo>
                  <a:cubicBezTo>
                    <a:pt x="69" y="75"/>
                    <a:pt x="70" y="78"/>
                    <a:pt x="70" y="81"/>
                  </a:cubicBezTo>
                  <a:close/>
                  <a:moveTo>
                    <a:pt x="92" y="59"/>
                  </a:moveTo>
                  <a:cubicBezTo>
                    <a:pt x="92" y="62"/>
                    <a:pt x="91" y="65"/>
                    <a:pt x="89" y="67"/>
                  </a:cubicBezTo>
                  <a:cubicBezTo>
                    <a:pt x="87" y="69"/>
                    <a:pt x="87" y="69"/>
                    <a:pt x="87" y="69"/>
                  </a:cubicBezTo>
                  <a:cubicBezTo>
                    <a:pt x="83" y="73"/>
                    <a:pt x="75" y="73"/>
                    <a:pt x="71" y="69"/>
                  </a:cubicBezTo>
                  <a:cubicBezTo>
                    <a:pt x="53" y="51"/>
                    <a:pt x="53" y="51"/>
                    <a:pt x="53" y="51"/>
                  </a:cubicBezTo>
                  <a:cubicBezTo>
                    <a:pt x="51" y="49"/>
                    <a:pt x="49" y="46"/>
                    <a:pt x="49" y="43"/>
                  </a:cubicBezTo>
                  <a:cubicBezTo>
                    <a:pt x="49" y="40"/>
                    <a:pt x="51" y="37"/>
                    <a:pt x="53" y="35"/>
                  </a:cubicBezTo>
                  <a:cubicBezTo>
                    <a:pt x="54" y="33"/>
                    <a:pt x="54" y="33"/>
                    <a:pt x="54" y="33"/>
                  </a:cubicBezTo>
                  <a:cubicBezTo>
                    <a:pt x="57" y="31"/>
                    <a:pt x="60" y="29"/>
                    <a:pt x="63" y="29"/>
                  </a:cubicBezTo>
                  <a:cubicBezTo>
                    <a:pt x="66" y="29"/>
                    <a:pt x="69" y="31"/>
                    <a:pt x="71" y="33"/>
                  </a:cubicBezTo>
                  <a:cubicBezTo>
                    <a:pt x="89" y="51"/>
                    <a:pt x="89" y="51"/>
                    <a:pt x="89" y="51"/>
                  </a:cubicBezTo>
                  <a:cubicBezTo>
                    <a:pt x="91" y="53"/>
                    <a:pt x="92" y="56"/>
                    <a:pt x="92" y="59"/>
                  </a:cubicBezTo>
                  <a:close/>
                  <a:moveTo>
                    <a:pt x="111" y="45"/>
                  </a:moveTo>
                  <a:cubicBezTo>
                    <a:pt x="109" y="47"/>
                    <a:pt x="109" y="47"/>
                    <a:pt x="109" y="47"/>
                  </a:cubicBezTo>
                  <a:cubicBezTo>
                    <a:pt x="105" y="51"/>
                    <a:pt x="97" y="51"/>
                    <a:pt x="93" y="47"/>
                  </a:cubicBezTo>
                  <a:cubicBezTo>
                    <a:pt x="75" y="29"/>
                    <a:pt x="75" y="29"/>
                    <a:pt x="75" y="29"/>
                  </a:cubicBezTo>
                  <a:cubicBezTo>
                    <a:pt x="73" y="27"/>
                    <a:pt x="72" y="24"/>
                    <a:pt x="72" y="21"/>
                  </a:cubicBezTo>
                  <a:cubicBezTo>
                    <a:pt x="72" y="18"/>
                    <a:pt x="73" y="15"/>
                    <a:pt x="75" y="12"/>
                  </a:cubicBezTo>
                  <a:cubicBezTo>
                    <a:pt x="77" y="11"/>
                    <a:pt x="77" y="11"/>
                    <a:pt x="77" y="11"/>
                  </a:cubicBezTo>
                  <a:cubicBezTo>
                    <a:pt x="81" y="6"/>
                    <a:pt x="89" y="6"/>
                    <a:pt x="93" y="11"/>
                  </a:cubicBezTo>
                  <a:cubicBezTo>
                    <a:pt x="111" y="29"/>
                    <a:pt x="111" y="29"/>
                    <a:pt x="111" y="29"/>
                  </a:cubicBezTo>
                  <a:cubicBezTo>
                    <a:pt x="113" y="31"/>
                    <a:pt x="115" y="34"/>
                    <a:pt x="115" y="37"/>
                  </a:cubicBezTo>
                  <a:cubicBezTo>
                    <a:pt x="115" y="40"/>
                    <a:pt x="113" y="43"/>
                    <a:pt x="111" y="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 name="TextBox 2"/>
          <p:cNvSpPr txBox="1"/>
          <p:nvPr/>
        </p:nvSpPr>
        <p:spPr>
          <a:xfrm>
            <a:off x="5567830" y="3886203"/>
            <a:ext cx="3124200" cy="2154436"/>
          </a:xfrm>
          <a:prstGeom prst="rect">
            <a:avLst/>
          </a:prstGeom>
          <a:noFill/>
        </p:spPr>
        <p:txBody>
          <a:bodyPr wrap="square" rtlCol="0">
            <a:spAutoFit/>
          </a:bodyPr>
          <a:lstStyle/>
          <a:p>
            <a:r>
              <a:rPr lang="en-US" sz="1400" b="1" u="sng" spc="-67" dirty="0" smtClean="0">
                <a:gradFill>
                  <a:gsLst>
                    <a:gs pos="5417">
                      <a:srgbClr val="53565A"/>
                    </a:gs>
                    <a:gs pos="28000">
                      <a:srgbClr val="53565A"/>
                    </a:gs>
                  </a:gsLst>
                  <a:lin ang="5400000" scaled="0"/>
                </a:gradFill>
                <a:latin typeface="Arial"/>
              </a:rPr>
              <a:t>Purpose</a:t>
            </a:r>
            <a:r>
              <a:rPr lang="en-US" dirty="0" smtClean="0">
                <a:gradFill>
                  <a:gsLst>
                    <a:gs pos="5417">
                      <a:srgbClr val="53565A"/>
                    </a:gs>
                    <a:gs pos="28000">
                      <a:srgbClr val="53565A"/>
                    </a:gs>
                  </a:gsLst>
                  <a:lin ang="5400000" scaled="0"/>
                </a:gradFill>
              </a:rPr>
              <a:t> </a:t>
            </a:r>
            <a:endParaRPr lang="en-US" sz="2800" u="sng" spc="-67" dirty="0">
              <a:gradFill>
                <a:gsLst>
                  <a:gs pos="5417">
                    <a:srgbClr val="53565A"/>
                  </a:gs>
                  <a:gs pos="28000">
                    <a:srgbClr val="53565A"/>
                  </a:gs>
                </a:gsLst>
                <a:lin ang="5400000" scaled="0"/>
              </a:gradFill>
            </a:endParaRPr>
          </a:p>
          <a:p>
            <a:pPr>
              <a:defRPr/>
            </a:pPr>
            <a:r>
              <a:rPr lang="en-US" sz="1400" dirty="0"/>
              <a:t>Drive quality focus by reducing leaked defects. </a:t>
            </a:r>
          </a:p>
          <a:p>
            <a:pPr marL="285750" lvl="0" indent="-285750">
              <a:buFont typeface="Arial" panose="020B0604020202020204" pitchFamily="34" charset="0"/>
              <a:buChar char="•"/>
              <a:defRPr/>
            </a:pPr>
            <a:r>
              <a:rPr lang="en-US" sz="1400" dirty="0"/>
              <a:t>This will allow us to </a:t>
            </a:r>
            <a:r>
              <a:rPr lang="en-US" sz="1400" b="1" dirty="0"/>
              <a:t>bring the customer closer </a:t>
            </a:r>
            <a:r>
              <a:rPr lang="en-US" sz="1400" dirty="0"/>
              <a:t>by helping to </a:t>
            </a:r>
            <a:r>
              <a:rPr lang="en-US" sz="1400" b="1" dirty="0"/>
              <a:t>improve our NPS </a:t>
            </a:r>
            <a:r>
              <a:rPr lang="en-US" sz="1400" dirty="0"/>
              <a:t>score </a:t>
            </a:r>
            <a:r>
              <a:rPr lang="en-US" sz="1400" dirty="0" smtClean="0"/>
              <a:t>and </a:t>
            </a:r>
            <a:r>
              <a:rPr lang="en-US" sz="1400" dirty="0"/>
              <a:t>will result in </a:t>
            </a:r>
            <a:r>
              <a:rPr lang="en-US" sz="1400" b="1" dirty="0"/>
              <a:t>increased customer loyalty</a:t>
            </a:r>
            <a:r>
              <a:rPr lang="en-US" sz="1400" dirty="0"/>
              <a:t>.</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33477043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Let us understand the “Why”</a:t>
            </a:r>
            <a:endParaRPr lang="en-US" dirty="0"/>
          </a:p>
        </p:txBody>
      </p:sp>
      <p:sp>
        <p:nvSpPr>
          <p:cNvPr id="5" name="Rectangle 6"/>
          <p:cNvSpPr>
            <a:spLocks noChangeArrowheads="1"/>
          </p:cNvSpPr>
          <p:nvPr/>
        </p:nvSpPr>
        <p:spPr bwMode="auto">
          <a:xfrm>
            <a:off x="3557785" y="1392448"/>
            <a:ext cx="770097" cy="770312"/>
          </a:xfrm>
          <a:prstGeom prst="rect">
            <a:avLst/>
          </a:prstGeom>
          <a:solidFill>
            <a:srgbClr val="99CBD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51192" tIns="36566" rIns="21938" bIns="36566" numCol="1" anchor="ctr" anchorCtr="0" compatLnSpc="1">
            <a:prstTxWarp prst="textNoShape">
              <a:avLst/>
            </a:prstTxWarp>
          </a:bodyPr>
          <a:lstStyle/>
          <a:p>
            <a:pPr defTabSz="1219140">
              <a:lnSpc>
                <a:spcPct val="95000"/>
              </a:lnSpc>
            </a:pPr>
            <a:r>
              <a:rPr lang="en-US" sz="900" dirty="0">
                <a:solidFill>
                  <a:srgbClr val="53565A"/>
                </a:solidFill>
              </a:rPr>
              <a:t>Respond to market faster</a:t>
            </a:r>
          </a:p>
        </p:txBody>
      </p:sp>
      <p:sp>
        <p:nvSpPr>
          <p:cNvPr id="6" name="Rectangle 7"/>
          <p:cNvSpPr>
            <a:spLocks noChangeArrowheads="1"/>
          </p:cNvSpPr>
          <p:nvPr/>
        </p:nvSpPr>
        <p:spPr bwMode="auto">
          <a:xfrm>
            <a:off x="4327879" y="1392448"/>
            <a:ext cx="772192" cy="770312"/>
          </a:xfrm>
          <a:prstGeom prst="rect">
            <a:avLst/>
          </a:prstGeom>
          <a:solidFill>
            <a:srgbClr val="C7E2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51192" tIns="36566" rIns="21938" bIns="36566" numCol="1" anchor="ctr" anchorCtr="0" compatLnSpc="1">
            <a:prstTxWarp prst="textNoShape">
              <a:avLst/>
            </a:prstTxWarp>
          </a:bodyPr>
          <a:lstStyle/>
          <a:p>
            <a:pPr defTabSz="1219140">
              <a:lnSpc>
                <a:spcPct val="95000"/>
              </a:lnSpc>
            </a:pPr>
            <a:r>
              <a:rPr lang="en-US" sz="900" dirty="0">
                <a:solidFill>
                  <a:srgbClr val="53565A"/>
                </a:solidFill>
              </a:rPr>
              <a:t>Time to market</a:t>
            </a:r>
          </a:p>
        </p:txBody>
      </p:sp>
      <p:sp>
        <p:nvSpPr>
          <p:cNvPr id="8" name="Rectangle 8"/>
          <p:cNvSpPr>
            <a:spLocks noChangeArrowheads="1"/>
          </p:cNvSpPr>
          <p:nvPr/>
        </p:nvSpPr>
        <p:spPr bwMode="auto">
          <a:xfrm>
            <a:off x="5100071" y="1392448"/>
            <a:ext cx="769048" cy="770312"/>
          </a:xfrm>
          <a:prstGeom prst="rect">
            <a:avLst/>
          </a:prstGeom>
          <a:solidFill>
            <a:srgbClr val="D6EA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51192" tIns="36566" rIns="21938" bIns="36566" numCol="1" anchor="ctr" anchorCtr="0" compatLnSpc="1">
            <a:prstTxWarp prst="textNoShape">
              <a:avLst/>
            </a:prstTxWarp>
          </a:bodyPr>
          <a:lstStyle/>
          <a:p>
            <a:pPr defTabSz="1219140">
              <a:lnSpc>
                <a:spcPct val="95000"/>
              </a:lnSpc>
            </a:pPr>
            <a:endParaRPr lang="en-US" sz="900" dirty="0">
              <a:solidFill>
                <a:srgbClr val="53565A"/>
              </a:solidFill>
            </a:endParaRPr>
          </a:p>
        </p:txBody>
      </p:sp>
      <p:sp>
        <p:nvSpPr>
          <p:cNvPr id="9" name="Rectangle 9"/>
          <p:cNvSpPr>
            <a:spLocks noChangeArrowheads="1"/>
          </p:cNvSpPr>
          <p:nvPr/>
        </p:nvSpPr>
        <p:spPr bwMode="auto">
          <a:xfrm>
            <a:off x="5869124" y="1392448"/>
            <a:ext cx="770097" cy="770312"/>
          </a:xfrm>
          <a:prstGeom prst="rect">
            <a:avLst/>
          </a:prstGeom>
          <a:solidFill>
            <a:srgbClr val="EDF6F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51192" tIns="36566" rIns="21938" bIns="36566" numCol="1" anchor="ctr" anchorCtr="0" compatLnSpc="1">
            <a:prstTxWarp prst="textNoShape">
              <a:avLst/>
            </a:prstTxWarp>
          </a:bodyPr>
          <a:lstStyle/>
          <a:p>
            <a:pPr defTabSz="1219140">
              <a:lnSpc>
                <a:spcPct val="95000"/>
              </a:lnSpc>
            </a:pPr>
            <a:endParaRPr lang="en-US" sz="900" dirty="0">
              <a:solidFill>
                <a:srgbClr val="53565A"/>
              </a:solidFill>
            </a:endParaRPr>
          </a:p>
        </p:txBody>
      </p:sp>
      <p:sp>
        <p:nvSpPr>
          <p:cNvPr id="10" name="Rectangle 10"/>
          <p:cNvSpPr>
            <a:spLocks noChangeArrowheads="1"/>
          </p:cNvSpPr>
          <p:nvPr/>
        </p:nvSpPr>
        <p:spPr bwMode="auto">
          <a:xfrm>
            <a:off x="2787689" y="2162760"/>
            <a:ext cx="770097" cy="769264"/>
          </a:xfrm>
          <a:prstGeom prst="rect">
            <a:avLst/>
          </a:prstGeom>
          <a:solidFill>
            <a:srgbClr val="C0CBA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51192" tIns="36566" rIns="21938" bIns="36566" numCol="1" anchor="ctr" anchorCtr="0" compatLnSpc="1">
            <a:prstTxWarp prst="textNoShape">
              <a:avLst/>
            </a:prstTxWarp>
          </a:bodyPr>
          <a:lstStyle/>
          <a:p>
            <a:pPr defTabSz="1219140">
              <a:lnSpc>
                <a:spcPct val="95000"/>
              </a:lnSpc>
            </a:pPr>
            <a:r>
              <a:rPr lang="en-US" sz="900" dirty="0">
                <a:solidFill>
                  <a:srgbClr val="53565A"/>
                </a:solidFill>
              </a:rPr>
              <a:t>Bring the customer closer</a:t>
            </a:r>
          </a:p>
        </p:txBody>
      </p:sp>
      <p:sp>
        <p:nvSpPr>
          <p:cNvPr id="11" name="Rectangle 11"/>
          <p:cNvSpPr>
            <a:spLocks noChangeArrowheads="1"/>
          </p:cNvSpPr>
          <p:nvPr/>
        </p:nvSpPr>
        <p:spPr bwMode="auto">
          <a:xfrm>
            <a:off x="4327879" y="2162760"/>
            <a:ext cx="772192" cy="769264"/>
          </a:xfrm>
          <a:prstGeom prst="rect">
            <a:avLst/>
          </a:prstGeom>
          <a:solidFill>
            <a:srgbClr val="B1BE9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51192" tIns="36566" rIns="21938" bIns="36566" numCol="1" anchor="ctr" anchorCtr="0" compatLnSpc="1">
            <a:prstTxWarp prst="textNoShape">
              <a:avLst/>
            </a:prstTxWarp>
          </a:bodyPr>
          <a:lstStyle/>
          <a:p>
            <a:pPr defTabSz="1219140">
              <a:lnSpc>
                <a:spcPct val="95000"/>
              </a:lnSpc>
            </a:pPr>
            <a:r>
              <a:rPr lang="en-US" sz="900" dirty="0">
                <a:solidFill>
                  <a:srgbClr val="53565A"/>
                </a:solidFill>
              </a:rPr>
              <a:t>Higher NPS</a:t>
            </a:r>
          </a:p>
        </p:txBody>
      </p:sp>
      <p:sp>
        <p:nvSpPr>
          <p:cNvPr id="12" name="Rectangle 12"/>
          <p:cNvSpPr>
            <a:spLocks noChangeArrowheads="1"/>
          </p:cNvSpPr>
          <p:nvPr/>
        </p:nvSpPr>
        <p:spPr bwMode="auto">
          <a:xfrm>
            <a:off x="5100071" y="2162760"/>
            <a:ext cx="769048" cy="769264"/>
          </a:xfrm>
          <a:prstGeom prst="rect">
            <a:avLst/>
          </a:prstGeom>
          <a:solidFill>
            <a:srgbClr val="D3DB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51192" tIns="36566" rIns="21938" bIns="36566" numCol="1" anchor="ctr" anchorCtr="0" compatLnSpc="1">
            <a:prstTxWarp prst="textNoShape">
              <a:avLst/>
            </a:prstTxWarp>
          </a:bodyPr>
          <a:lstStyle/>
          <a:p>
            <a:pPr defTabSz="1219140">
              <a:lnSpc>
                <a:spcPct val="95000"/>
              </a:lnSpc>
            </a:pPr>
            <a:r>
              <a:rPr lang="en-US" sz="900" dirty="0">
                <a:solidFill>
                  <a:srgbClr val="53565A"/>
                </a:solidFill>
              </a:rPr>
              <a:t>Improve employee engagement</a:t>
            </a:r>
          </a:p>
        </p:txBody>
      </p:sp>
      <p:sp>
        <p:nvSpPr>
          <p:cNvPr id="13" name="Rectangle 13"/>
          <p:cNvSpPr>
            <a:spLocks noChangeArrowheads="1"/>
          </p:cNvSpPr>
          <p:nvPr/>
        </p:nvSpPr>
        <p:spPr bwMode="auto">
          <a:xfrm>
            <a:off x="5869124" y="2162760"/>
            <a:ext cx="770097" cy="769264"/>
          </a:xfrm>
          <a:prstGeom prst="rect">
            <a:avLst/>
          </a:prstGeom>
          <a:solidFill>
            <a:srgbClr val="E6EAD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51192" tIns="36566" rIns="21938" bIns="36566" numCol="1" anchor="ctr" anchorCtr="0" compatLnSpc="1">
            <a:prstTxWarp prst="textNoShape">
              <a:avLst/>
            </a:prstTxWarp>
          </a:bodyPr>
          <a:lstStyle/>
          <a:p>
            <a:pPr defTabSz="1219140">
              <a:lnSpc>
                <a:spcPct val="95000"/>
              </a:lnSpc>
            </a:pPr>
            <a:r>
              <a:rPr lang="en-US" sz="900" dirty="0">
                <a:solidFill>
                  <a:srgbClr val="53565A"/>
                </a:solidFill>
              </a:rPr>
              <a:t>Improve customer loyalty</a:t>
            </a:r>
          </a:p>
        </p:txBody>
      </p:sp>
      <p:sp>
        <p:nvSpPr>
          <p:cNvPr id="14" name="Rectangle 14"/>
          <p:cNvSpPr>
            <a:spLocks noChangeArrowheads="1"/>
          </p:cNvSpPr>
          <p:nvPr/>
        </p:nvSpPr>
        <p:spPr bwMode="auto">
          <a:xfrm>
            <a:off x="2787689" y="2932026"/>
            <a:ext cx="770097" cy="772408"/>
          </a:xfrm>
          <a:prstGeom prst="rect">
            <a:avLst/>
          </a:prstGeom>
          <a:solidFill>
            <a:srgbClr val="F9D9C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51192" tIns="36566" rIns="21938" bIns="36566" numCol="1" anchor="ctr" anchorCtr="0" compatLnSpc="1">
            <a:prstTxWarp prst="textNoShape">
              <a:avLst/>
            </a:prstTxWarp>
          </a:bodyPr>
          <a:lstStyle/>
          <a:p>
            <a:pPr defTabSz="1219140">
              <a:lnSpc>
                <a:spcPct val="95000"/>
              </a:lnSpc>
            </a:pPr>
            <a:endParaRPr lang="en-US" sz="900" dirty="0">
              <a:solidFill>
                <a:srgbClr val="53565A"/>
              </a:solidFill>
            </a:endParaRPr>
          </a:p>
        </p:txBody>
      </p:sp>
      <p:sp>
        <p:nvSpPr>
          <p:cNvPr id="15" name="Rectangle 15"/>
          <p:cNvSpPr>
            <a:spLocks noChangeArrowheads="1"/>
          </p:cNvSpPr>
          <p:nvPr/>
        </p:nvSpPr>
        <p:spPr bwMode="auto">
          <a:xfrm>
            <a:off x="3557785" y="2932026"/>
            <a:ext cx="770097" cy="772408"/>
          </a:xfrm>
          <a:prstGeom prst="rect">
            <a:avLst/>
          </a:prstGeom>
          <a:solidFill>
            <a:srgbClr val="F4BB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51192" tIns="36566" rIns="21938" bIns="36566" numCol="1" anchor="ctr" anchorCtr="0" compatLnSpc="1">
            <a:prstTxWarp prst="textNoShape">
              <a:avLst/>
            </a:prstTxWarp>
          </a:bodyPr>
          <a:lstStyle/>
          <a:p>
            <a:pPr defTabSz="1219140">
              <a:lnSpc>
                <a:spcPct val="95000"/>
              </a:lnSpc>
            </a:pPr>
            <a:r>
              <a:rPr lang="en-US" sz="900" dirty="0">
                <a:solidFill>
                  <a:srgbClr val="53565A"/>
                </a:solidFill>
              </a:rPr>
              <a:t>Empowers teams</a:t>
            </a:r>
          </a:p>
        </p:txBody>
      </p:sp>
      <p:sp>
        <p:nvSpPr>
          <p:cNvPr id="16" name="Rectangle 16"/>
          <p:cNvSpPr>
            <a:spLocks noChangeArrowheads="1"/>
          </p:cNvSpPr>
          <p:nvPr/>
        </p:nvSpPr>
        <p:spPr bwMode="auto">
          <a:xfrm>
            <a:off x="5100071" y="2932026"/>
            <a:ext cx="769048" cy="772408"/>
          </a:xfrm>
          <a:prstGeom prst="rect">
            <a:avLst/>
          </a:prstGeom>
          <a:solidFill>
            <a:srgbClr val="F4BB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51192" tIns="36566" rIns="21938" bIns="36566" numCol="1" anchor="ctr" anchorCtr="0" compatLnSpc="1">
            <a:prstTxWarp prst="textNoShape">
              <a:avLst/>
            </a:prstTxWarp>
          </a:bodyPr>
          <a:lstStyle/>
          <a:p>
            <a:pPr defTabSz="1219140">
              <a:lnSpc>
                <a:spcPct val="95000"/>
              </a:lnSpc>
            </a:pPr>
            <a:r>
              <a:rPr lang="en-US" sz="900" dirty="0">
                <a:solidFill>
                  <a:srgbClr val="53565A"/>
                </a:solidFill>
              </a:rPr>
              <a:t>Increase productivity</a:t>
            </a:r>
          </a:p>
        </p:txBody>
      </p:sp>
      <p:sp>
        <p:nvSpPr>
          <p:cNvPr id="17" name="Rectangle 17"/>
          <p:cNvSpPr>
            <a:spLocks noChangeArrowheads="1"/>
          </p:cNvSpPr>
          <p:nvPr/>
        </p:nvSpPr>
        <p:spPr bwMode="auto">
          <a:xfrm>
            <a:off x="5869124" y="2932026"/>
            <a:ext cx="770097" cy="772408"/>
          </a:xfrm>
          <a:prstGeom prst="rect">
            <a:avLst/>
          </a:prstGeom>
          <a:solidFill>
            <a:srgbClr val="F9D9C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51192" tIns="36566" rIns="21938" bIns="36566" numCol="1" anchor="ctr" anchorCtr="0" compatLnSpc="1">
            <a:prstTxWarp prst="textNoShape">
              <a:avLst/>
            </a:prstTxWarp>
          </a:bodyPr>
          <a:lstStyle/>
          <a:p>
            <a:pPr defTabSz="1219140">
              <a:lnSpc>
                <a:spcPct val="95000"/>
              </a:lnSpc>
            </a:pPr>
            <a:endParaRPr lang="en-US" sz="900" dirty="0">
              <a:solidFill>
                <a:srgbClr val="53565A"/>
              </a:solidFill>
            </a:endParaRPr>
          </a:p>
        </p:txBody>
      </p:sp>
      <p:sp>
        <p:nvSpPr>
          <p:cNvPr id="18" name="Rectangle 18"/>
          <p:cNvSpPr>
            <a:spLocks noChangeArrowheads="1"/>
          </p:cNvSpPr>
          <p:nvPr/>
        </p:nvSpPr>
        <p:spPr bwMode="auto">
          <a:xfrm>
            <a:off x="2787689" y="3704434"/>
            <a:ext cx="770097" cy="770312"/>
          </a:xfrm>
          <a:prstGeom prst="rect">
            <a:avLst/>
          </a:prstGeom>
          <a:solidFill>
            <a:srgbClr val="F0DDD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51192" tIns="36566" rIns="21938" bIns="36566" numCol="1" anchor="ctr" anchorCtr="0" compatLnSpc="1">
            <a:prstTxWarp prst="textNoShape">
              <a:avLst/>
            </a:prstTxWarp>
          </a:bodyPr>
          <a:lstStyle/>
          <a:p>
            <a:pPr defTabSz="1219140">
              <a:lnSpc>
                <a:spcPct val="95000"/>
              </a:lnSpc>
            </a:pPr>
            <a:endParaRPr lang="en-US" sz="900" dirty="0">
              <a:solidFill>
                <a:srgbClr val="53565A"/>
              </a:solidFill>
            </a:endParaRPr>
          </a:p>
        </p:txBody>
      </p:sp>
      <p:sp>
        <p:nvSpPr>
          <p:cNvPr id="19" name="Rectangle 19"/>
          <p:cNvSpPr>
            <a:spLocks noChangeArrowheads="1"/>
          </p:cNvSpPr>
          <p:nvPr/>
        </p:nvSpPr>
        <p:spPr bwMode="auto">
          <a:xfrm>
            <a:off x="3557785" y="3704434"/>
            <a:ext cx="770097" cy="770312"/>
          </a:xfrm>
          <a:prstGeom prst="rect">
            <a:avLst/>
          </a:prstGeom>
          <a:solidFill>
            <a:srgbClr val="E5C3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51192" tIns="36566" rIns="21938" bIns="36566" numCol="1" anchor="ctr" anchorCtr="0" compatLnSpc="1">
            <a:prstTxWarp prst="textNoShape">
              <a:avLst/>
            </a:prstTxWarp>
          </a:bodyPr>
          <a:lstStyle/>
          <a:p>
            <a:pPr defTabSz="1219140">
              <a:lnSpc>
                <a:spcPct val="95000"/>
              </a:lnSpc>
            </a:pPr>
            <a:endParaRPr lang="en-US" sz="900" dirty="0">
              <a:solidFill>
                <a:srgbClr val="53565A"/>
              </a:solidFill>
            </a:endParaRPr>
          </a:p>
        </p:txBody>
      </p:sp>
      <p:sp>
        <p:nvSpPr>
          <p:cNvPr id="20" name="Rectangle 20"/>
          <p:cNvSpPr>
            <a:spLocks noChangeArrowheads="1"/>
          </p:cNvSpPr>
          <p:nvPr/>
        </p:nvSpPr>
        <p:spPr bwMode="auto">
          <a:xfrm>
            <a:off x="4327879" y="3704434"/>
            <a:ext cx="772192" cy="770312"/>
          </a:xfrm>
          <a:prstGeom prst="rect">
            <a:avLst/>
          </a:prstGeom>
          <a:solidFill>
            <a:srgbClr val="DAAAA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51192" tIns="36566" rIns="21938" bIns="36566" numCol="1" anchor="ctr" anchorCtr="0" compatLnSpc="1">
            <a:prstTxWarp prst="textNoShape">
              <a:avLst/>
            </a:prstTxWarp>
          </a:bodyPr>
          <a:lstStyle/>
          <a:p>
            <a:pPr defTabSz="1219140">
              <a:lnSpc>
                <a:spcPct val="95000"/>
              </a:lnSpc>
            </a:pPr>
            <a:r>
              <a:rPr lang="en-US" sz="900" dirty="0">
                <a:solidFill>
                  <a:srgbClr val="53565A"/>
                </a:solidFill>
              </a:rPr>
              <a:t>Time to market</a:t>
            </a:r>
          </a:p>
        </p:txBody>
      </p:sp>
      <p:sp>
        <p:nvSpPr>
          <p:cNvPr id="21" name="Rectangle 21"/>
          <p:cNvSpPr>
            <a:spLocks noChangeArrowheads="1"/>
          </p:cNvSpPr>
          <p:nvPr/>
        </p:nvSpPr>
        <p:spPr bwMode="auto">
          <a:xfrm>
            <a:off x="5869124" y="3704434"/>
            <a:ext cx="770097" cy="770312"/>
          </a:xfrm>
          <a:prstGeom prst="rect">
            <a:avLst/>
          </a:prstGeom>
          <a:solidFill>
            <a:srgbClr val="DAAAA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51192" tIns="36566" rIns="21938" bIns="36566" numCol="1" anchor="ctr" anchorCtr="0" compatLnSpc="1">
            <a:prstTxWarp prst="textNoShape">
              <a:avLst/>
            </a:prstTxWarp>
          </a:bodyPr>
          <a:lstStyle/>
          <a:p>
            <a:pPr defTabSz="1219140">
              <a:lnSpc>
                <a:spcPct val="95000"/>
              </a:lnSpc>
            </a:pPr>
            <a:r>
              <a:rPr lang="en-US" sz="900" dirty="0">
                <a:solidFill>
                  <a:srgbClr val="53565A"/>
                </a:solidFill>
              </a:rPr>
              <a:t>Continuous quality</a:t>
            </a:r>
          </a:p>
        </p:txBody>
      </p:sp>
      <p:sp>
        <p:nvSpPr>
          <p:cNvPr id="22" name="Rectangle 22"/>
          <p:cNvSpPr>
            <a:spLocks noChangeArrowheads="1"/>
          </p:cNvSpPr>
          <p:nvPr/>
        </p:nvSpPr>
        <p:spPr bwMode="auto">
          <a:xfrm>
            <a:off x="2787689" y="4474747"/>
            <a:ext cx="770097" cy="770312"/>
          </a:xfrm>
          <a:prstGeom prst="rect">
            <a:avLst/>
          </a:prstGeom>
          <a:solidFill>
            <a:srgbClr val="F2F0F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51192" tIns="36566" rIns="21938" bIns="36566" numCol="1" anchor="ctr" anchorCtr="0" compatLnSpc="1">
            <a:prstTxWarp prst="textNoShape">
              <a:avLst/>
            </a:prstTxWarp>
          </a:bodyPr>
          <a:lstStyle/>
          <a:p>
            <a:pPr defTabSz="1219140">
              <a:lnSpc>
                <a:spcPct val="95000"/>
              </a:lnSpc>
            </a:pPr>
            <a:endParaRPr lang="en-US" sz="900" dirty="0">
              <a:solidFill>
                <a:srgbClr val="53565A"/>
              </a:solidFill>
            </a:endParaRPr>
          </a:p>
        </p:txBody>
      </p:sp>
      <p:sp>
        <p:nvSpPr>
          <p:cNvPr id="23" name="Rectangle 23"/>
          <p:cNvSpPr>
            <a:spLocks noChangeArrowheads="1"/>
          </p:cNvSpPr>
          <p:nvPr/>
        </p:nvSpPr>
        <p:spPr bwMode="auto">
          <a:xfrm>
            <a:off x="3557785" y="4474747"/>
            <a:ext cx="770097" cy="770312"/>
          </a:xfrm>
          <a:prstGeom prst="rect">
            <a:avLst/>
          </a:prstGeom>
          <a:solidFill>
            <a:srgbClr val="E8E6F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51192" tIns="36566" rIns="21938" bIns="36566" numCol="1" anchor="ctr" anchorCtr="0" compatLnSpc="1">
            <a:prstTxWarp prst="textNoShape">
              <a:avLst/>
            </a:prstTxWarp>
          </a:bodyPr>
          <a:lstStyle/>
          <a:p>
            <a:pPr defTabSz="1219140">
              <a:lnSpc>
                <a:spcPct val="95000"/>
              </a:lnSpc>
            </a:pPr>
            <a:endParaRPr lang="en-US" sz="900" dirty="0">
              <a:solidFill>
                <a:srgbClr val="53565A"/>
              </a:solidFill>
            </a:endParaRPr>
          </a:p>
        </p:txBody>
      </p:sp>
      <p:sp>
        <p:nvSpPr>
          <p:cNvPr id="24" name="Rectangle 24"/>
          <p:cNvSpPr>
            <a:spLocks noChangeArrowheads="1"/>
          </p:cNvSpPr>
          <p:nvPr/>
        </p:nvSpPr>
        <p:spPr bwMode="auto">
          <a:xfrm>
            <a:off x="4327879" y="4474747"/>
            <a:ext cx="772192" cy="770312"/>
          </a:xfrm>
          <a:prstGeom prst="rect">
            <a:avLst/>
          </a:prstGeom>
          <a:solidFill>
            <a:srgbClr val="DDD9E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51192" tIns="36566" rIns="21938" bIns="36566" numCol="1" anchor="ctr" anchorCtr="0" compatLnSpc="1">
            <a:prstTxWarp prst="textNoShape">
              <a:avLst/>
            </a:prstTxWarp>
          </a:bodyPr>
          <a:lstStyle/>
          <a:p>
            <a:pPr defTabSz="1219140">
              <a:lnSpc>
                <a:spcPct val="95000"/>
              </a:lnSpc>
            </a:pPr>
            <a:r>
              <a:rPr lang="en-US" sz="900" dirty="0">
                <a:solidFill>
                  <a:srgbClr val="53565A"/>
                </a:solidFill>
              </a:rPr>
              <a:t>Improve customer loyalty</a:t>
            </a:r>
          </a:p>
        </p:txBody>
      </p:sp>
      <p:sp>
        <p:nvSpPr>
          <p:cNvPr id="25" name="Rectangle 25"/>
          <p:cNvSpPr>
            <a:spLocks noChangeArrowheads="1"/>
          </p:cNvSpPr>
          <p:nvPr/>
        </p:nvSpPr>
        <p:spPr bwMode="auto">
          <a:xfrm>
            <a:off x="5100071" y="4474747"/>
            <a:ext cx="769048" cy="770312"/>
          </a:xfrm>
          <a:prstGeom prst="rect">
            <a:avLst/>
          </a:prstGeom>
          <a:solidFill>
            <a:srgbClr val="BDB5D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51192" tIns="36566" rIns="21938" bIns="36566" numCol="1" anchor="ctr" anchorCtr="0" compatLnSpc="1">
            <a:prstTxWarp prst="textNoShape">
              <a:avLst/>
            </a:prstTxWarp>
          </a:bodyPr>
          <a:lstStyle/>
          <a:p>
            <a:pPr defTabSz="1219140">
              <a:lnSpc>
                <a:spcPct val="95000"/>
              </a:lnSpc>
            </a:pPr>
            <a:r>
              <a:rPr lang="en-US" sz="900" dirty="0">
                <a:solidFill>
                  <a:srgbClr val="53565A"/>
                </a:solidFill>
              </a:rPr>
              <a:t>Predictability</a:t>
            </a:r>
          </a:p>
        </p:txBody>
      </p:sp>
      <p:sp>
        <p:nvSpPr>
          <p:cNvPr id="26" name="Rectangle 26"/>
          <p:cNvSpPr>
            <a:spLocks noChangeArrowheads="1"/>
          </p:cNvSpPr>
          <p:nvPr/>
        </p:nvSpPr>
        <p:spPr bwMode="auto">
          <a:xfrm>
            <a:off x="2787689" y="1392448"/>
            <a:ext cx="770097" cy="770312"/>
          </a:xfrm>
          <a:prstGeom prst="rect">
            <a:avLst/>
          </a:prstGeom>
          <a:solidFill>
            <a:srgbClr val="007C8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51192" tIns="36566" rIns="21938" bIns="36566" numCol="1" anchor="ctr" anchorCtr="0" compatLnSpc="1">
            <a:prstTxWarp prst="textNoShape">
              <a:avLst/>
            </a:prstTxWarp>
          </a:bodyPr>
          <a:lstStyle/>
          <a:p>
            <a:pPr defTabSz="1219140">
              <a:lnSpc>
                <a:spcPct val="95000"/>
              </a:lnSpc>
            </a:pPr>
            <a:endParaRPr lang="en-US" sz="900" dirty="0">
              <a:solidFill>
                <a:srgbClr val="53565A"/>
              </a:solidFill>
            </a:endParaRPr>
          </a:p>
        </p:txBody>
      </p:sp>
      <p:sp>
        <p:nvSpPr>
          <p:cNvPr id="27" name="Rectangle 27"/>
          <p:cNvSpPr>
            <a:spLocks noChangeArrowheads="1"/>
          </p:cNvSpPr>
          <p:nvPr/>
        </p:nvSpPr>
        <p:spPr bwMode="auto">
          <a:xfrm>
            <a:off x="3557785" y="2162760"/>
            <a:ext cx="770097" cy="769264"/>
          </a:xfrm>
          <a:prstGeom prst="rect">
            <a:avLst/>
          </a:prstGeom>
          <a:solidFill>
            <a:srgbClr val="627D3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51192" tIns="36566" rIns="21938" bIns="36566" numCol="1" anchor="ctr" anchorCtr="0" compatLnSpc="1">
            <a:prstTxWarp prst="textNoShape">
              <a:avLst/>
            </a:prstTxWarp>
          </a:bodyPr>
          <a:lstStyle/>
          <a:p>
            <a:pPr defTabSz="1219140">
              <a:lnSpc>
                <a:spcPct val="95000"/>
              </a:lnSpc>
            </a:pPr>
            <a:endParaRPr lang="en-US" sz="900" dirty="0">
              <a:solidFill>
                <a:srgbClr val="53565A"/>
              </a:solidFill>
            </a:endParaRPr>
          </a:p>
        </p:txBody>
      </p:sp>
      <p:sp>
        <p:nvSpPr>
          <p:cNvPr id="28" name="Rectangle 28"/>
          <p:cNvSpPr>
            <a:spLocks noChangeArrowheads="1"/>
          </p:cNvSpPr>
          <p:nvPr/>
        </p:nvSpPr>
        <p:spPr bwMode="auto">
          <a:xfrm>
            <a:off x="4327879" y="2932026"/>
            <a:ext cx="772192" cy="772408"/>
          </a:xfrm>
          <a:prstGeom prst="rect">
            <a:avLst/>
          </a:prstGeom>
          <a:solidFill>
            <a:srgbClr val="E877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51192" tIns="36566" rIns="21938" bIns="36566" numCol="1" anchor="ctr" anchorCtr="0" compatLnSpc="1">
            <a:prstTxWarp prst="textNoShape">
              <a:avLst/>
            </a:prstTxWarp>
          </a:bodyPr>
          <a:lstStyle/>
          <a:p>
            <a:pPr defTabSz="1219140">
              <a:lnSpc>
                <a:spcPct val="95000"/>
              </a:lnSpc>
            </a:pPr>
            <a:endParaRPr lang="en-US" sz="900" dirty="0">
              <a:solidFill>
                <a:srgbClr val="53565A"/>
              </a:solidFill>
            </a:endParaRPr>
          </a:p>
        </p:txBody>
      </p:sp>
      <p:sp>
        <p:nvSpPr>
          <p:cNvPr id="29" name="Rectangle 29"/>
          <p:cNvSpPr>
            <a:spLocks noChangeArrowheads="1"/>
          </p:cNvSpPr>
          <p:nvPr/>
        </p:nvSpPr>
        <p:spPr bwMode="auto">
          <a:xfrm>
            <a:off x="5100071" y="3704434"/>
            <a:ext cx="769048" cy="770312"/>
          </a:xfrm>
          <a:prstGeom prst="rect">
            <a:avLst/>
          </a:prstGeom>
          <a:solidFill>
            <a:srgbClr val="A32A2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51192" tIns="36566" rIns="21938" bIns="36566" numCol="1" anchor="ctr" anchorCtr="0" compatLnSpc="1">
            <a:prstTxWarp prst="textNoShape">
              <a:avLst/>
            </a:prstTxWarp>
          </a:bodyPr>
          <a:lstStyle/>
          <a:p>
            <a:pPr defTabSz="1219140">
              <a:lnSpc>
                <a:spcPct val="95000"/>
              </a:lnSpc>
            </a:pPr>
            <a:endParaRPr lang="en-US" sz="900" dirty="0">
              <a:solidFill>
                <a:srgbClr val="53565A"/>
              </a:solidFill>
            </a:endParaRPr>
          </a:p>
        </p:txBody>
      </p:sp>
      <p:sp>
        <p:nvSpPr>
          <p:cNvPr id="30" name="Rectangle 30"/>
          <p:cNvSpPr>
            <a:spLocks noChangeArrowheads="1"/>
          </p:cNvSpPr>
          <p:nvPr/>
        </p:nvSpPr>
        <p:spPr bwMode="auto">
          <a:xfrm>
            <a:off x="5869124" y="4474747"/>
            <a:ext cx="770097" cy="770312"/>
          </a:xfrm>
          <a:prstGeom prst="rect">
            <a:avLst/>
          </a:prstGeom>
          <a:solidFill>
            <a:srgbClr val="422C8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51192" tIns="36566" rIns="21938" bIns="36566" numCol="1" anchor="ctr" anchorCtr="0" compatLnSpc="1">
            <a:prstTxWarp prst="textNoShape">
              <a:avLst/>
            </a:prstTxWarp>
          </a:bodyPr>
          <a:lstStyle/>
          <a:p>
            <a:pPr defTabSz="1219140">
              <a:lnSpc>
                <a:spcPct val="95000"/>
              </a:lnSpc>
            </a:pPr>
            <a:endParaRPr lang="en-US" sz="900" dirty="0">
              <a:solidFill>
                <a:srgbClr val="53565A"/>
              </a:solidFill>
            </a:endParaRPr>
          </a:p>
        </p:txBody>
      </p:sp>
      <p:grpSp>
        <p:nvGrpSpPr>
          <p:cNvPr id="31" name="Group 30"/>
          <p:cNvGrpSpPr/>
          <p:nvPr/>
        </p:nvGrpSpPr>
        <p:grpSpPr>
          <a:xfrm>
            <a:off x="3670943" y="2296913"/>
            <a:ext cx="537495" cy="490484"/>
            <a:chOff x="4519613" y="1881188"/>
            <a:chExt cx="814387" cy="742950"/>
          </a:xfrm>
        </p:grpSpPr>
        <p:sp>
          <p:nvSpPr>
            <p:cNvPr id="32" name="Freeform 37"/>
            <p:cNvSpPr>
              <a:spLocks/>
            </p:cNvSpPr>
            <p:nvPr/>
          </p:nvSpPr>
          <p:spPr bwMode="auto">
            <a:xfrm>
              <a:off x="4921250" y="1881188"/>
              <a:ext cx="412750" cy="412750"/>
            </a:xfrm>
            <a:custGeom>
              <a:avLst/>
              <a:gdLst>
                <a:gd name="T0" fmla="*/ 92 w 110"/>
                <a:gd name="T1" fmla="*/ 110 h 110"/>
                <a:gd name="T2" fmla="*/ 88 w 110"/>
                <a:gd name="T3" fmla="*/ 107 h 110"/>
                <a:gd name="T4" fmla="*/ 84 w 110"/>
                <a:gd name="T5" fmla="*/ 37 h 110"/>
                <a:gd name="T6" fmla="*/ 73 w 110"/>
                <a:gd name="T7" fmla="*/ 27 h 110"/>
                <a:gd name="T8" fmla="*/ 3 w 110"/>
                <a:gd name="T9" fmla="*/ 23 h 110"/>
                <a:gd name="T10" fmla="*/ 0 w 110"/>
                <a:gd name="T11" fmla="*/ 18 h 110"/>
                <a:gd name="T12" fmla="*/ 77 w 110"/>
                <a:gd name="T13" fmla="*/ 23 h 110"/>
                <a:gd name="T14" fmla="*/ 88 w 110"/>
                <a:gd name="T15" fmla="*/ 33 h 110"/>
                <a:gd name="T16" fmla="*/ 92 w 110"/>
                <a:gd name="T17"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10">
                  <a:moveTo>
                    <a:pt x="92" y="110"/>
                  </a:moveTo>
                  <a:cubicBezTo>
                    <a:pt x="88" y="107"/>
                    <a:pt x="88" y="107"/>
                    <a:pt x="88" y="107"/>
                  </a:cubicBezTo>
                  <a:cubicBezTo>
                    <a:pt x="104" y="86"/>
                    <a:pt x="103" y="56"/>
                    <a:pt x="84" y="37"/>
                  </a:cubicBezTo>
                  <a:cubicBezTo>
                    <a:pt x="73" y="27"/>
                    <a:pt x="73" y="27"/>
                    <a:pt x="73" y="27"/>
                  </a:cubicBezTo>
                  <a:cubicBezTo>
                    <a:pt x="54" y="8"/>
                    <a:pt x="24" y="6"/>
                    <a:pt x="3" y="23"/>
                  </a:cubicBezTo>
                  <a:cubicBezTo>
                    <a:pt x="0" y="18"/>
                    <a:pt x="0" y="18"/>
                    <a:pt x="0" y="18"/>
                  </a:cubicBezTo>
                  <a:cubicBezTo>
                    <a:pt x="23" y="0"/>
                    <a:pt x="56" y="2"/>
                    <a:pt x="77" y="23"/>
                  </a:cubicBezTo>
                  <a:cubicBezTo>
                    <a:pt x="88" y="33"/>
                    <a:pt x="88" y="33"/>
                    <a:pt x="88" y="33"/>
                  </a:cubicBezTo>
                  <a:cubicBezTo>
                    <a:pt x="109" y="54"/>
                    <a:pt x="110" y="87"/>
                    <a:pt x="92" y="11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9140"/>
              <a:endParaRPr lang="en-US" sz="2400" dirty="0">
                <a:solidFill>
                  <a:srgbClr val="53565A"/>
                </a:solidFill>
              </a:endParaRPr>
            </a:p>
          </p:txBody>
        </p:sp>
        <p:sp>
          <p:nvSpPr>
            <p:cNvPr id="33" name="Freeform 38"/>
            <p:cNvSpPr>
              <a:spLocks/>
            </p:cNvSpPr>
            <p:nvPr/>
          </p:nvSpPr>
          <p:spPr bwMode="auto">
            <a:xfrm>
              <a:off x="4519613" y="1885950"/>
              <a:ext cx="561975" cy="412750"/>
            </a:xfrm>
            <a:custGeom>
              <a:avLst/>
              <a:gdLst>
                <a:gd name="T0" fmla="*/ 146 w 150"/>
                <a:gd name="T1" fmla="*/ 52 h 110"/>
                <a:gd name="T2" fmla="*/ 113 w 150"/>
                <a:gd name="T3" fmla="*/ 20 h 110"/>
                <a:gd name="T4" fmla="*/ 113 w 150"/>
                <a:gd name="T5" fmla="*/ 20 h 110"/>
                <a:gd name="T6" fmla="*/ 33 w 150"/>
                <a:gd name="T7" fmla="*/ 22 h 110"/>
                <a:gd name="T8" fmla="*/ 23 w 150"/>
                <a:gd name="T9" fmla="*/ 33 h 110"/>
                <a:gd name="T10" fmla="*/ 19 w 150"/>
                <a:gd name="T11" fmla="*/ 110 h 110"/>
                <a:gd name="T12" fmla="*/ 23 w 150"/>
                <a:gd name="T13" fmla="*/ 107 h 110"/>
                <a:gd name="T14" fmla="*/ 27 w 150"/>
                <a:gd name="T15" fmla="*/ 37 h 110"/>
                <a:gd name="T16" fmla="*/ 37 w 150"/>
                <a:gd name="T17" fmla="*/ 26 h 110"/>
                <a:gd name="T18" fmla="*/ 112 w 150"/>
                <a:gd name="T19" fmla="*/ 26 h 110"/>
                <a:gd name="T20" fmla="*/ 112 w 150"/>
                <a:gd name="T21" fmla="*/ 26 h 110"/>
                <a:gd name="T22" fmla="*/ 142 w 150"/>
                <a:gd name="T23" fmla="*/ 56 h 110"/>
                <a:gd name="T24" fmla="*/ 143 w 150"/>
                <a:gd name="T25" fmla="*/ 62 h 110"/>
                <a:gd name="T26" fmla="*/ 140 w 150"/>
                <a:gd name="T27" fmla="*/ 66 h 110"/>
                <a:gd name="T28" fmla="*/ 110 w 150"/>
                <a:gd name="T29" fmla="*/ 61 h 110"/>
                <a:gd name="T30" fmla="*/ 86 w 150"/>
                <a:gd name="T31" fmla="*/ 37 h 110"/>
                <a:gd name="T32" fmla="*/ 82 w 150"/>
                <a:gd name="T33" fmla="*/ 41 h 110"/>
                <a:gd name="T34" fmla="*/ 86 w 150"/>
                <a:gd name="T35" fmla="*/ 45 h 110"/>
                <a:gd name="T36" fmla="*/ 106 w 150"/>
                <a:gd name="T37" fmla="*/ 65 h 110"/>
                <a:gd name="T38" fmla="*/ 142 w 150"/>
                <a:gd name="T39" fmla="*/ 71 h 110"/>
                <a:gd name="T40" fmla="*/ 149 w 150"/>
                <a:gd name="T41" fmla="*/ 63 h 110"/>
                <a:gd name="T42" fmla="*/ 146 w 150"/>
                <a:gd name="T43" fmla="*/ 52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50" h="110">
                  <a:moveTo>
                    <a:pt x="146" y="52"/>
                  </a:moveTo>
                  <a:cubicBezTo>
                    <a:pt x="113" y="20"/>
                    <a:pt x="113" y="20"/>
                    <a:pt x="113" y="20"/>
                  </a:cubicBezTo>
                  <a:cubicBezTo>
                    <a:pt x="113" y="20"/>
                    <a:pt x="113" y="20"/>
                    <a:pt x="113" y="20"/>
                  </a:cubicBezTo>
                  <a:cubicBezTo>
                    <a:pt x="90" y="0"/>
                    <a:pt x="55" y="1"/>
                    <a:pt x="33" y="22"/>
                  </a:cubicBezTo>
                  <a:cubicBezTo>
                    <a:pt x="23" y="33"/>
                    <a:pt x="23" y="33"/>
                    <a:pt x="23" y="33"/>
                  </a:cubicBezTo>
                  <a:cubicBezTo>
                    <a:pt x="1" y="54"/>
                    <a:pt x="0" y="87"/>
                    <a:pt x="19" y="110"/>
                  </a:cubicBezTo>
                  <a:cubicBezTo>
                    <a:pt x="23" y="107"/>
                    <a:pt x="23" y="107"/>
                    <a:pt x="23" y="107"/>
                  </a:cubicBezTo>
                  <a:cubicBezTo>
                    <a:pt x="6" y="86"/>
                    <a:pt x="7" y="56"/>
                    <a:pt x="27" y="37"/>
                  </a:cubicBezTo>
                  <a:cubicBezTo>
                    <a:pt x="37" y="26"/>
                    <a:pt x="37" y="26"/>
                    <a:pt x="37" y="26"/>
                  </a:cubicBezTo>
                  <a:cubicBezTo>
                    <a:pt x="58" y="6"/>
                    <a:pt x="91" y="6"/>
                    <a:pt x="112" y="26"/>
                  </a:cubicBezTo>
                  <a:cubicBezTo>
                    <a:pt x="112" y="26"/>
                    <a:pt x="112" y="26"/>
                    <a:pt x="112" y="26"/>
                  </a:cubicBezTo>
                  <a:cubicBezTo>
                    <a:pt x="142" y="56"/>
                    <a:pt x="142" y="56"/>
                    <a:pt x="142" y="56"/>
                  </a:cubicBezTo>
                  <a:cubicBezTo>
                    <a:pt x="143" y="58"/>
                    <a:pt x="144" y="60"/>
                    <a:pt x="143" y="62"/>
                  </a:cubicBezTo>
                  <a:cubicBezTo>
                    <a:pt x="143" y="63"/>
                    <a:pt x="142" y="65"/>
                    <a:pt x="140" y="66"/>
                  </a:cubicBezTo>
                  <a:cubicBezTo>
                    <a:pt x="132" y="69"/>
                    <a:pt x="120" y="71"/>
                    <a:pt x="110" y="61"/>
                  </a:cubicBezTo>
                  <a:cubicBezTo>
                    <a:pt x="86" y="37"/>
                    <a:pt x="86" y="37"/>
                    <a:pt x="86" y="37"/>
                  </a:cubicBezTo>
                  <a:cubicBezTo>
                    <a:pt x="82" y="41"/>
                    <a:pt x="82" y="41"/>
                    <a:pt x="82" y="41"/>
                  </a:cubicBezTo>
                  <a:cubicBezTo>
                    <a:pt x="86" y="45"/>
                    <a:pt x="86" y="45"/>
                    <a:pt x="86" y="45"/>
                  </a:cubicBezTo>
                  <a:cubicBezTo>
                    <a:pt x="106" y="65"/>
                    <a:pt x="106" y="65"/>
                    <a:pt x="106" y="65"/>
                  </a:cubicBezTo>
                  <a:cubicBezTo>
                    <a:pt x="118" y="77"/>
                    <a:pt x="133" y="75"/>
                    <a:pt x="142" y="71"/>
                  </a:cubicBezTo>
                  <a:cubicBezTo>
                    <a:pt x="146" y="69"/>
                    <a:pt x="148" y="66"/>
                    <a:pt x="149" y="63"/>
                  </a:cubicBezTo>
                  <a:cubicBezTo>
                    <a:pt x="150" y="59"/>
                    <a:pt x="148" y="55"/>
                    <a:pt x="146" y="5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9140"/>
              <a:endParaRPr lang="en-US" sz="2400" dirty="0">
                <a:solidFill>
                  <a:srgbClr val="53565A"/>
                </a:solidFill>
              </a:endParaRPr>
            </a:p>
          </p:txBody>
        </p:sp>
        <p:sp>
          <p:nvSpPr>
            <p:cNvPr id="34" name="Freeform 39"/>
            <p:cNvSpPr>
              <a:spLocks/>
            </p:cNvSpPr>
            <p:nvPr/>
          </p:nvSpPr>
          <p:spPr bwMode="auto">
            <a:xfrm>
              <a:off x="4583113" y="2039938"/>
              <a:ext cx="346075" cy="506413"/>
            </a:xfrm>
            <a:custGeom>
              <a:avLst/>
              <a:gdLst>
                <a:gd name="T0" fmla="*/ 55 w 92"/>
                <a:gd name="T1" fmla="*/ 126 h 135"/>
                <a:gd name="T2" fmla="*/ 54 w 92"/>
                <a:gd name="T3" fmla="*/ 125 h 135"/>
                <a:gd name="T4" fmla="*/ 50 w 92"/>
                <a:gd name="T5" fmla="*/ 117 h 135"/>
                <a:gd name="T6" fmla="*/ 54 w 92"/>
                <a:gd name="T7" fmla="*/ 108 h 135"/>
                <a:gd name="T8" fmla="*/ 92 w 92"/>
                <a:gd name="T9" fmla="*/ 71 h 135"/>
                <a:gd name="T10" fmla="*/ 88 w 92"/>
                <a:gd name="T11" fmla="*/ 67 h 135"/>
                <a:gd name="T12" fmla="*/ 50 w 92"/>
                <a:gd name="T13" fmla="*/ 104 h 135"/>
                <a:gd name="T14" fmla="*/ 33 w 92"/>
                <a:gd name="T15" fmla="*/ 104 h 135"/>
                <a:gd name="T16" fmla="*/ 32 w 92"/>
                <a:gd name="T17" fmla="*/ 103 h 135"/>
                <a:gd name="T18" fmla="*/ 28 w 92"/>
                <a:gd name="T19" fmla="*/ 95 h 135"/>
                <a:gd name="T20" fmla="*/ 32 w 92"/>
                <a:gd name="T21" fmla="*/ 86 h 135"/>
                <a:gd name="T22" fmla="*/ 32 w 92"/>
                <a:gd name="T23" fmla="*/ 86 h 135"/>
                <a:gd name="T24" fmla="*/ 32 w 92"/>
                <a:gd name="T25" fmla="*/ 86 h 135"/>
                <a:gd name="T26" fmla="*/ 69 w 92"/>
                <a:gd name="T27" fmla="*/ 48 h 135"/>
                <a:gd name="T28" fmla="*/ 65 w 92"/>
                <a:gd name="T29" fmla="*/ 45 h 135"/>
                <a:gd name="T30" fmla="*/ 28 w 92"/>
                <a:gd name="T31" fmla="*/ 82 h 135"/>
                <a:gd name="T32" fmla="*/ 10 w 92"/>
                <a:gd name="T33" fmla="*/ 82 h 135"/>
                <a:gd name="T34" fmla="*/ 10 w 92"/>
                <a:gd name="T35" fmla="*/ 81 h 135"/>
                <a:gd name="T36" fmla="*/ 6 w 92"/>
                <a:gd name="T37" fmla="*/ 72 h 135"/>
                <a:gd name="T38" fmla="*/ 10 w 92"/>
                <a:gd name="T39" fmla="*/ 64 h 135"/>
                <a:gd name="T40" fmla="*/ 69 w 92"/>
                <a:gd name="T41" fmla="*/ 4 h 135"/>
                <a:gd name="T42" fmla="*/ 65 w 92"/>
                <a:gd name="T43" fmla="*/ 0 h 135"/>
                <a:gd name="T44" fmla="*/ 6 w 92"/>
                <a:gd name="T45" fmla="*/ 60 h 135"/>
                <a:gd name="T46" fmla="*/ 0 w 92"/>
                <a:gd name="T47" fmla="*/ 72 h 135"/>
                <a:gd name="T48" fmla="*/ 6 w 92"/>
                <a:gd name="T49" fmla="*/ 85 h 135"/>
                <a:gd name="T50" fmla="*/ 6 w 92"/>
                <a:gd name="T51" fmla="*/ 86 h 135"/>
                <a:gd name="T52" fmla="*/ 19 w 92"/>
                <a:gd name="T53" fmla="*/ 91 h 135"/>
                <a:gd name="T54" fmla="*/ 23 w 92"/>
                <a:gd name="T55" fmla="*/ 91 h 135"/>
                <a:gd name="T56" fmla="*/ 23 w 92"/>
                <a:gd name="T57" fmla="*/ 95 h 135"/>
                <a:gd name="T58" fmla="*/ 28 w 92"/>
                <a:gd name="T59" fmla="*/ 107 h 135"/>
                <a:gd name="T60" fmla="*/ 29 w 92"/>
                <a:gd name="T61" fmla="*/ 108 h 135"/>
                <a:gd name="T62" fmla="*/ 41 w 92"/>
                <a:gd name="T63" fmla="*/ 113 h 135"/>
                <a:gd name="T64" fmla="*/ 45 w 92"/>
                <a:gd name="T65" fmla="*/ 113 h 135"/>
                <a:gd name="T66" fmla="*/ 45 w 92"/>
                <a:gd name="T67" fmla="*/ 117 h 135"/>
                <a:gd name="T68" fmla="*/ 50 w 92"/>
                <a:gd name="T69" fmla="*/ 129 h 135"/>
                <a:gd name="T70" fmla="*/ 51 w 92"/>
                <a:gd name="T71" fmla="*/ 130 h 135"/>
                <a:gd name="T72" fmla="*/ 64 w 92"/>
                <a:gd name="T73" fmla="*/ 135 h 135"/>
                <a:gd name="T74" fmla="*/ 68 w 92"/>
                <a:gd name="T75" fmla="*/ 135 h 135"/>
                <a:gd name="T76" fmla="*/ 67 w 92"/>
                <a:gd name="T77" fmla="*/ 129 h 135"/>
                <a:gd name="T78" fmla="*/ 55 w 92"/>
                <a:gd name="T79" fmla="*/ 12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2" h="135">
                  <a:moveTo>
                    <a:pt x="55" y="126"/>
                  </a:moveTo>
                  <a:cubicBezTo>
                    <a:pt x="54" y="125"/>
                    <a:pt x="54" y="125"/>
                    <a:pt x="54" y="125"/>
                  </a:cubicBezTo>
                  <a:cubicBezTo>
                    <a:pt x="52" y="123"/>
                    <a:pt x="50" y="120"/>
                    <a:pt x="50" y="117"/>
                  </a:cubicBezTo>
                  <a:cubicBezTo>
                    <a:pt x="50" y="113"/>
                    <a:pt x="52" y="110"/>
                    <a:pt x="54" y="108"/>
                  </a:cubicBezTo>
                  <a:cubicBezTo>
                    <a:pt x="92" y="71"/>
                    <a:pt x="92" y="71"/>
                    <a:pt x="92" y="71"/>
                  </a:cubicBezTo>
                  <a:cubicBezTo>
                    <a:pt x="88" y="67"/>
                    <a:pt x="88" y="67"/>
                    <a:pt x="88" y="67"/>
                  </a:cubicBezTo>
                  <a:cubicBezTo>
                    <a:pt x="50" y="104"/>
                    <a:pt x="50" y="104"/>
                    <a:pt x="50" y="104"/>
                  </a:cubicBezTo>
                  <a:cubicBezTo>
                    <a:pt x="45" y="109"/>
                    <a:pt x="37" y="109"/>
                    <a:pt x="33" y="104"/>
                  </a:cubicBezTo>
                  <a:cubicBezTo>
                    <a:pt x="32" y="103"/>
                    <a:pt x="32" y="103"/>
                    <a:pt x="32" y="103"/>
                  </a:cubicBezTo>
                  <a:cubicBezTo>
                    <a:pt x="29" y="101"/>
                    <a:pt x="28" y="98"/>
                    <a:pt x="28" y="95"/>
                  </a:cubicBezTo>
                  <a:cubicBezTo>
                    <a:pt x="28" y="91"/>
                    <a:pt x="29" y="88"/>
                    <a:pt x="32" y="86"/>
                  </a:cubicBezTo>
                  <a:cubicBezTo>
                    <a:pt x="32" y="86"/>
                    <a:pt x="32" y="86"/>
                    <a:pt x="32" y="86"/>
                  </a:cubicBezTo>
                  <a:cubicBezTo>
                    <a:pt x="32" y="86"/>
                    <a:pt x="32" y="86"/>
                    <a:pt x="32" y="86"/>
                  </a:cubicBezTo>
                  <a:cubicBezTo>
                    <a:pt x="69" y="48"/>
                    <a:pt x="69" y="48"/>
                    <a:pt x="69" y="48"/>
                  </a:cubicBezTo>
                  <a:cubicBezTo>
                    <a:pt x="65" y="45"/>
                    <a:pt x="65" y="45"/>
                    <a:pt x="65" y="45"/>
                  </a:cubicBezTo>
                  <a:cubicBezTo>
                    <a:pt x="28" y="82"/>
                    <a:pt x="28" y="82"/>
                    <a:pt x="28" y="82"/>
                  </a:cubicBezTo>
                  <a:cubicBezTo>
                    <a:pt x="23" y="87"/>
                    <a:pt x="15" y="87"/>
                    <a:pt x="10" y="82"/>
                  </a:cubicBezTo>
                  <a:cubicBezTo>
                    <a:pt x="10" y="81"/>
                    <a:pt x="10" y="81"/>
                    <a:pt x="10" y="81"/>
                  </a:cubicBezTo>
                  <a:cubicBezTo>
                    <a:pt x="7" y="79"/>
                    <a:pt x="6" y="76"/>
                    <a:pt x="6" y="72"/>
                  </a:cubicBezTo>
                  <a:cubicBezTo>
                    <a:pt x="6" y="69"/>
                    <a:pt x="7" y="66"/>
                    <a:pt x="10" y="64"/>
                  </a:cubicBezTo>
                  <a:cubicBezTo>
                    <a:pt x="69" y="4"/>
                    <a:pt x="69" y="4"/>
                    <a:pt x="69" y="4"/>
                  </a:cubicBezTo>
                  <a:cubicBezTo>
                    <a:pt x="65" y="0"/>
                    <a:pt x="65" y="0"/>
                    <a:pt x="65" y="0"/>
                  </a:cubicBezTo>
                  <a:cubicBezTo>
                    <a:pt x="6" y="60"/>
                    <a:pt x="6" y="60"/>
                    <a:pt x="6" y="60"/>
                  </a:cubicBezTo>
                  <a:cubicBezTo>
                    <a:pt x="2" y="63"/>
                    <a:pt x="0" y="68"/>
                    <a:pt x="0" y="72"/>
                  </a:cubicBezTo>
                  <a:cubicBezTo>
                    <a:pt x="0" y="77"/>
                    <a:pt x="2" y="82"/>
                    <a:pt x="6" y="85"/>
                  </a:cubicBezTo>
                  <a:cubicBezTo>
                    <a:pt x="6" y="86"/>
                    <a:pt x="6" y="86"/>
                    <a:pt x="6" y="86"/>
                  </a:cubicBezTo>
                  <a:cubicBezTo>
                    <a:pt x="10" y="89"/>
                    <a:pt x="15" y="91"/>
                    <a:pt x="19" y="91"/>
                  </a:cubicBezTo>
                  <a:cubicBezTo>
                    <a:pt x="20" y="91"/>
                    <a:pt x="22" y="91"/>
                    <a:pt x="23" y="91"/>
                  </a:cubicBezTo>
                  <a:cubicBezTo>
                    <a:pt x="23" y="92"/>
                    <a:pt x="23" y="93"/>
                    <a:pt x="23" y="95"/>
                  </a:cubicBezTo>
                  <a:cubicBezTo>
                    <a:pt x="23" y="99"/>
                    <a:pt x="24" y="104"/>
                    <a:pt x="28" y="107"/>
                  </a:cubicBezTo>
                  <a:cubicBezTo>
                    <a:pt x="29" y="108"/>
                    <a:pt x="29" y="108"/>
                    <a:pt x="29" y="108"/>
                  </a:cubicBezTo>
                  <a:cubicBezTo>
                    <a:pt x="32" y="111"/>
                    <a:pt x="37" y="113"/>
                    <a:pt x="41" y="113"/>
                  </a:cubicBezTo>
                  <a:cubicBezTo>
                    <a:pt x="43" y="113"/>
                    <a:pt x="44" y="113"/>
                    <a:pt x="45" y="113"/>
                  </a:cubicBezTo>
                  <a:cubicBezTo>
                    <a:pt x="45" y="114"/>
                    <a:pt x="45" y="115"/>
                    <a:pt x="45" y="117"/>
                  </a:cubicBezTo>
                  <a:cubicBezTo>
                    <a:pt x="45" y="121"/>
                    <a:pt x="47" y="126"/>
                    <a:pt x="50" y="129"/>
                  </a:cubicBezTo>
                  <a:cubicBezTo>
                    <a:pt x="51" y="130"/>
                    <a:pt x="51" y="130"/>
                    <a:pt x="51" y="130"/>
                  </a:cubicBezTo>
                  <a:cubicBezTo>
                    <a:pt x="54" y="134"/>
                    <a:pt x="59" y="135"/>
                    <a:pt x="64" y="135"/>
                  </a:cubicBezTo>
                  <a:cubicBezTo>
                    <a:pt x="65" y="135"/>
                    <a:pt x="67" y="135"/>
                    <a:pt x="68" y="135"/>
                  </a:cubicBezTo>
                  <a:cubicBezTo>
                    <a:pt x="67" y="129"/>
                    <a:pt x="67" y="129"/>
                    <a:pt x="67" y="129"/>
                  </a:cubicBezTo>
                  <a:cubicBezTo>
                    <a:pt x="63" y="131"/>
                    <a:pt x="58" y="129"/>
                    <a:pt x="55" y="1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9140"/>
              <a:endParaRPr lang="en-US" sz="2400" dirty="0">
                <a:solidFill>
                  <a:srgbClr val="53565A"/>
                </a:solidFill>
              </a:endParaRPr>
            </a:p>
          </p:txBody>
        </p:sp>
        <p:sp>
          <p:nvSpPr>
            <p:cNvPr id="35" name="Freeform 40"/>
            <p:cNvSpPr>
              <a:spLocks noEditPoints="1"/>
            </p:cNvSpPr>
            <p:nvPr/>
          </p:nvSpPr>
          <p:spPr bwMode="auto">
            <a:xfrm>
              <a:off x="4819650" y="2174875"/>
              <a:ext cx="450850" cy="449263"/>
            </a:xfrm>
            <a:custGeom>
              <a:avLst/>
              <a:gdLst>
                <a:gd name="T0" fmla="*/ 97 w 120"/>
                <a:gd name="T1" fmla="*/ 7 h 120"/>
                <a:gd name="T2" fmla="*/ 71 w 120"/>
                <a:gd name="T3" fmla="*/ 8 h 120"/>
                <a:gd name="T4" fmla="*/ 66 w 120"/>
                <a:gd name="T5" fmla="*/ 24 h 120"/>
                <a:gd name="T6" fmla="*/ 49 w 120"/>
                <a:gd name="T7" fmla="*/ 31 h 120"/>
                <a:gd name="T8" fmla="*/ 44 w 120"/>
                <a:gd name="T9" fmla="*/ 46 h 120"/>
                <a:gd name="T10" fmla="*/ 27 w 120"/>
                <a:gd name="T11" fmla="*/ 53 h 120"/>
                <a:gd name="T12" fmla="*/ 22 w 120"/>
                <a:gd name="T13" fmla="*/ 68 h 120"/>
                <a:gd name="T14" fmla="*/ 5 w 120"/>
                <a:gd name="T15" fmla="*/ 74 h 120"/>
                <a:gd name="T16" fmla="*/ 0 w 120"/>
                <a:gd name="T17" fmla="*/ 86 h 120"/>
                <a:gd name="T18" fmla="*/ 22 w 120"/>
                <a:gd name="T19" fmla="*/ 115 h 120"/>
                <a:gd name="T20" fmla="*/ 46 w 120"/>
                <a:gd name="T21" fmla="*/ 115 h 120"/>
                <a:gd name="T22" fmla="*/ 52 w 120"/>
                <a:gd name="T23" fmla="*/ 102 h 120"/>
                <a:gd name="T24" fmla="*/ 57 w 120"/>
                <a:gd name="T25" fmla="*/ 100 h 120"/>
                <a:gd name="T26" fmla="*/ 71 w 120"/>
                <a:gd name="T27" fmla="*/ 93 h 120"/>
                <a:gd name="T28" fmla="*/ 75 w 120"/>
                <a:gd name="T29" fmla="*/ 77 h 120"/>
                <a:gd name="T30" fmla="*/ 91 w 120"/>
                <a:gd name="T31" fmla="*/ 73 h 120"/>
                <a:gd name="T32" fmla="*/ 98 w 120"/>
                <a:gd name="T33" fmla="*/ 59 h 120"/>
                <a:gd name="T34" fmla="*/ 101 w 120"/>
                <a:gd name="T35" fmla="*/ 56 h 120"/>
                <a:gd name="T36" fmla="*/ 115 w 120"/>
                <a:gd name="T37" fmla="*/ 49 h 120"/>
                <a:gd name="T38" fmla="*/ 115 w 120"/>
                <a:gd name="T39" fmla="*/ 25 h 120"/>
                <a:gd name="T40" fmla="*/ 42 w 120"/>
                <a:gd name="T41" fmla="*/ 111 h 120"/>
                <a:gd name="T42" fmla="*/ 9 w 120"/>
                <a:gd name="T43" fmla="*/ 94 h 120"/>
                <a:gd name="T44" fmla="*/ 9 w 120"/>
                <a:gd name="T45" fmla="*/ 78 h 120"/>
                <a:gd name="T46" fmla="*/ 26 w 120"/>
                <a:gd name="T47" fmla="*/ 77 h 120"/>
                <a:gd name="T48" fmla="*/ 27 w 120"/>
                <a:gd name="T49" fmla="*/ 77 h 120"/>
                <a:gd name="T50" fmla="*/ 43 w 120"/>
                <a:gd name="T51" fmla="*/ 94 h 120"/>
                <a:gd name="T52" fmla="*/ 43 w 120"/>
                <a:gd name="T53" fmla="*/ 110 h 120"/>
                <a:gd name="T54" fmla="*/ 67 w 120"/>
                <a:gd name="T55" fmla="*/ 89 h 120"/>
                <a:gd name="T56" fmla="*/ 48 w 120"/>
                <a:gd name="T57" fmla="*/ 91 h 120"/>
                <a:gd name="T58" fmla="*/ 31 w 120"/>
                <a:gd name="T59" fmla="*/ 73 h 120"/>
                <a:gd name="T60" fmla="*/ 31 w 120"/>
                <a:gd name="T61" fmla="*/ 57 h 120"/>
                <a:gd name="T62" fmla="*/ 49 w 120"/>
                <a:gd name="T63" fmla="*/ 55 h 120"/>
                <a:gd name="T64" fmla="*/ 70 w 120"/>
                <a:gd name="T65" fmla="*/ 81 h 120"/>
                <a:gd name="T66" fmla="*/ 89 w 120"/>
                <a:gd name="T67" fmla="*/ 67 h 120"/>
                <a:gd name="T68" fmla="*/ 71 w 120"/>
                <a:gd name="T69" fmla="*/ 69 h 120"/>
                <a:gd name="T70" fmla="*/ 49 w 120"/>
                <a:gd name="T71" fmla="*/ 43 h 120"/>
                <a:gd name="T72" fmla="*/ 54 w 120"/>
                <a:gd name="T73" fmla="*/ 33 h 120"/>
                <a:gd name="T74" fmla="*/ 71 w 120"/>
                <a:gd name="T75" fmla="*/ 33 h 120"/>
                <a:gd name="T76" fmla="*/ 92 w 120"/>
                <a:gd name="T77" fmla="*/ 59 h 120"/>
                <a:gd name="T78" fmla="*/ 109 w 120"/>
                <a:gd name="T79" fmla="*/ 47 h 120"/>
                <a:gd name="T80" fmla="*/ 75 w 120"/>
                <a:gd name="T81" fmla="*/ 29 h 120"/>
                <a:gd name="T82" fmla="*/ 75 w 120"/>
                <a:gd name="T83" fmla="*/ 12 h 120"/>
                <a:gd name="T84" fmla="*/ 93 w 120"/>
                <a:gd name="T85" fmla="*/ 11 h 120"/>
                <a:gd name="T86" fmla="*/ 115 w 120"/>
                <a:gd name="T87" fmla="*/ 37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0" h="120">
                  <a:moveTo>
                    <a:pt x="115" y="25"/>
                  </a:moveTo>
                  <a:cubicBezTo>
                    <a:pt x="97" y="7"/>
                    <a:pt x="97" y="7"/>
                    <a:pt x="97" y="7"/>
                  </a:cubicBezTo>
                  <a:cubicBezTo>
                    <a:pt x="90" y="0"/>
                    <a:pt x="79" y="0"/>
                    <a:pt x="73" y="7"/>
                  </a:cubicBezTo>
                  <a:cubicBezTo>
                    <a:pt x="71" y="8"/>
                    <a:pt x="71" y="8"/>
                    <a:pt x="71" y="8"/>
                  </a:cubicBezTo>
                  <a:cubicBezTo>
                    <a:pt x="68" y="12"/>
                    <a:pt x="66" y="16"/>
                    <a:pt x="66" y="21"/>
                  </a:cubicBezTo>
                  <a:cubicBezTo>
                    <a:pt x="66" y="22"/>
                    <a:pt x="66" y="23"/>
                    <a:pt x="66" y="24"/>
                  </a:cubicBezTo>
                  <a:cubicBezTo>
                    <a:pt x="61" y="23"/>
                    <a:pt x="55" y="25"/>
                    <a:pt x="51" y="29"/>
                  </a:cubicBezTo>
                  <a:cubicBezTo>
                    <a:pt x="49" y="31"/>
                    <a:pt x="49" y="31"/>
                    <a:pt x="49" y="31"/>
                  </a:cubicBezTo>
                  <a:cubicBezTo>
                    <a:pt x="46" y="34"/>
                    <a:pt x="44" y="38"/>
                    <a:pt x="44" y="43"/>
                  </a:cubicBezTo>
                  <a:cubicBezTo>
                    <a:pt x="44" y="44"/>
                    <a:pt x="44" y="45"/>
                    <a:pt x="44" y="46"/>
                  </a:cubicBezTo>
                  <a:cubicBezTo>
                    <a:pt x="39" y="45"/>
                    <a:pt x="33" y="47"/>
                    <a:pt x="28" y="51"/>
                  </a:cubicBezTo>
                  <a:cubicBezTo>
                    <a:pt x="27" y="53"/>
                    <a:pt x="27" y="53"/>
                    <a:pt x="27" y="53"/>
                  </a:cubicBezTo>
                  <a:cubicBezTo>
                    <a:pt x="23" y="56"/>
                    <a:pt x="22" y="60"/>
                    <a:pt x="22" y="65"/>
                  </a:cubicBezTo>
                  <a:cubicBezTo>
                    <a:pt x="22" y="66"/>
                    <a:pt x="22" y="67"/>
                    <a:pt x="22" y="68"/>
                  </a:cubicBezTo>
                  <a:cubicBezTo>
                    <a:pt x="16" y="67"/>
                    <a:pt x="11" y="69"/>
                    <a:pt x="6" y="73"/>
                  </a:cubicBezTo>
                  <a:cubicBezTo>
                    <a:pt x="5" y="74"/>
                    <a:pt x="5" y="74"/>
                    <a:pt x="5" y="74"/>
                  </a:cubicBezTo>
                  <a:cubicBezTo>
                    <a:pt x="5" y="74"/>
                    <a:pt x="5" y="74"/>
                    <a:pt x="5" y="74"/>
                  </a:cubicBezTo>
                  <a:cubicBezTo>
                    <a:pt x="2" y="78"/>
                    <a:pt x="0" y="82"/>
                    <a:pt x="0" y="86"/>
                  </a:cubicBezTo>
                  <a:cubicBezTo>
                    <a:pt x="0" y="91"/>
                    <a:pt x="2" y="95"/>
                    <a:pt x="5" y="98"/>
                  </a:cubicBezTo>
                  <a:cubicBezTo>
                    <a:pt x="22" y="115"/>
                    <a:pt x="22" y="115"/>
                    <a:pt x="22" y="115"/>
                  </a:cubicBezTo>
                  <a:cubicBezTo>
                    <a:pt x="25" y="118"/>
                    <a:pt x="30" y="120"/>
                    <a:pt x="34" y="120"/>
                  </a:cubicBezTo>
                  <a:cubicBezTo>
                    <a:pt x="38" y="120"/>
                    <a:pt x="42" y="118"/>
                    <a:pt x="46" y="115"/>
                  </a:cubicBezTo>
                  <a:cubicBezTo>
                    <a:pt x="47" y="114"/>
                    <a:pt x="47" y="114"/>
                    <a:pt x="47" y="114"/>
                  </a:cubicBezTo>
                  <a:cubicBezTo>
                    <a:pt x="50" y="110"/>
                    <a:pt x="52" y="106"/>
                    <a:pt x="52" y="102"/>
                  </a:cubicBezTo>
                  <a:cubicBezTo>
                    <a:pt x="52" y="101"/>
                    <a:pt x="52" y="100"/>
                    <a:pt x="52" y="99"/>
                  </a:cubicBezTo>
                  <a:cubicBezTo>
                    <a:pt x="54" y="100"/>
                    <a:pt x="55" y="100"/>
                    <a:pt x="57" y="100"/>
                  </a:cubicBezTo>
                  <a:cubicBezTo>
                    <a:pt x="61" y="100"/>
                    <a:pt x="66" y="98"/>
                    <a:pt x="69" y="95"/>
                  </a:cubicBezTo>
                  <a:cubicBezTo>
                    <a:pt x="71" y="93"/>
                    <a:pt x="71" y="93"/>
                    <a:pt x="71" y="93"/>
                  </a:cubicBezTo>
                  <a:cubicBezTo>
                    <a:pt x="74" y="90"/>
                    <a:pt x="76" y="86"/>
                    <a:pt x="76" y="81"/>
                  </a:cubicBezTo>
                  <a:cubicBezTo>
                    <a:pt x="76" y="80"/>
                    <a:pt x="76" y="79"/>
                    <a:pt x="75" y="77"/>
                  </a:cubicBezTo>
                  <a:cubicBezTo>
                    <a:pt x="77" y="78"/>
                    <a:pt x="78" y="78"/>
                    <a:pt x="79" y="78"/>
                  </a:cubicBezTo>
                  <a:cubicBezTo>
                    <a:pt x="83" y="78"/>
                    <a:pt x="88" y="76"/>
                    <a:pt x="91" y="73"/>
                  </a:cubicBezTo>
                  <a:cubicBezTo>
                    <a:pt x="93" y="71"/>
                    <a:pt x="93" y="71"/>
                    <a:pt x="93" y="71"/>
                  </a:cubicBezTo>
                  <a:cubicBezTo>
                    <a:pt x="96" y="68"/>
                    <a:pt x="98" y="64"/>
                    <a:pt x="98" y="59"/>
                  </a:cubicBezTo>
                  <a:cubicBezTo>
                    <a:pt x="98" y="58"/>
                    <a:pt x="98" y="57"/>
                    <a:pt x="98" y="55"/>
                  </a:cubicBezTo>
                  <a:cubicBezTo>
                    <a:pt x="99" y="56"/>
                    <a:pt x="100" y="56"/>
                    <a:pt x="101" y="56"/>
                  </a:cubicBezTo>
                  <a:cubicBezTo>
                    <a:pt x="106" y="56"/>
                    <a:pt x="110" y="54"/>
                    <a:pt x="113" y="51"/>
                  </a:cubicBezTo>
                  <a:cubicBezTo>
                    <a:pt x="115" y="49"/>
                    <a:pt x="115" y="49"/>
                    <a:pt x="115" y="49"/>
                  </a:cubicBezTo>
                  <a:cubicBezTo>
                    <a:pt x="118" y="46"/>
                    <a:pt x="120" y="41"/>
                    <a:pt x="120" y="37"/>
                  </a:cubicBezTo>
                  <a:cubicBezTo>
                    <a:pt x="120" y="32"/>
                    <a:pt x="118" y="28"/>
                    <a:pt x="115" y="25"/>
                  </a:cubicBezTo>
                  <a:close/>
                  <a:moveTo>
                    <a:pt x="43" y="110"/>
                  </a:moveTo>
                  <a:cubicBezTo>
                    <a:pt x="42" y="111"/>
                    <a:pt x="42" y="111"/>
                    <a:pt x="42" y="111"/>
                  </a:cubicBezTo>
                  <a:cubicBezTo>
                    <a:pt x="37" y="116"/>
                    <a:pt x="30" y="116"/>
                    <a:pt x="26" y="111"/>
                  </a:cubicBezTo>
                  <a:cubicBezTo>
                    <a:pt x="9" y="94"/>
                    <a:pt x="9" y="94"/>
                    <a:pt x="9" y="94"/>
                  </a:cubicBezTo>
                  <a:cubicBezTo>
                    <a:pt x="7" y="92"/>
                    <a:pt x="5" y="89"/>
                    <a:pt x="5" y="86"/>
                  </a:cubicBezTo>
                  <a:cubicBezTo>
                    <a:pt x="5" y="83"/>
                    <a:pt x="7" y="80"/>
                    <a:pt x="9" y="78"/>
                  </a:cubicBezTo>
                  <a:cubicBezTo>
                    <a:pt x="10" y="77"/>
                    <a:pt x="10" y="77"/>
                    <a:pt x="10" y="77"/>
                  </a:cubicBezTo>
                  <a:cubicBezTo>
                    <a:pt x="15" y="72"/>
                    <a:pt x="22" y="72"/>
                    <a:pt x="26" y="77"/>
                  </a:cubicBezTo>
                  <a:cubicBezTo>
                    <a:pt x="27" y="77"/>
                    <a:pt x="27" y="77"/>
                    <a:pt x="27" y="77"/>
                  </a:cubicBezTo>
                  <a:cubicBezTo>
                    <a:pt x="27" y="77"/>
                    <a:pt x="27" y="77"/>
                    <a:pt x="27" y="77"/>
                  </a:cubicBezTo>
                  <a:cubicBezTo>
                    <a:pt x="40" y="90"/>
                    <a:pt x="40" y="90"/>
                    <a:pt x="40" y="90"/>
                  </a:cubicBezTo>
                  <a:cubicBezTo>
                    <a:pt x="43" y="94"/>
                    <a:pt x="43" y="94"/>
                    <a:pt x="43" y="94"/>
                  </a:cubicBezTo>
                  <a:cubicBezTo>
                    <a:pt x="46" y="96"/>
                    <a:pt x="47" y="99"/>
                    <a:pt x="47" y="102"/>
                  </a:cubicBezTo>
                  <a:cubicBezTo>
                    <a:pt x="47" y="105"/>
                    <a:pt x="46" y="108"/>
                    <a:pt x="43" y="110"/>
                  </a:cubicBezTo>
                  <a:close/>
                  <a:moveTo>
                    <a:pt x="70" y="81"/>
                  </a:moveTo>
                  <a:cubicBezTo>
                    <a:pt x="70" y="84"/>
                    <a:pt x="69" y="87"/>
                    <a:pt x="67" y="89"/>
                  </a:cubicBezTo>
                  <a:cubicBezTo>
                    <a:pt x="65" y="91"/>
                    <a:pt x="65" y="91"/>
                    <a:pt x="65" y="91"/>
                  </a:cubicBezTo>
                  <a:cubicBezTo>
                    <a:pt x="60" y="96"/>
                    <a:pt x="53" y="96"/>
                    <a:pt x="48" y="91"/>
                  </a:cubicBezTo>
                  <a:cubicBezTo>
                    <a:pt x="35" y="77"/>
                    <a:pt x="35" y="77"/>
                    <a:pt x="35" y="77"/>
                  </a:cubicBezTo>
                  <a:cubicBezTo>
                    <a:pt x="31" y="73"/>
                    <a:pt x="31" y="73"/>
                    <a:pt x="31" y="73"/>
                  </a:cubicBezTo>
                  <a:cubicBezTo>
                    <a:pt x="28" y="71"/>
                    <a:pt x="27" y="68"/>
                    <a:pt x="27" y="65"/>
                  </a:cubicBezTo>
                  <a:cubicBezTo>
                    <a:pt x="27" y="62"/>
                    <a:pt x="28" y="59"/>
                    <a:pt x="31" y="57"/>
                  </a:cubicBezTo>
                  <a:cubicBezTo>
                    <a:pt x="32" y="55"/>
                    <a:pt x="32" y="55"/>
                    <a:pt x="32" y="55"/>
                  </a:cubicBezTo>
                  <a:cubicBezTo>
                    <a:pt x="37" y="50"/>
                    <a:pt x="44" y="50"/>
                    <a:pt x="49" y="55"/>
                  </a:cubicBezTo>
                  <a:cubicBezTo>
                    <a:pt x="67" y="73"/>
                    <a:pt x="67" y="73"/>
                    <a:pt x="67" y="73"/>
                  </a:cubicBezTo>
                  <a:cubicBezTo>
                    <a:pt x="69" y="75"/>
                    <a:pt x="70" y="78"/>
                    <a:pt x="70" y="81"/>
                  </a:cubicBezTo>
                  <a:close/>
                  <a:moveTo>
                    <a:pt x="92" y="59"/>
                  </a:moveTo>
                  <a:cubicBezTo>
                    <a:pt x="92" y="62"/>
                    <a:pt x="91" y="65"/>
                    <a:pt x="89" y="67"/>
                  </a:cubicBezTo>
                  <a:cubicBezTo>
                    <a:pt x="87" y="69"/>
                    <a:pt x="87" y="69"/>
                    <a:pt x="87" y="69"/>
                  </a:cubicBezTo>
                  <a:cubicBezTo>
                    <a:pt x="83" y="73"/>
                    <a:pt x="75" y="73"/>
                    <a:pt x="71" y="69"/>
                  </a:cubicBezTo>
                  <a:cubicBezTo>
                    <a:pt x="53" y="51"/>
                    <a:pt x="53" y="51"/>
                    <a:pt x="53" y="51"/>
                  </a:cubicBezTo>
                  <a:cubicBezTo>
                    <a:pt x="51" y="49"/>
                    <a:pt x="49" y="46"/>
                    <a:pt x="49" y="43"/>
                  </a:cubicBezTo>
                  <a:cubicBezTo>
                    <a:pt x="49" y="40"/>
                    <a:pt x="51" y="37"/>
                    <a:pt x="53" y="35"/>
                  </a:cubicBezTo>
                  <a:cubicBezTo>
                    <a:pt x="54" y="33"/>
                    <a:pt x="54" y="33"/>
                    <a:pt x="54" y="33"/>
                  </a:cubicBezTo>
                  <a:cubicBezTo>
                    <a:pt x="57" y="31"/>
                    <a:pt x="60" y="29"/>
                    <a:pt x="63" y="29"/>
                  </a:cubicBezTo>
                  <a:cubicBezTo>
                    <a:pt x="66" y="29"/>
                    <a:pt x="69" y="31"/>
                    <a:pt x="71" y="33"/>
                  </a:cubicBezTo>
                  <a:cubicBezTo>
                    <a:pt x="89" y="51"/>
                    <a:pt x="89" y="51"/>
                    <a:pt x="89" y="51"/>
                  </a:cubicBezTo>
                  <a:cubicBezTo>
                    <a:pt x="91" y="53"/>
                    <a:pt x="92" y="56"/>
                    <a:pt x="92" y="59"/>
                  </a:cubicBezTo>
                  <a:close/>
                  <a:moveTo>
                    <a:pt x="111" y="45"/>
                  </a:moveTo>
                  <a:cubicBezTo>
                    <a:pt x="109" y="47"/>
                    <a:pt x="109" y="47"/>
                    <a:pt x="109" y="47"/>
                  </a:cubicBezTo>
                  <a:cubicBezTo>
                    <a:pt x="105" y="51"/>
                    <a:pt x="97" y="51"/>
                    <a:pt x="93" y="47"/>
                  </a:cubicBezTo>
                  <a:cubicBezTo>
                    <a:pt x="75" y="29"/>
                    <a:pt x="75" y="29"/>
                    <a:pt x="75" y="29"/>
                  </a:cubicBezTo>
                  <a:cubicBezTo>
                    <a:pt x="73" y="27"/>
                    <a:pt x="72" y="24"/>
                    <a:pt x="72" y="21"/>
                  </a:cubicBezTo>
                  <a:cubicBezTo>
                    <a:pt x="72" y="18"/>
                    <a:pt x="73" y="15"/>
                    <a:pt x="75" y="12"/>
                  </a:cubicBezTo>
                  <a:cubicBezTo>
                    <a:pt x="77" y="11"/>
                    <a:pt x="77" y="11"/>
                    <a:pt x="77" y="11"/>
                  </a:cubicBezTo>
                  <a:cubicBezTo>
                    <a:pt x="81" y="6"/>
                    <a:pt x="89" y="6"/>
                    <a:pt x="93" y="11"/>
                  </a:cubicBezTo>
                  <a:cubicBezTo>
                    <a:pt x="111" y="29"/>
                    <a:pt x="111" y="29"/>
                    <a:pt x="111" y="29"/>
                  </a:cubicBezTo>
                  <a:cubicBezTo>
                    <a:pt x="113" y="31"/>
                    <a:pt x="115" y="34"/>
                    <a:pt x="115" y="37"/>
                  </a:cubicBezTo>
                  <a:cubicBezTo>
                    <a:pt x="115" y="40"/>
                    <a:pt x="113" y="43"/>
                    <a:pt x="111" y="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9140"/>
              <a:endParaRPr lang="en-US" sz="2400" dirty="0">
                <a:solidFill>
                  <a:srgbClr val="53565A"/>
                </a:solidFill>
              </a:endParaRPr>
            </a:p>
          </p:txBody>
        </p:sp>
      </p:grpSp>
      <p:grpSp>
        <p:nvGrpSpPr>
          <p:cNvPr id="36" name="Group 35"/>
          <p:cNvGrpSpPr/>
          <p:nvPr/>
        </p:nvGrpSpPr>
        <p:grpSpPr>
          <a:xfrm>
            <a:off x="2935421" y="1591576"/>
            <a:ext cx="465203" cy="349000"/>
            <a:chOff x="3405188" y="812800"/>
            <a:chExt cx="704850" cy="528638"/>
          </a:xfrm>
        </p:grpSpPr>
        <p:sp>
          <p:nvSpPr>
            <p:cNvPr id="37" name="Freeform 35"/>
            <p:cNvSpPr>
              <a:spLocks/>
            </p:cNvSpPr>
            <p:nvPr/>
          </p:nvSpPr>
          <p:spPr bwMode="auto">
            <a:xfrm>
              <a:off x="3405188" y="812800"/>
              <a:ext cx="704850" cy="528638"/>
            </a:xfrm>
            <a:custGeom>
              <a:avLst/>
              <a:gdLst>
                <a:gd name="T0" fmla="*/ 94 w 188"/>
                <a:gd name="T1" fmla="*/ 0 h 141"/>
                <a:gd name="T2" fmla="*/ 0 w 188"/>
                <a:gd name="T3" fmla="*/ 94 h 141"/>
                <a:gd name="T4" fmla="*/ 13 w 188"/>
                <a:gd name="T5" fmla="*/ 141 h 141"/>
                <a:gd name="T6" fmla="*/ 18 w 188"/>
                <a:gd name="T7" fmla="*/ 139 h 141"/>
                <a:gd name="T8" fmla="*/ 18 w 188"/>
                <a:gd name="T9" fmla="*/ 139 h 141"/>
                <a:gd name="T10" fmla="*/ 5 w 188"/>
                <a:gd name="T11" fmla="*/ 94 h 141"/>
                <a:gd name="T12" fmla="*/ 94 w 188"/>
                <a:gd name="T13" fmla="*/ 6 h 141"/>
                <a:gd name="T14" fmla="*/ 182 w 188"/>
                <a:gd name="T15" fmla="*/ 94 h 141"/>
                <a:gd name="T16" fmla="*/ 172 w 188"/>
                <a:gd name="T17" fmla="*/ 135 h 141"/>
                <a:gd name="T18" fmla="*/ 177 w 188"/>
                <a:gd name="T19" fmla="*/ 138 h 141"/>
                <a:gd name="T20" fmla="*/ 177 w 188"/>
                <a:gd name="T21" fmla="*/ 138 h 141"/>
                <a:gd name="T22" fmla="*/ 188 w 188"/>
                <a:gd name="T23" fmla="*/ 94 h 141"/>
                <a:gd name="T24" fmla="*/ 94 w 188"/>
                <a:gd name="T25" fmla="*/ 0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8" h="141">
                  <a:moveTo>
                    <a:pt x="94" y="0"/>
                  </a:moveTo>
                  <a:cubicBezTo>
                    <a:pt x="42" y="0"/>
                    <a:pt x="0" y="42"/>
                    <a:pt x="0" y="94"/>
                  </a:cubicBezTo>
                  <a:cubicBezTo>
                    <a:pt x="0" y="110"/>
                    <a:pt x="5" y="127"/>
                    <a:pt x="13" y="141"/>
                  </a:cubicBezTo>
                  <a:cubicBezTo>
                    <a:pt x="18" y="139"/>
                    <a:pt x="18" y="139"/>
                    <a:pt x="18" y="139"/>
                  </a:cubicBezTo>
                  <a:cubicBezTo>
                    <a:pt x="18" y="139"/>
                    <a:pt x="18" y="139"/>
                    <a:pt x="18" y="139"/>
                  </a:cubicBezTo>
                  <a:cubicBezTo>
                    <a:pt x="10" y="125"/>
                    <a:pt x="5" y="110"/>
                    <a:pt x="5" y="94"/>
                  </a:cubicBezTo>
                  <a:cubicBezTo>
                    <a:pt x="5" y="45"/>
                    <a:pt x="45" y="6"/>
                    <a:pt x="94" y="6"/>
                  </a:cubicBezTo>
                  <a:cubicBezTo>
                    <a:pt x="143" y="6"/>
                    <a:pt x="182" y="45"/>
                    <a:pt x="182" y="94"/>
                  </a:cubicBezTo>
                  <a:cubicBezTo>
                    <a:pt x="182" y="108"/>
                    <a:pt x="179" y="123"/>
                    <a:pt x="172" y="135"/>
                  </a:cubicBezTo>
                  <a:cubicBezTo>
                    <a:pt x="177" y="138"/>
                    <a:pt x="177" y="138"/>
                    <a:pt x="177" y="138"/>
                  </a:cubicBezTo>
                  <a:cubicBezTo>
                    <a:pt x="177" y="138"/>
                    <a:pt x="177" y="138"/>
                    <a:pt x="177" y="138"/>
                  </a:cubicBezTo>
                  <a:cubicBezTo>
                    <a:pt x="184" y="125"/>
                    <a:pt x="188" y="109"/>
                    <a:pt x="188" y="94"/>
                  </a:cubicBezTo>
                  <a:cubicBezTo>
                    <a:pt x="188" y="42"/>
                    <a:pt x="145" y="0"/>
                    <a:pt x="9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9140"/>
              <a:endParaRPr lang="en-US" sz="2400" dirty="0">
                <a:solidFill>
                  <a:srgbClr val="53565A"/>
                </a:solidFill>
              </a:endParaRPr>
            </a:p>
          </p:txBody>
        </p:sp>
        <p:sp>
          <p:nvSpPr>
            <p:cNvPr id="38" name="Freeform 36"/>
            <p:cNvSpPr>
              <a:spLocks/>
            </p:cNvSpPr>
            <p:nvPr/>
          </p:nvSpPr>
          <p:spPr bwMode="auto">
            <a:xfrm>
              <a:off x="3473450" y="876300"/>
              <a:ext cx="569912" cy="409575"/>
            </a:xfrm>
            <a:custGeom>
              <a:avLst/>
              <a:gdLst>
                <a:gd name="T0" fmla="*/ 124 w 152"/>
                <a:gd name="T1" fmla="*/ 100 h 109"/>
                <a:gd name="T2" fmla="*/ 145 w 152"/>
                <a:gd name="T3" fmla="*/ 109 h 109"/>
                <a:gd name="T4" fmla="*/ 145 w 152"/>
                <a:gd name="T5" fmla="*/ 109 h 109"/>
                <a:gd name="T6" fmla="*/ 146 w 152"/>
                <a:gd name="T7" fmla="*/ 108 h 109"/>
                <a:gd name="T8" fmla="*/ 152 w 152"/>
                <a:gd name="T9" fmla="*/ 77 h 109"/>
                <a:gd name="T10" fmla="*/ 76 w 152"/>
                <a:gd name="T11" fmla="*/ 0 h 109"/>
                <a:gd name="T12" fmla="*/ 0 w 152"/>
                <a:gd name="T13" fmla="*/ 77 h 109"/>
                <a:gd name="T14" fmla="*/ 6 w 152"/>
                <a:gd name="T15" fmla="*/ 106 h 109"/>
                <a:gd name="T16" fmla="*/ 7 w 152"/>
                <a:gd name="T17" fmla="*/ 109 h 109"/>
                <a:gd name="T18" fmla="*/ 27 w 152"/>
                <a:gd name="T19" fmla="*/ 101 h 109"/>
                <a:gd name="T20" fmla="*/ 25 w 152"/>
                <a:gd name="T21" fmla="*/ 95 h 109"/>
                <a:gd name="T22" fmla="*/ 10 w 152"/>
                <a:gd name="T23" fmla="*/ 101 h 109"/>
                <a:gd name="T24" fmla="*/ 9 w 152"/>
                <a:gd name="T25" fmla="*/ 100 h 109"/>
                <a:gd name="T26" fmla="*/ 6 w 152"/>
                <a:gd name="T27" fmla="*/ 77 h 109"/>
                <a:gd name="T28" fmla="*/ 9 w 152"/>
                <a:gd name="T29" fmla="*/ 54 h 109"/>
                <a:gd name="T30" fmla="*/ 10 w 152"/>
                <a:gd name="T31" fmla="*/ 53 h 109"/>
                <a:gd name="T32" fmla="*/ 25 w 152"/>
                <a:gd name="T33" fmla="*/ 59 h 109"/>
                <a:gd name="T34" fmla="*/ 27 w 152"/>
                <a:gd name="T35" fmla="*/ 54 h 109"/>
                <a:gd name="T36" fmla="*/ 12 w 152"/>
                <a:gd name="T37" fmla="*/ 47 h 109"/>
                <a:gd name="T38" fmla="*/ 12 w 152"/>
                <a:gd name="T39" fmla="*/ 46 h 109"/>
                <a:gd name="T40" fmla="*/ 45 w 152"/>
                <a:gd name="T41" fmla="*/ 13 h 109"/>
                <a:gd name="T42" fmla="*/ 46 w 152"/>
                <a:gd name="T43" fmla="*/ 13 h 109"/>
                <a:gd name="T44" fmla="*/ 53 w 152"/>
                <a:gd name="T45" fmla="*/ 29 h 109"/>
                <a:gd name="T46" fmla="*/ 58 w 152"/>
                <a:gd name="T47" fmla="*/ 27 h 109"/>
                <a:gd name="T48" fmla="*/ 51 w 152"/>
                <a:gd name="T49" fmla="*/ 11 h 109"/>
                <a:gd name="T50" fmla="*/ 53 w 152"/>
                <a:gd name="T51" fmla="*/ 10 h 109"/>
                <a:gd name="T52" fmla="*/ 99 w 152"/>
                <a:gd name="T53" fmla="*/ 10 h 109"/>
                <a:gd name="T54" fmla="*/ 101 w 152"/>
                <a:gd name="T55" fmla="*/ 11 h 109"/>
                <a:gd name="T56" fmla="*/ 94 w 152"/>
                <a:gd name="T57" fmla="*/ 27 h 109"/>
                <a:gd name="T58" fmla="*/ 99 w 152"/>
                <a:gd name="T59" fmla="*/ 29 h 109"/>
                <a:gd name="T60" fmla="*/ 105 w 152"/>
                <a:gd name="T61" fmla="*/ 13 h 109"/>
                <a:gd name="T62" fmla="*/ 106 w 152"/>
                <a:gd name="T63" fmla="*/ 13 h 109"/>
                <a:gd name="T64" fmla="*/ 139 w 152"/>
                <a:gd name="T65" fmla="*/ 46 h 109"/>
                <a:gd name="T66" fmla="*/ 140 w 152"/>
                <a:gd name="T67" fmla="*/ 48 h 109"/>
                <a:gd name="T68" fmla="*/ 124 w 152"/>
                <a:gd name="T69" fmla="*/ 54 h 109"/>
                <a:gd name="T70" fmla="*/ 127 w 152"/>
                <a:gd name="T71" fmla="*/ 59 h 109"/>
                <a:gd name="T72" fmla="*/ 142 w 152"/>
                <a:gd name="T73" fmla="*/ 53 h 109"/>
                <a:gd name="T74" fmla="*/ 142 w 152"/>
                <a:gd name="T75" fmla="*/ 54 h 109"/>
                <a:gd name="T76" fmla="*/ 146 w 152"/>
                <a:gd name="T77" fmla="*/ 77 h 109"/>
                <a:gd name="T78" fmla="*/ 142 w 152"/>
                <a:gd name="T79" fmla="*/ 100 h 109"/>
                <a:gd name="T80" fmla="*/ 142 w 152"/>
                <a:gd name="T81" fmla="*/ 101 h 109"/>
                <a:gd name="T82" fmla="*/ 127 w 152"/>
                <a:gd name="T83" fmla="*/ 95 h 109"/>
                <a:gd name="T84" fmla="*/ 124 w 152"/>
                <a:gd name="T85" fmla="*/ 10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52" h="109">
                  <a:moveTo>
                    <a:pt x="124" y="100"/>
                  </a:moveTo>
                  <a:cubicBezTo>
                    <a:pt x="145" y="109"/>
                    <a:pt x="145" y="109"/>
                    <a:pt x="145" y="109"/>
                  </a:cubicBezTo>
                  <a:cubicBezTo>
                    <a:pt x="145" y="109"/>
                    <a:pt x="145" y="109"/>
                    <a:pt x="145" y="109"/>
                  </a:cubicBezTo>
                  <a:cubicBezTo>
                    <a:pt x="146" y="108"/>
                    <a:pt x="146" y="108"/>
                    <a:pt x="146" y="108"/>
                  </a:cubicBezTo>
                  <a:cubicBezTo>
                    <a:pt x="150" y="98"/>
                    <a:pt x="152" y="88"/>
                    <a:pt x="152" y="77"/>
                  </a:cubicBezTo>
                  <a:cubicBezTo>
                    <a:pt x="152" y="35"/>
                    <a:pt x="118" y="0"/>
                    <a:pt x="76" y="0"/>
                  </a:cubicBezTo>
                  <a:cubicBezTo>
                    <a:pt x="34" y="0"/>
                    <a:pt x="0" y="35"/>
                    <a:pt x="0" y="77"/>
                  </a:cubicBezTo>
                  <a:cubicBezTo>
                    <a:pt x="0" y="87"/>
                    <a:pt x="2" y="97"/>
                    <a:pt x="6" y="106"/>
                  </a:cubicBezTo>
                  <a:cubicBezTo>
                    <a:pt x="7" y="109"/>
                    <a:pt x="7" y="109"/>
                    <a:pt x="7" y="109"/>
                  </a:cubicBezTo>
                  <a:cubicBezTo>
                    <a:pt x="27" y="101"/>
                    <a:pt x="27" y="101"/>
                    <a:pt x="27" y="101"/>
                  </a:cubicBezTo>
                  <a:cubicBezTo>
                    <a:pt x="25" y="95"/>
                    <a:pt x="25" y="95"/>
                    <a:pt x="25" y="95"/>
                  </a:cubicBezTo>
                  <a:cubicBezTo>
                    <a:pt x="10" y="101"/>
                    <a:pt x="10" y="101"/>
                    <a:pt x="10" y="101"/>
                  </a:cubicBezTo>
                  <a:cubicBezTo>
                    <a:pt x="9" y="100"/>
                    <a:pt x="9" y="100"/>
                    <a:pt x="9" y="100"/>
                  </a:cubicBezTo>
                  <a:cubicBezTo>
                    <a:pt x="7" y="94"/>
                    <a:pt x="6" y="86"/>
                    <a:pt x="6" y="77"/>
                  </a:cubicBezTo>
                  <a:cubicBezTo>
                    <a:pt x="6" y="68"/>
                    <a:pt x="7" y="61"/>
                    <a:pt x="9" y="54"/>
                  </a:cubicBezTo>
                  <a:cubicBezTo>
                    <a:pt x="10" y="53"/>
                    <a:pt x="10" y="53"/>
                    <a:pt x="10" y="53"/>
                  </a:cubicBezTo>
                  <a:cubicBezTo>
                    <a:pt x="25" y="59"/>
                    <a:pt x="25" y="59"/>
                    <a:pt x="25" y="59"/>
                  </a:cubicBezTo>
                  <a:cubicBezTo>
                    <a:pt x="27" y="54"/>
                    <a:pt x="27" y="54"/>
                    <a:pt x="27" y="54"/>
                  </a:cubicBezTo>
                  <a:cubicBezTo>
                    <a:pt x="12" y="47"/>
                    <a:pt x="12" y="47"/>
                    <a:pt x="12" y="47"/>
                  </a:cubicBezTo>
                  <a:cubicBezTo>
                    <a:pt x="12" y="46"/>
                    <a:pt x="12" y="46"/>
                    <a:pt x="12" y="46"/>
                  </a:cubicBezTo>
                  <a:cubicBezTo>
                    <a:pt x="19" y="32"/>
                    <a:pt x="31" y="20"/>
                    <a:pt x="45" y="13"/>
                  </a:cubicBezTo>
                  <a:cubicBezTo>
                    <a:pt x="46" y="13"/>
                    <a:pt x="46" y="13"/>
                    <a:pt x="46" y="13"/>
                  </a:cubicBezTo>
                  <a:cubicBezTo>
                    <a:pt x="53" y="29"/>
                    <a:pt x="53" y="29"/>
                    <a:pt x="53" y="29"/>
                  </a:cubicBezTo>
                  <a:cubicBezTo>
                    <a:pt x="58" y="27"/>
                    <a:pt x="58" y="27"/>
                    <a:pt x="58" y="27"/>
                  </a:cubicBezTo>
                  <a:cubicBezTo>
                    <a:pt x="51" y="11"/>
                    <a:pt x="51" y="11"/>
                    <a:pt x="51" y="11"/>
                  </a:cubicBezTo>
                  <a:cubicBezTo>
                    <a:pt x="53" y="10"/>
                    <a:pt x="53" y="10"/>
                    <a:pt x="53" y="10"/>
                  </a:cubicBezTo>
                  <a:cubicBezTo>
                    <a:pt x="68" y="6"/>
                    <a:pt x="84" y="6"/>
                    <a:pt x="99" y="10"/>
                  </a:cubicBezTo>
                  <a:cubicBezTo>
                    <a:pt x="101" y="11"/>
                    <a:pt x="101" y="11"/>
                    <a:pt x="101" y="11"/>
                  </a:cubicBezTo>
                  <a:cubicBezTo>
                    <a:pt x="94" y="27"/>
                    <a:pt x="94" y="27"/>
                    <a:pt x="94" y="27"/>
                  </a:cubicBezTo>
                  <a:cubicBezTo>
                    <a:pt x="99" y="29"/>
                    <a:pt x="99" y="29"/>
                    <a:pt x="99" y="29"/>
                  </a:cubicBezTo>
                  <a:cubicBezTo>
                    <a:pt x="105" y="13"/>
                    <a:pt x="105" y="13"/>
                    <a:pt x="105" y="13"/>
                  </a:cubicBezTo>
                  <a:cubicBezTo>
                    <a:pt x="106" y="13"/>
                    <a:pt x="106" y="13"/>
                    <a:pt x="106" y="13"/>
                  </a:cubicBezTo>
                  <a:cubicBezTo>
                    <a:pt x="121" y="20"/>
                    <a:pt x="132" y="32"/>
                    <a:pt x="139" y="46"/>
                  </a:cubicBezTo>
                  <a:cubicBezTo>
                    <a:pt x="140" y="48"/>
                    <a:pt x="140" y="48"/>
                    <a:pt x="140" y="48"/>
                  </a:cubicBezTo>
                  <a:cubicBezTo>
                    <a:pt x="124" y="54"/>
                    <a:pt x="124" y="54"/>
                    <a:pt x="124" y="54"/>
                  </a:cubicBezTo>
                  <a:cubicBezTo>
                    <a:pt x="127" y="59"/>
                    <a:pt x="127" y="59"/>
                    <a:pt x="127" y="59"/>
                  </a:cubicBezTo>
                  <a:cubicBezTo>
                    <a:pt x="142" y="53"/>
                    <a:pt x="142" y="53"/>
                    <a:pt x="142" y="53"/>
                  </a:cubicBezTo>
                  <a:cubicBezTo>
                    <a:pt x="142" y="54"/>
                    <a:pt x="142" y="54"/>
                    <a:pt x="142" y="54"/>
                  </a:cubicBezTo>
                  <a:cubicBezTo>
                    <a:pt x="145" y="61"/>
                    <a:pt x="146" y="68"/>
                    <a:pt x="146" y="77"/>
                  </a:cubicBezTo>
                  <a:cubicBezTo>
                    <a:pt x="146" y="87"/>
                    <a:pt x="145" y="94"/>
                    <a:pt x="142" y="100"/>
                  </a:cubicBezTo>
                  <a:cubicBezTo>
                    <a:pt x="142" y="101"/>
                    <a:pt x="142" y="101"/>
                    <a:pt x="142" y="101"/>
                  </a:cubicBezTo>
                  <a:cubicBezTo>
                    <a:pt x="127" y="95"/>
                    <a:pt x="127" y="95"/>
                    <a:pt x="127" y="95"/>
                  </a:cubicBezTo>
                  <a:lnTo>
                    <a:pt x="124" y="10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9140"/>
              <a:endParaRPr lang="en-US" sz="2400" dirty="0">
                <a:solidFill>
                  <a:srgbClr val="53565A"/>
                </a:solidFill>
              </a:endParaRPr>
            </a:p>
          </p:txBody>
        </p:sp>
        <p:sp>
          <p:nvSpPr>
            <p:cNvPr id="39" name="Freeform 61"/>
            <p:cNvSpPr>
              <a:spLocks noEditPoints="1"/>
            </p:cNvSpPr>
            <p:nvPr/>
          </p:nvSpPr>
          <p:spPr bwMode="auto">
            <a:xfrm>
              <a:off x="3713163" y="1120775"/>
              <a:ext cx="90487" cy="90488"/>
            </a:xfrm>
            <a:custGeom>
              <a:avLst/>
              <a:gdLst>
                <a:gd name="T0" fmla="*/ 12 w 24"/>
                <a:gd name="T1" fmla="*/ 24 h 24"/>
                <a:gd name="T2" fmla="*/ 0 w 24"/>
                <a:gd name="T3" fmla="*/ 12 h 24"/>
                <a:gd name="T4" fmla="*/ 12 w 24"/>
                <a:gd name="T5" fmla="*/ 0 h 24"/>
                <a:gd name="T6" fmla="*/ 24 w 24"/>
                <a:gd name="T7" fmla="*/ 12 h 24"/>
                <a:gd name="T8" fmla="*/ 12 w 24"/>
                <a:gd name="T9" fmla="*/ 24 h 24"/>
                <a:gd name="T10" fmla="*/ 12 w 24"/>
                <a:gd name="T11" fmla="*/ 3 h 24"/>
                <a:gd name="T12" fmla="*/ 3 w 24"/>
                <a:gd name="T13" fmla="*/ 12 h 24"/>
                <a:gd name="T14" fmla="*/ 12 w 24"/>
                <a:gd name="T15" fmla="*/ 20 h 24"/>
                <a:gd name="T16" fmla="*/ 20 w 24"/>
                <a:gd name="T17" fmla="*/ 12 h 24"/>
                <a:gd name="T18" fmla="*/ 12 w 24"/>
                <a:gd name="T19" fmla="*/ 3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24">
                  <a:moveTo>
                    <a:pt x="12" y="24"/>
                  </a:moveTo>
                  <a:cubicBezTo>
                    <a:pt x="5" y="24"/>
                    <a:pt x="0" y="18"/>
                    <a:pt x="0" y="12"/>
                  </a:cubicBezTo>
                  <a:cubicBezTo>
                    <a:pt x="0" y="5"/>
                    <a:pt x="5" y="0"/>
                    <a:pt x="12" y="0"/>
                  </a:cubicBezTo>
                  <a:cubicBezTo>
                    <a:pt x="18" y="0"/>
                    <a:pt x="24" y="5"/>
                    <a:pt x="24" y="12"/>
                  </a:cubicBezTo>
                  <a:cubicBezTo>
                    <a:pt x="24" y="18"/>
                    <a:pt x="18" y="24"/>
                    <a:pt x="12" y="24"/>
                  </a:cubicBezTo>
                  <a:close/>
                  <a:moveTo>
                    <a:pt x="12" y="3"/>
                  </a:moveTo>
                  <a:cubicBezTo>
                    <a:pt x="7" y="3"/>
                    <a:pt x="3" y="7"/>
                    <a:pt x="3" y="12"/>
                  </a:cubicBezTo>
                  <a:cubicBezTo>
                    <a:pt x="3" y="16"/>
                    <a:pt x="7" y="20"/>
                    <a:pt x="12" y="20"/>
                  </a:cubicBezTo>
                  <a:cubicBezTo>
                    <a:pt x="16" y="20"/>
                    <a:pt x="20" y="16"/>
                    <a:pt x="20" y="12"/>
                  </a:cubicBezTo>
                  <a:cubicBezTo>
                    <a:pt x="20" y="7"/>
                    <a:pt x="16" y="3"/>
                    <a:pt x="12"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9140"/>
              <a:endParaRPr lang="en-US" sz="2400" dirty="0">
                <a:solidFill>
                  <a:srgbClr val="53565A"/>
                </a:solidFill>
              </a:endParaRPr>
            </a:p>
          </p:txBody>
        </p:sp>
        <p:sp>
          <p:nvSpPr>
            <p:cNvPr id="40" name="Freeform 62"/>
            <p:cNvSpPr>
              <a:spLocks/>
            </p:cNvSpPr>
            <p:nvPr/>
          </p:nvSpPr>
          <p:spPr bwMode="auto">
            <a:xfrm>
              <a:off x="3795713" y="1131888"/>
              <a:ext cx="142875" cy="33338"/>
            </a:xfrm>
            <a:custGeom>
              <a:avLst/>
              <a:gdLst>
                <a:gd name="T0" fmla="*/ 2 w 38"/>
                <a:gd name="T1" fmla="*/ 9 h 9"/>
                <a:gd name="T2" fmla="*/ 0 w 38"/>
                <a:gd name="T3" fmla="*/ 7 h 9"/>
                <a:gd name="T4" fmla="*/ 2 w 38"/>
                <a:gd name="T5" fmla="*/ 5 h 9"/>
                <a:gd name="T6" fmla="*/ 35 w 38"/>
                <a:gd name="T7" fmla="*/ 1 h 9"/>
                <a:gd name="T8" fmla="*/ 38 w 38"/>
                <a:gd name="T9" fmla="*/ 3 h 9"/>
                <a:gd name="T10" fmla="*/ 36 w 38"/>
                <a:gd name="T11" fmla="*/ 5 h 9"/>
                <a:gd name="T12" fmla="*/ 2 w 38"/>
                <a:gd name="T13" fmla="*/ 9 h 9"/>
                <a:gd name="T14" fmla="*/ 2 w 38"/>
                <a:gd name="T15" fmla="*/ 9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9">
                  <a:moveTo>
                    <a:pt x="2" y="9"/>
                  </a:moveTo>
                  <a:cubicBezTo>
                    <a:pt x="1" y="9"/>
                    <a:pt x="0" y="9"/>
                    <a:pt x="0" y="7"/>
                  </a:cubicBezTo>
                  <a:cubicBezTo>
                    <a:pt x="0" y="6"/>
                    <a:pt x="1" y="5"/>
                    <a:pt x="2" y="5"/>
                  </a:cubicBezTo>
                  <a:cubicBezTo>
                    <a:pt x="35" y="1"/>
                    <a:pt x="35" y="1"/>
                    <a:pt x="35" y="1"/>
                  </a:cubicBezTo>
                  <a:cubicBezTo>
                    <a:pt x="36" y="0"/>
                    <a:pt x="37" y="1"/>
                    <a:pt x="38" y="3"/>
                  </a:cubicBezTo>
                  <a:cubicBezTo>
                    <a:pt x="38" y="4"/>
                    <a:pt x="37" y="5"/>
                    <a:pt x="36" y="5"/>
                  </a:cubicBezTo>
                  <a:cubicBezTo>
                    <a:pt x="2" y="9"/>
                    <a:pt x="2" y="9"/>
                    <a:pt x="2" y="9"/>
                  </a:cubicBezTo>
                  <a:cubicBezTo>
                    <a:pt x="2" y="9"/>
                    <a:pt x="2" y="9"/>
                    <a:pt x="2" y="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9140"/>
              <a:endParaRPr lang="en-US" sz="2400" dirty="0">
                <a:solidFill>
                  <a:srgbClr val="53565A"/>
                </a:solidFill>
              </a:endParaRPr>
            </a:p>
          </p:txBody>
        </p:sp>
      </p:grpSp>
      <p:grpSp>
        <p:nvGrpSpPr>
          <p:cNvPr id="41" name="Group 40"/>
          <p:cNvGrpSpPr/>
          <p:nvPr/>
        </p:nvGrpSpPr>
        <p:grpSpPr>
          <a:xfrm>
            <a:off x="4441037" y="3047316"/>
            <a:ext cx="556355" cy="532407"/>
            <a:chOff x="5686425" y="3017838"/>
            <a:chExt cx="842963" cy="806450"/>
          </a:xfrm>
        </p:grpSpPr>
        <p:sp>
          <p:nvSpPr>
            <p:cNvPr id="42" name="Freeform 41"/>
            <p:cNvSpPr>
              <a:spLocks noEditPoints="1"/>
            </p:cNvSpPr>
            <p:nvPr/>
          </p:nvSpPr>
          <p:spPr bwMode="auto">
            <a:xfrm>
              <a:off x="5708650" y="3455988"/>
              <a:ext cx="19050" cy="46038"/>
            </a:xfrm>
            <a:custGeom>
              <a:avLst/>
              <a:gdLst>
                <a:gd name="T0" fmla="*/ 12 w 12"/>
                <a:gd name="T1" fmla="*/ 29 h 29"/>
                <a:gd name="T2" fmla="*/ 12 w 12"/>
                <a:gd name="T3" fmla="*/ 29 h 29"/>
                <a:gd name="T4" fmla="*/ 12 w 12"/>
                <a:gd name="T5" fmla="*/ 29 h 29"/>
                <a:gd name="T6" fmla="*/ 0 w 12"/>
                <a:gd name="T7" fmla="*/ 0 h 29"/>
                <a:gd name="T8" fmla="*/ 0 w 12"/>
                <a:gd name="T9" fmla="*/ 0 h 29"/>
                <a:gd name="T10" fmla="*/ 0 w 12"/>
                <a:gd name="T11" fmla="*/ 0 h 29"/>
              </a:gdLst>
              <a:ahLst/>
              <a:cxnLst>
                <a:cxn ang="0">
                  <a:pos x="T0" y="T1"/>
                </a:cxn>
                <a:cxn ang="0">
                  <a:pos x="T2" y="T3"/>
                </a:cxn>
                <a:cxn ang="0">
                  <a:pos x="T4" y="T5"/>
                </a:cxn>
                <a:cxn ang="0">
                  <a:pos x="T6" y="T7"/>
                </a:cxn>
                <a:cxn ang="0">
                  <a:pos x="T8" y="T9"/>
                </a:cxn>
                <a:cxn ang="0">
                  <a:pos x="T10" y="T11"/>
                </a:cxn>
              </a:cxnLst>
              <a:rect l="0" t="0" r="r" b="b"/>
              <a:pathLst>
                <a:path w="12" h="29">
                  <a:moveTo>
                    <a:pt x="12" y="29"/>
                  </a:moveTo>
                  <a:lnTo>
                    <a:pt x="12" y="29"/>
                  </a:lnTo>
                  <a:lnTo>
                    <a:pt x="12" y="29"/>
                  </a:lnTo>
                  <a:close/>
                  <a:moveTo>
                    <a:pt x="0" y="0"/>
                  </a:moveTo>
                  <a:lnTo>
                    <a:pt x="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9140"/>
              <a:endParaRPr lang="en-US" sz="2400" dirty="0">
                <a:solidFill>
                  <a:srgbClr val="53565A"/>
                </a:solidFill>
              </a:endParaRPr>
            </a:p>
          </p:txBody>
        </p:sp>
        <p:sp>
          <p:nvSpPr>
            <p:cNvPr id="43" name="Freeform 42"/>
            <p:cNvSpPr>
              <a:spLocks noEditPoints="1"/>
            </p:cNvSpPr>
            <p:nvPr/>
          </p:nvSpPr>
          <p:spPr bwMode="auto">
            <a:xfrm>
              <a:off x="6240463" y="3802063"/>
              <a:ext cx="15875" cy="19050"/>
            </a:xfrm>
            <a:custGeom>
              <a:avLst/>
              <a:gdLst>
                <a:gd name="T0" fmla="*/ 1 w 4"/>
                <a:gd name="T1" fmla="*/ 5 h 5"/>
                <a:gd name="T2" fmla="*/ 1 w 4"/>
                <a:gd name="T3" fmla="*/ 5 h 5"/>
                <a:gd name="T4" fmla="*/ 1 w 4"/>
                <a:gd name="T5" fmla="*/ 5 h 5"/>
                <a:gd name="T6" fmla="*/ 0 w 4"/>
                <a:gd name="T7" fmla="*/ 3 h 5"/>
                <a:gd name="T8" fmla="*/ 0 w 4"/>
                <a:gd name="T9" fmla="*/ 3 h 5"/>
                <a:gd name="T10" fmla="*/ 0 w 4"/>
                <a:gd name="T11" fmla="*/ 3 h 5"/>
                <a:gd name="T12" fmla="*/ 4 w 4"/>
                <a:gd name="T13" fmla="*/ 0 h 5"/>
                <a:gd name="T14" fmla="*/ 4 w 4"/>
                <a:gd name="T15" fmla="*/ 0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5">
                  <a:moveTo>
                    <a:pt x="1" y="5"/>
                  </a:moveTo>
                  <a:cubicBezTo>
                    <a:pt x="1" y="5"/>
                    <a:pt x="1" y="5"/>
                    <a:pt x="1" y="5"/>
                  </a:cubicBezTo>
                  <a:cubicBezTo>
                    <a:pt x="1" y="5"/>
                    <a:pt x="1" y="5"/>
                    <a:pt x="1" y="5"/>
                  </a:cubicBezTo>
                  <a:close/>
                  <a:moveTo>
                    <a:pt x="0" y="3"/>
                  </a:moveTo>
                  <a:cubicBezTo>
                    <a:pt x="0" y="3"/>
                    <a:pt x="0" y="3"/>
                    <a:pt x="0" y="3"/>
                  </a:cubicBezTo>
                  <a:cubicBezTo>
                    <a:pt x="0" y="3"/>
                    <a:pt x="0" y="3"/>
                    <a:pt x="0" y="3"/>
                  </a:cubicBezTo>
                  <a:close/>
                  <a:moveTo>
                    <a:pt x="4" y="0"/>
                  </a:moveTo>
                  <a:cubicBezTo>
                    <a:pt x="4" y="0"/>
                    <a:pt x="4" y="0"/>
                    <a:pt x="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9140"/>
              <a:endParaRPr lang="en-US" sz="2400" dirty="0">
                <a:solidFill>
                  <a:srgbClr val="53565A"/>
                </a:solidFill>
              </a:endParaRPr>
            </a:p>
          </p:txBody>
        </p:sp>
        <p:sp>
          <p:nvSpPr>
            <p:cNvPr id="44" name="Rectangle 43"/>
            <p:cNvSpPr>
              <a:spLocks noChangeArrowheads="1"/>
            </p:cNvSpPr>
            <p:nvPr/>
          </p:nvSpPr>
          <p:spPr bwMode="auto">
            <a:xfrm>
              <a:off x="6308725" y="3460750"/>
              <a:ext cx="52387" cy="190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1219140"/>
              <a:endParaRPr lang="en-US" sz="2400" dirty="0">
                <a:solidFill>
                  <a:srgbClr val="53565A"/>
                </a:solidFill>
              </a:endParaRPr>
            </a:p>
          </p:txBody>
        </p:sp>
        <p:sp>
          <p:nvSpPr>
            <p:cNvPr id="45" name="Freeform 44"/>
            <p:cNvSpPr>
              <a:spLocks/>
            </p:cNvSpPr>
            <p:nvPr/>
          </p:nvSpPr>
          <p:spPr bwMode="auto">
            <a:xfrm>
              <a:off x="6240463" y="3460750"/>
              <a:ext cx="49212" cy="19050"/>
            </a:xfrm>
            <a:custGeom>
              <a:avLst/>
              <a:gdLst>
                <a:gd name="T0" fmla="*/ 13 w 13"/>
                <a:gd name="T1" fmla="*/ 5 h 5"/>
                <a:gd name="T2" fmla="*/ 13 w 13"/>
                <a:gd name="T3" fmla="*/ 0 h 5"/>
                <a:gd name="T4" fmla="*/ 9 w 13"/>
                <a:gd name="T5" fmla="*/ 0 h 5"/>
                <a:gd name="T6" fmla="*/ 0 w 13"/>
                <a:gd name="T7" fmla="*/ 5 h 5"/>
                <a:gd name="T8" fmla="*/ 13 w 13"/>
                <a:gd name="T9" fmla="*/ 5 h 5"/>
              </a:gdLst>
              <a:ahLst/>
              <a:cxnLst>
                <a:cxn ang="0">
                  <a:pos x="T0" y="T1"/>
                </a:cxn>
                <a:cxn ang="0">
                  <a:pos x="T2" y="T3"/>
                </a:cxn>
                <a:cxn ang="0">
                  <a:pos x="T4" y="T5"/>
                </a:cxn>
                <a:cxn ang="0">
                  <a:pos x="T6" y="T7"/>
                </a:cxn>
                <a:cxn ang="0">
                  <a:pos x="T8" y="T9"/>
                </a:cxn>
              </a:cxnLst>
              <a:rect l="0" t="0" r="r" b="b"/>
              <a:pathLst>
                <a:path w="13" h="5">
                  <a:moveTo>
                    <a:pt x="13" y="5"/>
                  </a:moveTo>
                  <a:cubicBezTo>
                    <a:pt x="13" y="0"/>
                    <a:pt x="13" y="0"/>
                    <a:pt x="13" y="0"/>
                  </a:cubicBezTo>
                  <a:cubicBezTo>
                    <a:pt x="9" y="0"/>
                    <a:pt x="9" y="0"/>
                    <a:pt x="9" y="0"/>
                  </a:cubicBezTo>
                  <a:cubicBezTo>
                    <a:pt x="6" y="2"/>
                    <a:pt x="3" y="4"/>
                    <a:pt x="0" y="5"/>
                  </a:cubicBezTo>
                  <a:lnTo>
                    <a:pt x="13"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9140"/>
              <a:endParaRPr lang="en-US" sz="2400" dirty="0">
                <a:solidFill>
                  <a:srgbClr val="53565A"/>
                </a:solidFill>
              </a:endParaRPr>
            </a:p>
          </p:txBody>
        </p:sp>
        <p:sp>
          <p:nvSpPr>
            <p:cNvPr id="46" name="Rectangle 45"/>
            <p:cNvSpPr>
              <a:spLocks noChangeArrowheads="1"/>
            </p:cNvSpPr>
            <p:nvPr/>
          </p:nvSpPr>
          <p:spPr bwMode="auto">
            <a:xfrm>
              <a:off x="6176963" y="3460750"/>
              <a:ext cx="30162" cy="190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1219140"/>
              <a:endParaRPr lang="en-US" sz="2400" dirty="0">
                <a:solidFill>
                  <a:srgbClr val="53565A"/>
                </a:solidFill>
              </a:endParaRPr>
            </a:p>
          </p:txBody>
        </p:sp>
        <p:sp>
          <p:nvSpPr>
            <p:cNvPr id="47" name="Rectangle 46"/>
            <p:cNvSpPr>
              <a:spLocks noChangeArrowheads="1"/>
            </p:cNvSpPr>
            <p:nvPr/>
          </p:nvSpPr>
          <p:spPr bwMode="auto">
            <a:xfrm>
              <a:off x="6105525" y="3460750"/>
              <a:ext cx="46037" cy="190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1219140"/>
              <a:endParaRPr lang="en-US" sz="2400" dirty="0">
                <a:solidFill>
                  <a:srgbClr val="53565A"/>
                </a:solidFill>
              </a:endParaRPr>
            </a:p>
          </p:txBody>
        </p:sp>
        <p:sp>
          <p:nvSpPr>
            <p:cNvPr id="48" name="Rectangle 47"/>
            <p:cNvSpPr>
              <a:spLocks noChangeArrowheads="1"/>
            </p:cNvSpPr>
            <p:nvPr/>
          </p:nvSpPr>
          <p:spPr bwMode="auto">
            <a:xfrm>
              <a:off x="6030913" y="3460750"/>
              <a:ext cx="44450" cy="190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1219140"/>
              <a:endParaRPr lang="en-US" sz="2400" dirty="0">
                <a:solidFill>
                  <a:srgbClr val="53565A"/>
                </a:solidFill>
              </a:endParaRPr>
            </a:p>
          </p:txBody>
        </p:sp>
        <p:sp>
          <p:nvSpPr>
            <p:cNvPr id="49" name="Rectangle 48"/>
            <p:cNvSpPr>
              <a:spLocks noChangeArrowheads="1"/>
            </p:cNvSpPr>
            <p:nvPr/>
          </p:nvSpPr>
          <p:spPr bwMode="auto">
            <a:xfrm>
              <a:off x="5956300" y="3460750"/>
              <a:ext cx="44450" cy="190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1219140"/>
              <a:endParaRPr lang="en-US" sz="2400" dirty="0">
                <a:solidFill>
                  <a:srgbClr val="53565A"/>
                </a:solidFill>
              </a:endParaRPr>
            </a:p>
          </p:txBody>
        </p:sp>
        <p:sp>
          <p:nvSpPr>
            <p:cNvPr id="50" name="Freeform 49"/>
            <p:cNvSpPr>
              <a:spLocks/>
            </p:cNvSpPr>
            <p:nvPr/>
          </p:nvSpPr>
          <p:spPr bwMode="auto">
            <a:xfrm>
              <a:off x="6342063" y="3438525"/>
              <a:ext cx="33337" cy="63500"/>
            </a:xfrm>
            <a:custGeom>
              <a:avLst/>
              <a:gdLst>
                <a:gd name="T0" fmla="*/ 0 w 21"/>
                <a:gd name="T1" fmla="*/ 0 h 40"/>
                <a:gd name="T2" fmla="*/ 0 w 21"/>
                <a:gd name="T3" fmla="*/ 40 h 40"/>
                <a:gd name="T4" fmla="*/ 21 w 21"/>
                <a:gd name="T5" fmla="*/ 21 h 40"/>
                <a:gd name="T6" fmla="*/ 0 w 21"/>
                <a:gd name="T7" fmla="*/ 0 h 40"/>
              </a:gdLst>
              <a:ahLst/>
              <a:cxnLst>
                <a:cxn ang="0">
                  <a:pos x="T0" y="T1"/>
                </a:cxn>
                <a:cxn ang="0">
                  <a:pos x="T2" y="T3"/>
                </a:cxn>
                <a:cxn ang="0">
                  <a:pos x="T4" y="T5"/>
                </a:cxn>
                <a:cxn ang="0">
                  <a:pos x="T6" y="T7"/>
                </a:cxn>
              </a:cxnLst>
              <a:rect l="0" t="0" r="r" b="b"/>
              <a:pathLst>
                <a:path w="21" h="40">
                  <a:moveTo>
                    <a:pt x="0" y="0"/>
                  </a:moveTo>
                  <a:lnTo>
                    <a:pt x="0" y="40"/>
                  </a:lnTo>
                  <a:lnTo>
                    <a:pt x="21" y="21"/>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9140"/>
              <a:endParaRPr lang="en-US" sz="2400" dirty="0">
                <a:solidFill>
                  <a:srgbClr val="53565A"/>
                </a:solidFill>
              </a:endParaRPr>
            </a:p>
          </p:txBody>
        </p:sp>
        <p:sp>
          <p:nvSpPr>
            <p:cNvPr id="51" name="Freeform 50"/>
            <p:cNvSpPr>
              <a:spLocks/>
            </p:cNvSpPr>
            <p:nvPr/>
          </p:nvSpPr>
          <p:spPr bwMode="auto">
            <a:xfrm>
              <a:off x="5992813" y="3336925"/>
              <a:ext cx="26987" cy="33338"/>
            </a:xfrm>
            <a:custGeom>
              <a:avLst/>
              <a:gdLst>
                <a:gd name="T0" fmla="*/ 2 w 7"/>
                <a:gd name="T1" fmla="*/ 9 h 9"/>
                <a:gd name="T2" fmla="*/ 0 w 7"/>
                <a:gd name="T3" fmla="*/ 1 h 9"/>
                <a:gd name="T4" fmla="*/ 5 w 7"/>
                <a:gd name="T5" fmla="*/ 0 h 9"/>
                <a:gd name="T6" fmla="*/ 7 w 7"/>
                <a:gd name="T7" fmla="*/ 7 h 9"/>
                <a:gd name="T8" fmla="*/ 2 w 7"/>
                <a:gd name="T9" fmla="*/ 9 h 9"/>
              </a:gdLst>
              <a:ahLst/>
              <a:cxnLst>
                <a:cxn ang="0">
                  <a:pos x="T0" y="T1"/>
                </a:cxn>
                <a:cxn ang="0">
                  <a:pos x="T2" y="T3"/>
                </a:cxn>
                <a:cxn ang="0">
                  <a:pos x="T4" y="T5"/>
                </a:cxn>
                <a:cxn ang="0">
                  <a:pos x="T6" y="T7"/>
                </a:cxn>
                <a:cxn ang="0">
                  <a:pos x="T8" y="T9"/>
                </a:cxn>
              </a:cxnLst>
              <a:rect l="0" t="0" r="r" b="b"/>
              <a:pathLst>
                <a:path w="7" h="9">
                  <a:moveTo>
                    <a:pt x="2" y="9"/>
                  </a:moveTo>
                  <a:cubicBezTo>
                    <a:pt x="1" y="6"/>
                    <a:pt x="1" y="4"/>
                    <a:pt x="0" y="1"/>
                  </a:cubicBezTo>
                  <a:cubicBezTo>
                    <a:pt x="5" y="0"/>
                    <a:pt x="5" y="0"/>
                    <a:pt x="5" y="0"/>
                  </a:cubicBezTo>
                  <a:cubicBezTo>
                    <a:pt x="6" y="2"/>
                    <a:pt x="6" y="5"/>
                    <a:pt x="7" y="7"/>
                  </a:cubicBezTo>
                  <a:lnTo>
                    <a:pt x="2"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9140"/>
              <a:endParaRPr lang="en-US" sz="2400" dirty="0">
                <a:solidFill>
                  <a:srgbClr val="53565A"/>
                </a:solidFill>
              </a:endParaRPr>
            </a:p>
          </p:txBody>
        </p:sp>
        <p:sp>
          <p:nvSpPr>
            <p:cNvPr id="52" name="Freeform 51"/>
            <p:cNvSpPr>
              <a:spLocks/>
            </p:cNvSpPr>
            <p:nvPr/>
          </p:nvSpPr>
          <p:spPr bwMode="auto">
            <a:xfrm>
              <a:off x="6281738" y="3362325"/>
              <a:ext cx="46037" cy="57150"/>
            </a:xfrm>
            <a:custGeom>
              <a:avLst/>
              <a:gdLst>
                <a:gd name="T0" fmla="*/ 4 w 12"/>
                <a:gd name="T1" fmla="*/ 15 h 15"/>
                <a:gd name="T2" fmla="*/ 0 w 12"/>
                <a:gd name="T3" fmla="*/ 12 h 15"/>
                <a:gd name="T4" fmla="*/ 7 w 12"/>
                <a:gd name="T5" fmla="*/ 0 h 15"/>
                <a:gd name="T6" fmla="*/ 12 w 12"/>
                <a:gd name="T7" fmla="*/ 2 h 15"/>
                <a:gd name="T8" fmla="*/ 4 w 12"/>
                <a:gd name="T9" fmla="*/ 15 h 15"/>
              </a:gdLst>
              <a:ahLst/>
              <a:cxnLst>
                <a:cxn ang="0">
                  <a:pos x="T0" y="T1"/>
                </a:cxn>
                <a:cxn ang="0">
                  <a:pos x="T2" y="T3"/>
                </a:cxn>
                <a:cxn ang="0">
                  <a:pos x="T4" y="T5"/>
                </a:cxn>
                <a:cxn ang="0">
                  <a:pos x="T6" y="T7"/>
                </a:cxn>
                <a:cxn ang="0">
                  <a:pos x="T8" y="T9"/>
                </a:cxn>
              </a:cxnLst>
              <a:rect l="0" t="0" r="r" b="b"/>
              <a:pathLst>
                <a:path w="12" h="15">
                  <a:moveTo>
                    <a:pt x="4" y="15"/>
                  </a:moveTo>
                  <a:cubicBezTo>
                    <a:pt x="0" y="12"/>
                    <a:pt x="0" y="12"/>
                    <a:pt x="0" y="12"/>
                  </a:cubicBezTo>
                  <a:cubicBezTo>
                    <a:pt x="3" y="8"/>
                    <a:pt x="6" y="4"/>
                    <a:pt x="7" y="0"/>
                  </a:cubicBezTo>
                  <a:cubicBezTo>
                    <a:pt x="12" y="2"/>
                    <a:pt x="12" y="2"/>
                    <a:pt x="12" y="2"/>
                  </a:cubicBezTo>
                  <a:cubicBezTo>
                    <a:pt x="10" y="7"/>
                    <a:pt x="8" y="11"/>
                    <a:pt x="4" y="1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9140"/>
              <a:endParaRPr lang="en-US" sz="2400" dirty="0">
                <a:solidFill>
                  <a:srgbClr val="53565A"/>
                </a:solidFill>
              </a:endParaRPr>
            </a:p>
          </p:txBody>
        </p:sp>
        <p:sp>
          <p:nvSpPr>
            <p:cNvPr id="53" name="Freeform 52"/>
            <p:cNvSpPr>
              <a:spLocks/>
            </p:cNvSpPr>
            <p:nvPr/>
          </p:nvSpPr>
          <p:spPr bwMode="auto">
            <a:xfrm>
              <a:off x="6316663" y="3279775"/>
              <a:ext cx="25400" cy="60325"/>
            </a:xfrm>
            <a:custGeom>
              <a:avLst/>
              <a:gdLst>
                <a:gd name="T0" fmla="*/ 6 w 7"/>
                <a:gd name="T1" fmla="*/ 16 h 16"/>
                <a:gd name="T2" fmla="*/ 0 w 7"/>
                <a:gd name="T3" fmla="*/ 15 h 16"/>
                <a:gd name="T4" fmla="*/ 1 w 7"/>
                <a:gd name="T5" fmla="*/ 6 h 16"/>
                <a:gd name="T6" fmla="*/ 1 w 7"/>
                <a:gd name="T7" fmla="*/ 1 h 16"/>
                <a:gd name="T8" fmla="*/ 6 w 7"/>
                <a:gd name="T9" fmla="*/ 0 h 16"/>
                <a:gd name="T10" fmla="*/ 7 w 7"/>
                <a:gd name="T11" fmla="*/ 6 h 16"/>
                <a:gd name="T12" fmla="*/ 6 w 7"/>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7" h="16">
                  <a:moveTo>
                    <a:pt x="6" y="16"/>
                  </a:moveTo>
                  <a:cubicBezTo>
                    <a:pt x="0" y="15"/>
                    <a:pt x="0" y="15"/>
                    <a:pt x="0" y="15"/>
                  </a:cubicBezTo>
                  <a:cubicBezTo>
                    <a:pt x="1" y="12"/>
                    <a:pt x="1" y="9"/>
                    <a:pt x="1" y="6"/>
                  </a:cubicBezTo>
                  <a:cubicBezTo>
                    <a:pt x="1" y="5"/>
                    <a:pt x="1" y="3"/>
                    <a:pt x="1" y="1"/>
                  </a:cubicBezTo>
                  <a:cubicBezTo>
                    <a:pt x="6" y="0"/>
                    <a:pt x="6" y="0"/>
                    <a:pt x="6" y="0"/>
                  </a:cubicBezTo>
                  <a:cubicBezTo>
                    <a:pt x="6" y="2"/>
                    <a:pt x="7" y="4"/>
                    <a:pt x="7" y="6"/>
                  </a:cubicBezTo>
                  <a:cubicBezTo>
                    <a:pt x="7" y="10"/>
                    <a:pt x="6" y="13"/>
                    <a:pt x="6" y="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9140"/>
              <a:endParaRPr lang="en-US" sz="2400" dirty="0">
                <a:solidFill>
                  <a:srgbClr val="53565A"/>
                </a:solidFill>
              </a:endParaRPr>
            </a:p>
          </p:txBody>
        </p:sp>
        <p:sp>
          <p:nvSpPr>
            <p:cNvPr id="54" name="Freeform 53"/>
            <p:cNvSpPr>
              <a:spLocks/>
            </p:cNvSpPr>
            <p:nvPr/>
          </p:nvSpPr>
          <p:spPr bwMode="auto">
            <a:xfrm>
              <a:off x="5989638" y="3254375"/>
              <a:ext cx="26987" cy="55563"/>
            </a:xfrm>
            <a:custGeom>
              <a:avLst/>
              <a:gdLst>
                <a:gd name="T0" fmla="*/ 0 w 7"/>
                <a:gd name="T1" fmla="*/ 15 h 15"/>
                <a:gd name="T2" fmla="*/ 0 w 7"/>
                <a:gd name="T3" fmla="*/ 13 h 15"/>
                <a:gd name="T4" fmla="*/ 2 w 7"/>
                <a:gd name="T5" fmla="*/ 0 h 15"/>
                <a:gd name="T6" fmla="*/ 7 w 7"/>
                <a:gd name="T7" fmla="*/ 1 h 15"/>
                <a:gd name="T8" fmla="*/ 5 w 7"/>
                <a:gd name="T9" fmla="*/ 13 h 15"/>
                <a:gd name="T10" fmla="*/ 5 w 7"/>
                <a:gd name="T11" fmla="*/ 15 h 15"/>
                <a:gd name="T12" fmla="*/ 0 w 7"/>
                <a:gd name="T13" fmla="*/ 15 h 15"/>
              </a:gdLst>
              <a:ahLst/>
              <a:cxnLst>
                <a:cxn ang="0">
                  <a:pos x="T0" y="T1"/>
                </a:cxn>
                <a:cxn ang="0">
                  <a:pos x="T2" y="T3"/>
                </a:cxn>
                <a:cxn ang="0">
                  <a:pos x="T4" y="T5"/>
                </a:cxn>
                <a:cxn ang="0">
                  <a:pos x="T6" y="T7"/>
                </a:cxn>
                <a:cxn ang="0">
                  <a:pos x="T8" y="T9"/>
                </a:cxn>
                <a:cxn ang="0">
                  <a:pos x="T10" y="T11"/>
                </a:cxn>
                <a:cxn ang="0">
                  <a:pos x="T12" y="T13"/>
                </a:cxn>
              </a:cxnLst>
              <a:rect l="0" t="0" r="r" b="b"/>
              <a:pathLst>
                <a:path w="7" h="15">
                  <a:moveTo>
                    <a:pt x="0" y="15"/>
                  </a:moveTo>
                  <a:cubicBezTo>
                    <a:pt x="0" y="15"/>
                    <a:pt x="0" y="14"/>
                    <a:pt x="0" y="13"/>
                  </a:cubicBezTo>
                  <a:cubicBezTo>
                    <a:pt x="0" y="9"/>
                    <a:pt x="1" y="4"/>
                    <a:pt x="2" y="0"/>
                  </a:cubicBezTo>
                  <a:cubicBezTo>
                    <a:pt x="7" y="1"/>
                    <a:pt x="7" y="1"/>
                    <a:pt x="7" y="1"/>
                  </a:cubicBezTo>
                  <a:cubicBezTo>
                    <a:pt x="6" y="5"/>
                    <a:pt x="5" y="9"/>
                    <a:pt x="5" y="13"/>
                  </a:cubicBezTo>
                  <a:cubicBezTo>
                    <a:pt x="5" y="14"/>
                    <a:pt x="5" y="14"/>
                    <a:pt x="5" y="15"/>
                  </a:cubicBezTo>
                  <a:lnTo>
                    <a:pt x="0"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9140"/>
              <a:endParaRPr lang="en-US" sz="2400" dirty="0">
                <a:solidFill>
                  <a:srgbClr val="53565A"/>
                </a:solidFill>
              </a:endParaRPr>
            </a:p>
          </p:txBody>
        </p:sp>
        <p:sp>
          <p:nvSpPr>
            <p:cNvPr id="55" name="Freeform 54"/>
            <p:cNvSpPr>
              <a:spLocks/>
            </p:cNvSpPr>
            <p:nvPr/>
          </p:nvSpPr>
          <p:spPr bwMode="auto">
            <a:xfrm>
              <a:off x="6289675" y="3197225"/>
              <a:ext cx="41275" cy="60325"/>
            </a:xfrm>
            <a:custGeom>
              <a:avLst/>
              <a:gdLst>
                <a:gd name="T0" fmla="*/ 7 w 11"/>
                <a:gd name="T1" fmla="*/ 16 h 16"/>
                <a:gd name="T2" fmla="*/ 0 w 11"/>
                <a:gd name="T3" fmla="*/ 4 h 16"/>
                <a:gd name="T4" fmla="*/ 4 w 11"/>
                <a:gd name="T5" fmla="*/ 0 h 16"/>
                <a:gd name="T6" fmla="*/ 11 w 11"/>
                <a:gd name="T7" fmla="*/ 15 h 16"/>
                <a:gd name="T8" fmla="*/ 7 w 11"/>
                <a:gd name="T9" fmla="*/ 16 h 16"/>
              </a:gdLst>
              <a:ahLst/>
              <a:cxnLst>
                <a:cxn ang="0">
                  <a:pos x="T0" y="T1"/>
                </a:cxn>
                <a:cxn ang="0">
                  <a:pos x="T2" y="T3"/>
                </a:cxn>
                <a:cxn ang="0">
                  <a:pos x="T4" y="T5"/>
                </a:cxn>
                <a:cxn ang="0">
                  <a:pos x="T6" y="T7"/>
                </a:cxn>
                <a:cxn ang="0">
                  <a:pos x="T8" y="T9"/>
                </a:cxn>
              </a:cxnLst>
              <a:rect l="0" t="0" r="r" b="b"/>
              <a:pathLst>
                <a:path w="11" h="16">
                  <a:moveTo>
                    <a:pt x="7" y="16"/>
                  </a:moveTo>
                  <a:cubicBezTo>
                    <a:pt x="5" y="12"/>
                    <a:pt x="3" y="7"/>
                    <a:pt x="0" y="4"/>
                  </a:cubicBezTo>
                  <a:cubicBezTo>
                    <a:pt x="4" y="0"/>
                    <a:pt x="4" y="0"/>
                    <a:pt x="4" y="0"/>
                  </a:cubicBezTo>
                  <a:cubicBezTo>
                    <a:pt x="8" y="5"/>
                    <a:pt x="10" y="10"/>
                    <a:pt x="11" y="15"/>
                  </a:cubicBezTo>
                  <a:lnTo>
                    <a:pt x="7" y="1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9140"/>
              <a:endParaRPr lang="en-US" sz="2400" dirty="0">
                <a:solidFill>
                  <a:srgbClr val="53565A"/>
                </a:solidFill>
              </a:endParaRPr>
            </a:p>
          </p:txBody>
        </p:sp>
        <p:sp>
          <p:nvSpPr>
            <p:cNvPr id="56" name="Freeform 55"/>
            <p:cNvSpPr>
              <a:spLocks/>
            </p:cNvSpPr>
            <p:nvPr/>
          </p:nvSpPr>
          <p:spPr bwMode="auto">
            <a:xfrm>
              <a:off x="6008688" y="3179763"/>
              <a:ext cx="49212" cy="55563"/>
            </a:xfrm>
            <a:custGeom>
              <a:avLst/>
              <a:gdLst>
                <a:gd name="T0" fmla="*/ 5 w 13"/>
                <a:gd name="T1" fmla="*/ 15 h 15"/>
                <a:gd name="T2" fmla="*/ 0 w 13"/>
                <a:gd name="T3" fmla="*/ 12 h 15"/>
                <a:gd name="T4" fmla="*/ 9 w 13"/>
                <a:gd name="T5" fmla="*/ 0 h 15"/>
                <a:gd name="T6" fmla="*/ 13 w 13"/>
                <a:gd name="T7" fmla="*/ 3 h 15"/>
                <a:gd name="T8" fmla="*/ 5 w 13"/>
                <a:gd name="T9" fmla="*/ 15 h 15"/>
              </a:gdLst>
              <a:ahLst/>
              <a:cxnLst>
                <a:cxn ang="0">
                  <a:pos x="T0" y="T1"/>
                </a:cxn>
                <a:cxn ang="0">
                  <a:pos x="T2" y="T3"/>
                </a:cxn>
                <a:cxn ang="0">
                  <a:pos x="T4" y="T5"/>
                </a:cxn>
                <a:cxn ang="0">
                  <a:pos x="T6" y="T7"/>
                </a:cxn>
                <a:cxn ang="0">
                  <a:pos x="T8" y="T9"/>
                </a:cxn>
              </a:cxnLst>
              <a:rect l="0" t="0" r="r" b="b"/>
              <a:pathLst>
                <a:path w="13" h="15">
                  <a:moveTo>
                    <a:pt x="5" y="15"/>
                  </a:moveTo>
                  <a:cubicBezTo>
                    <a:pt x="0" y="12"/>
                    <a:pt x="0" y="12"/>
                    <a:pt x="0" y="12"/>
                  </a:cubicBezTo>
                  <a:cubicBezTo>
                    <a:pt x="2" y="7"/>
                    <a:pt x="6" y="3"/>
                    <a:pt x="9" y="0"/>
                  </a:cubicBezTo>
                  <a:cubicBezTo>
                    <a:pt x="13" y="3"/>
                    <a:pt x="13" y="3"/>
                    <a:pt x="13" y="3"/>
                  </a:cubicBezTo>
                  <a:cubicBezTo>
                    <a:pt x="10" y="7"/>
                    <a:pt x="7" y="10"/>
                    <a:pt x="5" y="1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9140"/>
              <a:endParaRPr lang="en-US" sz="2400" dirty="0">
                <a:solidFill>
                  <a:srgbClr val="53565A"/>
                </a:solidFill>
              </a:endParaRPr>
            </a:p>
          </p:txBody>
        </p:sp>
        <p:sp>
          <p:nvSpPr>
            <p:cNvPr id="57" name="Freeform 56"/>
            <p:cNvSpPr>
              <a:spLocks/>
            </p:cNvSpPr>
            <p:nvPr/>
          </p:nvSpPr>
          <p:spPr bwMode="auto">
            <a:xfrm>
              <a:off x="6229350" y="3144838"/>
              <a:ext cx="57150" cy="46038"/>
            </a:xfrm>
            <a:custGeom>
              <a:avLst/>
              <a:gdLst>
                <a:gd name="T0" fmla="*/ 12 w 15"/>
                <a:gd name="T1" fmla="*/ 12 h 12"/>
                <a:gd name="T2" fmla="*/ 0 w 15"/>
                <a:gd name="T3" fmla="*/ 4 h 12"/>
                <a:gd name="T4" fmla="*/ 2 w 15"/>
                <a:gd name="T5" fmla="*/ 0 h 12"/>
                <a:gd name="T6" fmla="*/ 15 w 15"/>
                <a:gd name="T7" fmla="*/ 9 h 12"/>
                <a:gd name="T8" fmla="*/ 12 w 15"/>
                <a:gd name="T9" fmla="*/ 12 h 12"/>
              </a:gdLst>
              <a:ahLst/>
              <a:cxnLst>
                <a:cxn ang="0">
                  <a:pos x="T0" y="T1"/>
                </a:cxn>
                <a:cxn ang="0">
                  <a:pos x="T2" y="T3"/>
                </a:cxn>
                <a:cxn ang="0">
                  <a:pos x="T4" y="T5"/>
                </a:cxn>
                <a:cxn ang="0">
                  <a:pos x="T6" y="T7"/>
                </a:cxn>
                <a:cxn ang="0">
                  <a:pos x="T8" y="T9"/>
                </a:cxn>
              </a:cxnLst>
              <a:rect l="0" t="0" r="r" b="b"/>
              <a:pathLst>
                <a:path w="15" h="12">
                  <a:moveTo>
                    <a:pt x="12" y="12"/>
                  </a:moveTo>
                  <a:cubicBezTo>
                    <a:pt x="8" y="9"/>
                    <a:pt x="4" y="6"/>
                    <a:pt x="0" y="4"/>
                  </a:cubicBezTo>
                  <a:cubicBezTo>
                    <a:pt x="2" y="0"/>
                    <a:pt x="2" y="0"/>
                    <a:pt x="2" y="0"/>
                  </a:cubicBezTo>
                  <a:cubicBezTo>
                    <a:pt x="7" y="2"/>
                    <a:pt x="11" y="5"/>
                    <a:pt x="15" y="9"/>
                  </a:cubicBezTo>
                  <a:lnTo>
                    <a:pt x="12" y="1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9140"/>
              <a:endParaRPr lang="en-US" sz="2400" dirty="0">
                <a:solidFill>
                  <a:srgbClr val="53565A"/>
                </a:solidFill>
              </a:endParaRPr>
            </a:p>
          </p:txBody>
        </p:sp>
        <p:sp>
          <p:nvSpPr>
            <p:cNvPr id="58" name="Freeform 57"/>
            <p:cNvSpPr>
              <a:spLocks/>
            </p:cNvSpPr>
            <p:nvPr/>
          </p:nvSpPr>
          <p:spPr bwMode="auto">
            <a:xfrm>
              <a:off x="6069013" y="3133725"/>
              <a:ext cx="55562" cy="41275"/>
            </a:xfrm>
            <a:custGeom>
              <a:avLst/>
              <a:gdLst>
                <a:gd name="T0" fmla="*/ 3 w 15"/>
                <a:gd name="T1" fmla="*/ 11 h 11"/>
                <a:gd name="T2" fmla="*/ 0 w 15"/>
                <a:gd name="T3" fmla="*/ 7 h 11"/>
                <a:gd name="T4" fmla="*/ 14 w 15"/>
                <a:gd name="T5" fmla="*/ 0 h 11"/>
                <a:gd name="T6" fmla="*/ 15 w 15"/>
                <a:gd name="T7" fmla="*/ 5 h 11"/>
                <a:gd name="T8" fmla="*/ 3 w 15"/>
                <a:gd name="T9" fmla="*/ 11 h 11"/>
              </a:gdLst>
              <a:ahLst/>
              <a:cxnLst>
                <a:cxn ang="0">
                  <a:pos x="T0" y="T1"/>
                </a:cxn>
                <a:cxn ang="0">
                  <a:pos x="T2" y="T3"/>
                </a:cxn>
                <a:cxn ang="0">
                  <a:pos x="T4" y="T5"/>
                </a:cxn>
                <a:cxn ang="0">
                  <a:pos x="T6" y="T7"/>
                </a:cxn>
                <a:cxn ang="0">
                  <a:pos x="T8" y="T9"/>
                </a:cxn>
              </a:cxnLst>
              <a:rect l="0" t="0" r="r" b="b"/>
              <a:pathLst>
                <a:path w="15" h="11">
                  <a:moveTo>
                    <a:pt x="3" y="11"/>
                  </a:moveTo>
                  <a:cubicBezTo>
                    <a:pt x="0" y="7"/>
                    <a:pt x="0" y="7"/>
                    <a:pt x="0" y="7"/>
                  </a:cubicBezTo>
                  <a:cubicBezTo>
                    <a:pt x="4" y="4"/>
                    <a:pt x="9" y="1"/>
                    <a:pt x="14" y="0"/>
                  </a:cubicBezTo>
                  <a:cubicBezTo>
                    <a:pt x="15" y="5"/>
                    <a:pt x="15" y="5"/>
                    <a:pt x="15" y="5"/>
                  </a:cubicBezTo>
                  <a:cubicBezTo>
                    <a:pt x="11" y="6"/>
                    <a:pt x="6" y="8"/>
                    <a:pt x="3" y="1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9140"/>
              <a:endParaRPr lang="en-US" sz="2400" dirty="0">
                <a:solidFill>
                  <a:srgbClr val="53565A"/>
                </a:solidFill>
              </a:endParaRPr>
            </a:p>
          </p:txBody>
        </p:sp>
        <p:sp>
          <p:nvSpPr>
            <p:cNvPr id="59" name="Freeform 58"/>
            <p:cNvSpPr>
              <a:spLocks/>
            </p:cNvSpPr>
            <p:nvPr/>
          </p:nvSpPr>
          <p:spPr bwMode="auto">
            <a:xfrm>
              <a:off x="6151563" y="3130550"/>
              <a:ext cx="60325" cy="22225"/>
            </a:xfrm>
            <a:custGeom>
              <a:avLst/>
              <a:gdLst>
                <a:gd name="T0" fmla="*/ 14 w 16"/>
                <a:gd name="T1" fmla="*/ 6 h 6"/>
                <a:gd name="T2" fmla="*/ 4 w 16"/>
                <a:gd name="T3" fmla="*/ 5 h 6"/>
                <a:gd name="T4" fmla="*/ 0 w 16"/>
                <a:gd name="T5" fmla="*/ 5 h 6"/>
                <a:gd name="T6" fmla="*/ 0 w 16"/>
                <a:gd name="T7" fmla="*/ 0 h 6"/>
                <a:gd name="T8" fmla="*/ 4 w 16"/>
                <a:gd name="T9" fmla="*/ 0 h 6"/>
                <a:gd name="T10" fmla="*/ 16 w 16"/>
                <a:gd name="T11" fmla="*/ 1 h 6"/>
                <a:gd name="T12" fmla="*/ 14 w 16"/>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6" h="6">
                  <a:moveTo>
                    <a:pt x="14" y="6"/>
                  </a:moveTo>
                  <a:cubicBezTo>
                    <a:pt x="11" y="5"/>
                    <a:pt x="7" y="5"/>
                    <a:pt x="4" y="5"/>
                  </a:cubicBezTo>
                  <a:cubicBezTo>
                    <a:pt x="3" y="5"/>
                    <a:pt x="1" y="5"/>
                    <a:pt x="0" y="5"/>
                  </a:cubicBezTo>
                  <a:cubicBezTo>
                    <a:pt x="0" y="0"/>
                    <a:pt x="0" y="0"/>
                    <a:pt x="0" y="0"/>
                  </a:cubicBezTo>
                  <a:cubicBezTo>
                    <a:pt x="1" y="0"/>
                    <a:pt x="2" y="0"/>
                    <a:pt x="4" y="0"/>
                  </a:cubicBezTo>
                  <a:cubicBezTo>
                    <a:pt x="8" y="0"/>
                    <a:pt x="12" y="0"/>
                    <a:pt x="16" y="1"/>
                  </a:cubicBezTo>
                  <a:lnTo>
                    <a:pt x="14"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9140"/>
              <a:endParaRPr lang="en-US" sz="2400" dirty="0">
                <a:solidFill>
                  <a:srgbClr val="53565A"/>
                </a:solidFill>
              </a:endParaRPr>
            </a:p>
          </p:txBody>
        </p:sp>
        <p:sp>
          <p:nvSpPr>
            <p:cNvPr id="60" name="Freeform 59"/>
            <p:cNvSpPr>
              <a:spLocks/>
            </p:cNvSpPr>
            <p:nvPr/>
          </p:nvSpPr>
          <p:spPr bwMode="auto">
            <a:xfrm>
              <a:off x="5978525" y="3344863"/>
              <a:ext cx="55562" cy="44450"/>
            </a:xfrm>
            <a:custGeom>
              <a:avLst/>
              <a:gdLst>
                <a:gd name="T0" fmla="*/ 35 w 35"/>
                <a:gd name="T1" fmla="*/ 0 h 28"/>
                <a:gd name="T2" fmla="*/ 28 w 35"/>
                <a:gd name="T3" fmla="*/ 28 h 28"/>
                <a:gd name="T4" fmla="*/ 0 w 35"/>
                <a:gd name="T5" fmla="*/ 18 h 28"/>
                <a:gd name="T6" fmla="*/ 35 w 35"/>
                <a:gd name="T7" fmla="*/ 0 h 28"/>
              </a:gdLst>
              <a:ahLst/>
              <a:cxnLst>
                <a:cxn ang="0">
                  <a:pos x="T0" y="T1"/>
                </a:cxn>
                <a:cxn ang="0">
                  <a:pos x="T2" y="T3"/>
                </a:cxn>
                <a:cxn ang="0">
                  <a:pos x="T4" y="T5"/>
                </a:cxn>
                <a:cxn ang="0">
                  <a:pos x="T6" y="T7"/>
                </a:cxn>
              </a:cxnLst>
              <a:rect l="0" t="0" r="r" b="b"/>
              <a:pathLst>
                <a:path w="35" h="28">
                  <a:moveTo>
                    <a:pt x="35" y="0"/>
                  </a:moveTo>
                  <a:lnTo>
                    <a:pt x="28" y="28"/>
                  </a:lnTo>
                  <a:lnTo>
                    <a:pt x="0" y="18"/>
                  </a:lnTo>
                  <a:lnTo>
                    <a:pt x="3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9140"/>
              <a:endParaRPr lang="en-US" sz="2400" dirty="0">
                <a:solidFill>
                  <a:srgbClr val="53565A"/>
                </a:solidFill>
              </a:endParaRPr>
            </a:p>
          </p:txBody>
        </p:sp>
        <p:sp>
          <p:nvSpPr>
            <p:cNvPr id="61" name="Freeform 60"/>
            <p:cNvSpPr>
              <a:spLocks/>
            </p:cNvSpPr>
            <p:nvPr/>
          </p:nvSpPr>
          <p:spPr bwMode="auto">
            <a:xfrm>
              <a:off x="6229350" y="3427413"/>
              <a:ext cx="46037" cy="36513"/>
            </a:xfrm>
            <a:custGeom>
              <a:avLst/>
              <a:gdLst>
                <a:gd name="T0" fmla="*/ 9 w 12"/>
                <a:gd name="T1" fmla="*/ 0 h 10"/>
                <a:gd name="T2" fmla="*/ 0 w 12"/>
                <a:gd name="T3" fmla="*/ 5 h 10"/>
                <a:gd name="T4" fmla="*/ 2 w 12"/>
                <a:gd name="T5" fmla="*/ 10 h 10"/>
                <a:gd name="T6" fmla="*/ 12 w 12"/>
                <a:gd name="T7" fmla="*/ 4 h 10"/>
                <a:gd name="T8" fmla="*/ 9 w 12"/>
                <a:gd name="T9" fmla="*/ 0 h 10"/>
              </a:gdLst>
              <a:ahLst/>
              <a:cxnLst>
                <a:cxn ang="0">
                  <a:pos x="T0" y="T1"/>
                </a:cxn>
                <a:cxn ang="0">
                  <a:pos x="T2" y="T3"/>
                </a:cxn>
                <a:cxn ang="0">
                  <a:pos x="T4" y="T5"/>
                </a:cxn>
                <a:cxn ang="0">
                  <a:pos x="T6" y="T7"/>
                </a:cxn>
                <a:cxn ang="0">
                  <a:pos x="T8" y="T9"/>
                </a:cxn>
              </a:cxnLst>
              <a:rect l="0" t="0" r="r" b="b"/>
              <a:pathLst>
                <a:path w="12" h="10">
                  <a:moveTo>
                    <a:pt x="9" y="0"/>
                  </a:moveTo>
                  <a:cubicBezTo>
                    <a:pt x="6" y="2"/>
                    <a:pt x="3" y="4"/>
                    <a:pt x="0" y="5"/>
                  </a:cubicBezTo>
                  <a:cubicBezTo>
                    <a:pt x="2" y="10"/>
                    <a:pt x="2" y="10"/>
                    <a:pt x="2" y="10"/>
                  </a:cubicBezTo>
                  <a:cubicBezTo>
                    <a:pt x="6" y="8"/>
                    <a:pt x="9" y="6"/>
                    <a:pt x="12" y="4"/>
                  </a:cubicBezTo>
                  <a:lnTo>
                    <a:pt x="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9140"/>
              <a:endParaRPr lang="en-US" sz="2400" dirty="0">
                <a:solidFill>
                  <a:srgbClr val="53565A"/>
                </a:solidFill>
              </a:endParaRPr>
            </a:p>
          </p:txBody>
        </p:sp>
        <p:sp>
          <p:nvSpPr>
            <p:cNvPr id="62" name="Freeform 63"/>
            <p:cNvSpPr>
              <a:spLocks/>
            </p:cNvSpPr>
            <p:nvPr/>
          </p:nvSpPr>
          <p:spPr bwMode="auto">
            <a:xfrm>
              <a:off x="6132513" y="3587750"/>
              <a:ext cx="198437" cy="225425"/>
            </a:xfrm>
            <a:custGeom>
              <a:avLst/>
              <a:gdLst>
                <a:gd name="T0" fmla="*/ 4 w 53"/>
                <a:gd name="T1" fmla="*/ 60 h 60"/>
                <a:gd name="T2" fmla="*/ 1 w 53"/>
                <a:gd name="T3" fmla="*/ 58 h 60"/>
                <a:gd name="T4" fmla="*/ 0 w 53"/>
                <a:gd name="T5" fmla="*/ 48 h 60"/>
                <a:gd name="T6" fmla="*/ 0 w 53"/>
                <a:gd name="T7" fmla="*/ 46 h 60"/>
                <a:gd name="T8" fmla="*/ 18 w 53"/>
                <a:gd name="T9" fmla="*/ 25 h 60"/>
                <a:gd name="T10" fmla="*/ 18 w 53"/>
                <a:gd name="T11" fmla="*/ 25 h 60"/>
                <a:gd name="T12" fmla="*/ 47 w 53"/>
                <a:gd name="T13" fmla="*/ 1 h 60"/>
                <a:gd name="T14" fmla="*/ 51 w 53"/>
                <a:gd name="T15" fmla="*/ 0 h 60"/>
                <a:gd name="T16" fmla="*/ 52 w 53"/>
                <a:gd name="T17" fmla="*/ 4 h 60"/>
                <a:gd name="T18" fmla="*/ 20 w 53"/>
                <a:gd name="T19" fmla="*/ 30 h 60"/>
                <a:gd name="T20" fmla="*/ 20 w 53"/>
                <a:gd name="T21" fmla="*/ 30 h 60"/>
                <a:gd name="T22" fmla="*/ 6 w 53"/>
                <a:gd name="T23" fmla="*/ 46 h 60"/>
                <a:gd name="T24" fmla="*/ 6 w 53"/>
                <a:gd name="T25" fmla="*/ 48 h 60"/>
                <a:gd name="T26" fmla="*/ 6 w 53"/>
                <a:gd name="T27" fmla="*/ 57 h 60"/>
                <a:gd name="T28" fmla="*/ 4 w 53"/>
                <a:gd name="T29" fmla="*/ 60 h 60"/>
                <a:gd name="T30" fmla="*/ 4 w 53"/>
                <a:gd name="T31"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3" h="60">
                  <a:moveTo>
                    <a:pt x="4" y="60"/>
                  </a:moveTo>
                  <a:cubicBezTo>
                    <a:pt x="2" y="60"/>
                    <a:pt x="1" y="59"/>
                    <a:pt x="1" y="58"/>
                  </a:cubicBezTo>
                  <a:cubicBezTo>
                    <a:pt x="0" y="52"/>
                    <a:pt x="0" y="51"/>
                    <a:pt x="0" y="48"/>
                  </a:cubicBezTo>
                  <a:cubicBezTo>
                    <a:pt x="0" y="47"/>
                    <a:pt x="0" y="46"/>
                    <a:pt x="0" y="46"/>
                  </a:cubicBezTo>
                  <a:cubicBezTo>
                    <a:pt x="1" y="33"/>
                    <a:pt x="13" y="27"/>
                    <a:pt x="18" y="25"/>
                  </a:cubicBezTo>
                  <a:cubicBezTo>
                    <a:pt x="18" y="25"/>
                    <a:pt x="18" y="25"/>
                    <a:pt x="18" y="25"/>
                  </a:cubicBezTo>
                  <a:cubicBezTo>
                    <a:pt x="29" y="20"/>
                    <a:pt x="40" y="12"/>
                    <a:pt x="47" y="1"/>
                  </a:cubicBezTo>
                  <a:cubicBezTo>
                    <a:pt x="48" y="0"/>
                    <a:pt x="50" y="0"/>
                    <a:pt x="51" y="0"/>
                  </a:cubicBezTo>
                  <a:cubicBezTo>
                    <a:pt x="53" y="1"/>
                    <a:pt x="53" y="3"/>
                    <a:pt x="52" y="4"/>
                  </a:cubicBezTo>
                  <a:cubicBezTo>
                    <a:pt x="43" y="16"/>
                    <a:pt x="32" y="25"/>
                    <a:pt x="20" y="30"/>
                  </a:cubicBezTo>
                  <a:cubicBezTo>
                    <a:pt x="20" y="30"/>
                    <a:pt x="20" y="30"/>
                    <a:pt x="20" y="30"/>
                  </a:cubicBezTo>
                  <a:cubicBezTo>
                    <a:pt x="16" y="32"/>
                    <a:pt x="6" y="36"/>
                    <a:pt x="6" y="46"/>
                  </a:cubicBezTo>
                  <a:cubicBezTo>
                    <a:pt x="6" y="47"/>
                    <a:pt x="6" y="47"/>
                    <a:pt x="6" y="48"/>
                  </a:cubicBezTo>
                  <a:cubicBezTo>
                    <a:pt x="6" y="50"/>
                    <a:pt x="6" y="51"/>
                    <a:pt x="6" y="57"/>
                  </a:cubicBezTo>
                  <a:cubicBezTo>
                    <a:pt x="7" y="58"/>
                    <a:pt x="5" y="60"/>
                    <a:pt x="4" y="60"/>
                  </a:cubicBezTo>
                  <a:cubicBezTo>
                    <a:pt x="4" y="60"/>
                    <a:pt x="4" y="60"/>
                    <a:pt x="4" y="6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9140"/>
              <a:endParaRPr lang="en-US" sz="2400" dirty="0">
                <a:solidFill>
                  <a:srgbClr val="53565A"/>
                </a:solidFill>
              </a:endParaRPr>
            </a:p>
          </p:txBody>
        </p:sp>
        <p:sp>
          <p:nvSpPr>
            <p:cNvPr id="63" name="Freeform 64"/>
            <p:cNvSpPr>
              <a:spLocks/>
            </p:cNvSpPr>
            <p:nvPr/>
          </p:nvSpPr>
          <p:spPr bwMode="auto">
            <a:xfrm>
              <a:off x="5686425" y="3048000"/>
              <a:ext cx="295275" cy="773113"/>
            </a:xfrm>
            <a:custGeom>
              <a:avLst/>
              <a:gdLst>
                <a:gd name="T0" fmla="*/ 76 w 79"/>
                <a:gd name="T1" fmla="*/ 206 h 206"/>
                <a:gd name="T2" fmla="*/ 73 w 79"/>
                <a:gd name="T3" fmla="*/ 200 h 206"/>
                <a:gd name="T4" fmla="*/ 70 w 79"/>
                <a:gd name="T5" fmla="*/ 178 h 206"/>
                <a:gd name="T6" fmla="*/ 29 w 79"/>
                <a:gd name="T7" fmla="*/ 173 h 206"/>
                <a:gd name="T8" fmla="*/ 16 w 79"/>
                <a:gd name="T9" fmla="*/ 153 h 206"/>
                <a:gd name="T10" fmla="*/ 15 w 79"/>
                <a:gd name="T11" fmla="*/ 142 h 206"/>
                <a:gd name="T12" fmla="*/ 13 w 79"/>
                <a:gd name="T13" fmla="*/ 131 h 206"/>
                <a:gd name="T14" fmla="*/ 11 w 79"/>
                <a:gd name="T15" fmla="*/ 122 h 206"/>
                <a:gd name="T16" fmla="*/ 12 w 79"/>
                <a:gd name="T17" fmla="*/ 117 h 206"/>
                <a:gd name="T18" fmla="*/ 7 w 79"/>
                <a:gd name="T19" fmla="*/ 115 h 206"/>
                <a:gd name="T20" fmla="*/ 1 w 79"/>
                <a:gd name="T21" fmla="*/ 111 h 206"/>
                <a:gd name="T22" fmla="*/ 7 w 79"/>
                <a:gd name="T23" fmla="*/ 94 h 206"/>
                <a:gd name="T24" fmla="*/ 15 w 79"/>
                <a:gd name="T25" fmla="*/ 80 h 206"/>
                <a:gd name="T26" fmla="*/ 16 w 79"/>
                <a:gd name="T27" fmla="*/ 72 h 206"/>
                <a:gd name="T28" fmla="*/ 21 w 79"/>
                <a:gd name="T29" fmla="*/ 35 h 206"/>
                <a:gd name="T30" fmla="*/ 62 w 79"/>
                <a:gd name="T31" fmla="*/ 2 h 206"/>
                <a:gd name="T32" fmla="*/ 26 w 79"/>
                <a:gd name="T33" fmla="*/ 38 h 206"/>
                <a:gd name="T34" fmla="*/ 21 w 79"/>
                <a:gd name="T35" fmla="*/ 70 h 206"/>
                <a:gd name="T36" fmla="*/ 20 w 79"/>
                <a:gd name="T37" fmla="*/ 83 h 206"/>
                <a:gd name="T38" fmla="*/ 12 w 79"/>
                <a:gd name="T39" fmla="*/ 97 h 206"/>
                <a:gd name="T40" fmla="*/ 6 w 79"/>
                <a:gd name="T41" fmla="*/ 109 h 206"/>
                <a:gd name="T42" fmla="*/ 10 w 79"/>
                <a:gd name="T43" fmla="*/ 110 h 206"/>
                <a:gd name="T44" fmla="*/ 16 w 79"/>
                <a:gd name="T45" fmla="*/ 114 h 206"/>
                <a:gd name="T46" fmla="*/ 16 w 79"/>
                <a:gd name="T47" fmla="*/ 124 h 206"/>
                <a:gd name="T48" fmla="*/ 16 w 79"/>
                <a:gd name="T49" fmla="*/ 127 h 206"/>
                <a:gd name="T50" fmla="*/ 19 w 79"/>
                <a:gd name="T51" fmla="*/ 130 h 206"/>
                <a:gd name="T52" fmla="*/ 17 w 79"/>
                <a:gd name="T53" fmla="*/ 137 h 206"/>
                <a:gd name="T54" fmla="*/ 21 w 79"/>
                <a:gd name="T55" fmla="*/ 142 h 206"/>
                <a:gd name="T56" fmla="*/ 22 w 79"/>
                <a:gd name="T57" fmla="*/ 159 h 206"/>
                <a:gd name="T58" fmla="*/ 73 w 79"/>
                <a:gd name="T59" fmla="*/ 174 h 206"/>
                <a:gd name="T60" fmla="*/ 79 w 79"/>
                <a:gd name="T61" fmla="*/ 201 h 206"/>
                <a:gd name="T62" fmla="*/ 76 w 79"/>
                <a:gd name="T63" fmla="*/ 206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9" h="206">
                  <a:moveTo>
                    <a:pt x="76" y="206"/>
                  </a:moveTo>
                  <a:cubicBezTo>
                    <a:pt x="76" y="206"/>
                    <a:pt x="76" y="206"/>
                    <a:pt x="76" y="206"/>
                  </a:cubicBezTo>
                  <a:cubicBezTo>
                    <a:pt x="74" y="206"/>
                    <a:pt x="73" y="205"/>
                    <a:pt x="73" y="203"/>
                  </a:cubicBezTo>
                  <a:cubicBezTo>
                    <a:pt x="73" y="202"/>
                    <a:pt x="73" y="202"/>
                    <a:pt x="73" y="200"/>
                  </a:cubicBezTo>
                  <a:cubicBezTo>
                    <a:pt x="73" y="199"/>
                    <a:pt x="73" y="197"/>
                    <a:pt x="73" y="195"/>
                  </a:cubicBezTo>
                  <a:cubicBezTo>
                    <a:pt x="74" y="187"/>
                    <a:pt x="73" y="181"/>
                    <a:pt x="70" y="178"/>
                  </a:cubicBezTo>
                  <a:cubicBezTo>
                    <a:pt x="66" y="174"/>
                    <a:pt x="59" y="173"/>
                    <a:pt x="47" y="174"/>
                  </a:cubicBezTo>
                  <a:cubicBezTo>
                    <a:pt x="41" y="174"/>
                    <a:pt x="34" y="174"/>
                    <a:pt x="29" y="173"/>
                  </a:cubicBezTo>
                  <a:cubicBezTo>
                    <a:pt x="19" y="170"/>
                    <a:pt x="17" y="164"/>
                    <a:pt x="16" y="160"/>
                  </a:cubicBezTo>
                  <a:cubicBezTo>
                    <a:pt x="16" y="157"/>
                    <a:pt x="16" y="155"/>
                    <a:pt x="16" y="153"/>
                  </a:cubicBezTo>
                  <a:cubicBezTo>
                    <a:pt x="16" y="149"/>
                    <a:pt x="16" y="146"/>
                    <a:pt x="16" y="144"/>
                  </a:cubicBezTo>
                  <a:cubicBezTo>
                    <a:pt x="16" y="143"/>
                    <a:pt x="15" y="143"/>
                    <a:pt x="15" y="142"/>
                  </a:cubicBezTo>
                  <a:cubicBezTo>
                    <a:pt x="14" y="141"/>
                    <a:pt x="12" y="140"/>
                    <a:pt x="12" y="138"/>
                  </a:cubicBezTo>
                  <a:cubicBezTo>
                    <a:pt x="11" y="136"/>
                    <a:pt x="12" y="133"/>
                    <a:pt x="13" y="131"/>
                  </a:cubicBezTo>
                  <a:cubicBezTo>
                    <a:pt x="11" y="131"/>
                    <a:pt x="10" y="130"/>
                    <a:pt x="10" y="129"/>
                  </a:cubicBezTo>
                  <a:cubicBezTo>
                    <a:pt x="9" y="126"/>
                    <a:pt x="10" y="123"/>
                    <a:pt x="11" y="122"/>
                  </a:cubicBezTo>
                  <a:cubicBezTo>
                    <a:pt x="11" y="121"/>
                    <a:pt x="11" y="121"/>
                    <a:pt x="11" y="121"/>
                  </a:cubicBezTo>
                  <a:cubicBezTo>
                    <a:pt x="12" y="118"/>
                    <a:pt x="12" y="117"/>
                    <a:pt x="12" y="117"/>
                  </a:cubicBezTo>
                  <a:cubicBezTo>
                    <a:pt x="11" y="117"/>
                    <a:pt x="10" y="117"/>
                    <a:pt x="10" y="116"/>
                  </a:cubicBezTo>
                  <a:cubicBezTo>
                    <a:pt x="9" y="116"/>
                    <a:pt x="8" y="116"/>
                    <a:pt x="7" y="115"/>
                  </a:cubicBezTo>
                  <a:cubicBezTo>
                    <a:pt x="7" y="115"/>
                    <a:pt x="7" y="115"/>
                    <a:pt x="7" y="115"/>
                  </a:cubicBezTo>
                  <a:cubicBezTo>
                    <a:pt x="4" y="114"/>
                    <a:pt x="2" y="113"/>
                    <a:pt x="1" y="111"/>
                  </a:cubicBezTo>
                  <a:cubicBezTo>
                    <a:pt x="0" y="109"/>
                    <a:pt x="1" y="106"/>
                    <a:pt x="2" y="104"/>
                  </a:cubicBezTo>
                  <a:cubicBezTo>
                    <a:pt x="3" y="102"/>
                    <a:pt x="5" y="98"/>
                    <a:pt x="7" y="94"/>
                  </a:cubicBezTo>
                  <a:cubicBezTo>
                    <a:pt x="8" y="93"/>
                    <a:pt x="8" y="93"/>
                    <a:pt x="8" y="93"/>
                  </a:cubicBezTo>
                  <a:cubicBezTo>
                    <a:pt x="10" y="89"/>
                    <a:pt x="13" y="85"/>
                    <a:pt x="15" y="80"/>
                  </a:cubicBezTo>
                  <a:cubicBezTo>
                    <a:pt x="16" y="78"/>
                    <a:pt x="16" y="78"/>
                    <a:pt x="16" y="78"/>
                  </a:cubicBezTo>
                  <a:cubicBezTo>
                    <a:pt x="18" y="75"/>
                    <a:pt x="17" y="74"/>
                    <a:pt x="16" y="72"/>
                  </a:cubicBezTo>
                  <a:cubicBezTo>
                    <a:pt x="16" y="71"/>
                    <a:pt x="15" y="69"/>
                    <a:pt x="14" y="67"/>
                  </a:cubicBezTo>
                  <a:cubicBezTo>
                    <a:pt x="13" y="60"/>
                    <a:pt x="15" y="47"/>
                    <a:pt x="21" y="35"/>
                  </a:cubicBezTo>
                  <a:cubicBezTo>
                    <a:pt x="26" y="24"/>
                    <a:pt x="37" y="9"/>
                    <a:pt x="58" y="1"/>
                  </a:cubicBezTo>
                  <a:cubicBezTo>
                    <a:pt x="60" y="0"/>
                    <a:pt x="61" y="1"/>
                    <a:pt x="62" y="2"/>
                  </a:cubicBezTo>
                  <a:cubicBezTo>
                    <a:pt x="62" y="4"/>
                    <a:pt x="61" y="5"/>
                    <a:pt x="60" y="6"/>
                  </a:cubicBezTo>
                  <a:cubicBezTo>
                    <a:pt x="41" y="14"/>
                    <a:pt x="31" y="27"/>
                    <a:pt x="26" y="38"/>
                  </a:cubicBezTo>
                  <a:cubicBezTo>
                    <a:pt x="20" y="50"/>
                    <a:pt x="19" y="61"/>
                    <a:pt x="20" y="66"/>
                  </a:cubicBezTo>
                  <a:cubicBezTo>
                    <a:pt x="20" y="67"/>
                    <a:pt x="21" y="69"/>
                    <a:pt x="21" y="70"/>
                  </a:cubicBezTo>
                  <a:cubicBezTo>
                    <a:pt x="23" y="73"/>
                    <a:pt x="24" y="75"/>
                    <a:pt x="21" y="81"/>
                  </a:cubicBezTo>
                  <a:cubicBezTo>
                    <a:pt x="20" y="83"/>
                    <a:pt x="20" y="83"/>
                    <a:pt x="20" y="83"/>
                  </a:cubicBezTo>
                  <a:cubicBezTo>
                    <a:pt x="17" y="87"/>
                    <a:pt x="15" y="92"/>
                    <a:pt x="12" y="96"/>
                  </a:cubicBezTo>
                  <a:cubicBezTo>
                    <a:pt x="12" y="97"/>
                    <a:pt x="12" y="97"/>
                    <a:pt x="12" y="97"/>
                  </a:cubicBezTo>
                  <a:cubicBezTo>
                    <a:pt x="10" y="100"/>
                    <a:pt x="7" y="104"/>
                    <a:pt x="7" y="106"/>
                  </a:cubicBezTo>
                  <a:cubicBezTo>
                    <a:pt x="6" y="108"/>
                    <a:pt x="6" y="108"/>
                    <a:pt x="6" y="109"/>
                  </a:cubicBezTo>
                  <a:cubicBezTo>
                    <a:pt x="6" y="109"/>
                    <a:pt x="8" y="109"/>
                    <a:pt x="9" y="110"/>
                  </a:cubicBezTo>
                  <a:cubicBezTo>
                    <a:pt x="9" y="110"/>
                    <a:pt x="9" y="110"/>
                    <a:pt x="10" y="110"/>
                  </a:cubicBezTo>
                  <a:cubicBezTo>
                    <a:pt x="10" y="111"/>
                    <a:pt x="11" y="111"/>
                    <a:pt x="12" y="111"/>
                  </a:cubicBezTo>
                  <a:cubicBezTo>
                    <a:pt x="14" y="112"/>
                    <a:pt x="15" y="112"/>
                    <a:pt x="16" y="114"/>
                  </a:cubicBezTo>
                  <a:cubicBezTo>
                    <a:pt x="17" y="116"/>
                    <a:pt x="17" y="118"/>
                    <a:pt x="17" y="122"/>
                  </a:cubicBezTo>
                  <a:cubicBezTo>
                    <a:pt x="17" y="122"/>
                    <a:pt x="16" y="123"/>
                    <a:pt x="16" y="124"/>
                  </a:cubicBezTo>
                  <a:cubicBezTo>
                    <a:pt x="16" y="125"/>
                    <a:pt x="15" y="126"/>
                    <a:pt x="15" y="126"/>
                  </a:cubicBezTo>
                  <a:cubicBezTo>
                    <a:pt x="15" y="127"/>
                    <a:pt x="16" y="127"/>
                    <a:pt x="16" y="127"/>
                  </a:cubicBezTo>
                  <a:cubicBezTo>
                    <a:pt x="17" y="127"/>
                    <a:pt x="18" y="128"/>
                    <a:pt x="18" y="128"/>
                  </a:cubicBezTo>
                  <a:cubicBezTo>
                    <a:pt x="19" y="129"/>
                    <a:pt x="19" y="130"/>
                    <a:pt x="19" y="130"/>
                  </a:cubicBezTo>
                  <a:cubicBezTo>
                    <a:pt x="19" y="131"/>
                    <a:pt x="18" y="131"/>
                    <a:pt x="18" y="132"/>
                  </a:cubicBezTo>
                  <a:cubicBezTo>
                    <a:pt x="18" y="134"/>
                    <a:pt x="17" y="136"/>
                    <a:pt x="17" y="137"/>
                  </a:cubicBezTo>
                  <a:cubicBezTo>
                    <a:pt x="17" y="137"/>
                    <a:pt x="18" y="138"/>
                    <a:pt x="18" y="138"/>
                  </a:cubicBezTo>
                  <a:cubicBezTo>
                    <a:pt x="19" y="139"/>
                    <a:pt x="20" y="140"/>
                    <a:pt x="21" y="142"/>
                  </a:cubicBezTo>
                  <a:cubicBezTo>
                    <a:pt x="22" y="145"/>
                    <a:pt x="22" y="149"/>
                    <a:pt x="22" y="153"/>
                  </a:cubicBezTo>
                  <a:cubicBezTo>
                    <a:pt x="22" y="155"/>
                    <a:pt x="22" y="157"/>
                    <a:pt x="22" y="159"/>
                  </a:cubicBezTo>
                  <a:cubicBezTo>
                    <a:pt x="23" y="168"/>
                    <a:pt x="32" y="169"/>
                    <a:pt x="46" y="168"/>
                  </a:cubicBezTo>
                  <a:cubicBezTo>
                    <a:pt x="60" y="167"/>
                    <a:pt x="68" y="169"/>
                    <a:pt x="73" y="174"/>
                  </a:cubicBezTo>
                  <a:cubicBezTo>
                    <a:pt x="78" y="178"/>
                    <a:pt x="79" y="185"/>
                    <a:pt x="79" y="195"/>
                  </a:cubicBezTo>
                  <a:cubicBezTo>
                    <a:pt x="79" y="197"/>
                    <a:pt x="79" y="199"/>
                    <a:pt x="79" y="201"/>
                  </a:cubicBezTo>
                  <a:cubicBezTo>
                    <a:pt x="79" y="202"/>
                    <a:pt x="78" y="203"/>
                    <a:pt x="78" y="203"/>
                  </a:cubicBezTo>
                  <a:cubicBezTo>
                    <a:pt x="78" y="205"/>
                    <a:pt x="77" y="206"/>
                    <a:pt x="76" y="20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9140"/>
              <a:endParaRPr lang="en-US" sz="2400" dirty="0">
                <a:solidFill>
                  <a:srgbClr val="53565A"/>
                </a:solidFill>
              </a:endParaRPr>
            </a:p>
          </p:txBody>
        </p:sp>
        <p:sp>
          <p:nvSpPr>
            <p:cNvPr id="64" name="Freeform 65"/>
            <p:cNvSpPr>
              <a:spLocks/>
            </p:cNvSpPr>
            <p:nvPr/>
          </p:nvSpPr>
          <p:spPr bwMode="auto">
            <a:xfrm>
              <a:off x="5821363" y="3017838"/>
              <a:ext cx="708025" cy="806450"/>
            </a:xfrm>
            <a:custGeom>
              <a:avLst/>
              <a:gdLst>
                <a:gd name="T0" fmla="*/ 112 w 189"/>
                <a:gd name="T1" fmla="*/ 212 h 215"/>
                <a:gd name="T2" fmla="*/ 112 w 189"/>
                <a:gd name="T3" fmla="*/ 211 h 215"/>
                <a:gd name="T4" fmla="*/ 112 w 189"/>
                <a:gd name="T5" fmla="*/ 206 h 215"/>
                <a:gd name="T6" fmla="*/ 142 w 189"/>
                <a:gd name="T7" fmla="*/ 178 h 215"/>
                <a:gd name="T8" fmla="*/ 167 w 189"/>
                <a:gd name="T9" fmla="*/ 171 h 215"/>
                <a:gd name="T10" fmla="*/ 168 w 189"/>
                <a:gd name="T11" fmla="*/ 154 h 215"/>
                <a:gd name="T12" fmla="*/ 172 w 189"/>
                <a:gd name="T13" fmla="*/ 149 h 215"/>
                <a:gd name="T14" fmla="*/ 170 w 189"/>
                <a:gd name="T15" fmla="*/ 142 h 215"/>
                <a:gd name="T16" fmla="*/ 172 w 189"/>
                <a:gd name="T17" fmla="*/ 139 h 215"/>
                <a:gd name="T18" fmla="*/ 173 w 189"/>
                <a:gd name="T19" fmla="*/ 136 h 215"/>
                <a:gd name="T20" fmla="*/ 173 w 189"/>
                <a:gd name="T21" fmla="*/ 126 h 215"/>
                <a:gd name="T22" fmla="*/ 179 w 189"/>
                <a:gd name="T23" fmla="*/ 122 h 215"/>
                <a:gd name="T24" fmla="*/ 183 w 189"/>
                <a:gd name="T25" fmla="*/ 121 h 215"/>
                <a:gd name="T26" fmla="*/ 177 w 189"/>
                <a:gd name="T27" fmla="*/ 110 h 215"/>
                <a:gd name="T28" fmla="*/ 169 w 189"/>
                <a:gd name="T29" fmla="*/ 95 h 215"/>
                <a:gd name="T30" fmla="*/ 168 w 189"/>
                <a:gd name="T31" fmla="*/ 82 h 215"/>
                <a:gd name="T32" fmla="*/ 149 w 189"/>
                <a:gd name="T33" fmla="*/ 31 h 215"/>
                <a:gd name="T34" fmla="*/ 6 w 189"/>
                <a:gd name="T35" fmla="*/ 85 h 215"/>
                <a:gd name="T36" fmla="*/ 8 w 189"/>
                <a:gd name="T37" fmla="*/ 113 h 215"/>
                <a:gd name="T38" fmla="*/ 1 w 189"/>
                <a:gd name="T39" fmla="*/ 86 h 215"/>
                <a:gd name="T40" fmla="*/ 79 w 189"/>
                <a:gd name="T41" fmla="*/ 1 h 215"/>
                <a:gd name="T42" fmla="*/ 153 w 189"/>
                <a:gd name="T43" fmla="*/ 28 h 215"/>
                <a:gd name="T44" fmla="*/ 173 w 189"/>
                <a:gd name="T45" fmla="*/ 84 h 215"/>
                <a:gd name="T46" fmla="*/ 174 w 189"/>
                <a:gd name="T47" fmla="*/ 92 h 215"/>
                <a:gd name="T48" fmla="*/ 182 w 189"/>
                <a:gd name="T49" fmla="*/ 107 h 215"/>
                <a:gd name="T50" fmla="*/ 188 w 189"/>
                <a:gd name="T51" fmla="*/ 123 h 215"/>
                <a:gd name="T52" fmla="*/ 182 w 189"/>
                <a:gd name="T53" fmla="*/ 127 h 215"/>
                <a:gd name="T54" fmla="*/ 177 w 189"/>
                <a:gd name="T55" fmla="*/ 129 h 215"/>
                <a:gd name="T56" fmla="*/ 178 w 189"/>
                <a:gd name="T57" fmla="*/ 134 h 215"/>
                <a:gd name="T58" fmla="*/ 176 w 189"/>
                <a:gd name="T59" fmla="*/ 144 h 215"/>
                <a:gd name="T60" fmla="*/ 174 w 189"/>
                <a:gd name="T61" fmla="*/ 154 h 215"/>
                <a:gd name="T62" fmla="*/ 173 w 189"/>
                <a:gd name="T63" fmla="*/ 165 h 215"/>
                <a:gd name="T64" fmla="*/ 162 w 189"/>
                <a:gd name="T65" fmla="*/ 183 h 215"/>
                <a:gd name="T66" fmla="*/ 142 w 189"/>
                <a:gd name="T67" fmla="*/ 183 h 215"/>
                <a:gd name="T68" fmla="*/ 117 w 189"/>
                <a:gd name="T69" fmla="*/ 205 h 215"/>
                <a:gd name="T70" fmla="*/ 118 w 189"/>
                <a:gd name="T71" fmla="*/ 211 h 215"/>
                <a:gd name="T72" fmla="*/ 118 w 189"/>
                <a:gd name="T73" fmla="*/ 212 h 215"/>
                <a:gd name="T74" fmla="*/ 115 w 189"/>
                <a:gd name="T75" fmla="*/ 215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89" h="215">
                  <a:moveTo>
                    <a:pt x="115" y="215"/>
                  </a:moveTo>
                  <a:cubicBezTo>
                    <a:pt x="113" y="215"/>
                    <a:pt x="112" y="214"/>
                    <a:pt x="112" y="212"/>
                  </a:cubicBezTo>
                  <a:cubicBezTo>
                    <a:pt x="112" y="212"/>
                    <a:pt x="112" y="212"/>
                    <a:pt x="112" y="212"/>
                  </a:cubicBezTo>
                  <a:cubicBezTo>
                    <a:pt x="112" y="211"/>
                    <a:pt x="112" y="211"/>
                    <a:pt x="112" y="211"/>
                  </a:cubicBezTo>
                  <a:cubicBezTo>
                    <a:pt x="112" y="211"/>
                    <a:pt x="112" y="210"/>
                    <a:pt x="112" y="209"/>
                  </a:cubicBezTo>
                  <a:cubicBezTo>
                    <a:pt x="112" y="208"/>
                    <a:pt x="112" y="207"/>
                    <a:pt x="112" y="206"/>
                  </a:cubicBezTo>
                  <a:cubicBezTo>
                    <a:pt x="112" y="198"/>
                    <a:pt x="112" y="189"/>
                    <a:pt x="117" y="184"/>
                  </a:cubicBezTo>
                  <a:cubicBezTo>
                    <a:pt x="122" y="179"/>
                    <a:pt x="130" y="177"/>
                    <a:pt x="142" y="178"/>
                  </a:cubicBezTo>
                  <a:cubicBezTo>
                    <a:pt x="144" y="178"/>
                    <a:pt x="145" y="178"/>
                    <a:pt x="147" y="178"/>
                  </a:cubicBezTo>
                  <a:cubicBezTo>
                    <a:pt x="158" y="179"/>
                    <a:pt x="166" y="179"/>
                    <a:pt x="167" y="171"/>
                  </a:cubicBezTo>
                  <a:cubicBezTo>
                    <a:pt x="167" y="169"/>
                    <a:pt x="167" y="167"/>
                    <a:pt x="167" y="165"/>
                  </a:cubicBezTo>
                  <a:cubicBezTo>
                    <a:pt x="167" y="161"/>
                    <a:pt x="167" y="158"/>
                    <a:pt x="168" y="154"/>
                  </a:cubicBezTo>
                  <a:cubicBezTo>
                    <a:pt x="169" y="152"/>
                    <a:pt x="170" y="151"/>
                    <a:pt x="170" y="150"/>
                  </a:cubicBezTo>
                  <a:cubicBezTo>
                    <a:pt x="171" y="150"/>
                    <a:pt x="171" y="149"/>
                    <a:pt x="172" y="149"/>
                  </a:cubicBezTo>
                  <a:cubicBezTo>
                    <a:pt x="172" y="148"/>
                    <a:pt x="171" y="146"/>
                    <a:pt x="171" y="144"/>
                  </a:cubicBezTo>
                  <a:cubicBezTo>
                    <a:pt x="171" y="144"/>
                    <a:pt x="170" y="143"/>
                    <a:pt x="170" y="142"/>
                  </a:cubicBezTo>
                  <a:cubicBezTo>
                    <a:pt x="170" y="142"/>
                    <a:pt x="170" y="141"/>
                    <a:pt x="171" y="140"/>
                  </a:cubicBezTo>
                  <a:cubicBezTo>
                    <a:pt x="171" y="140"/>
                    <a:pt x="172" y="139"/>
                    <a:pt x="172" y="139"/>
                  </a:cubicBezTo>
                  <a:cubicBezTo>
                    <a:pt x="173" y="139"/>
                    <a:pt x="174" y="139"/>
                    <a:pt x="174" y="139"/>
                  </a:cubicBezTo>
                  <a:cubicBezTo>
                    <a:pt x="174" y="138"/>
                    <a:pt x="173" y="137"/>
                    <a:pt x="173" y="136"/>
                  </a:cubicBezTo>
                  <a:cubicBezTo>
                    <a:pt x="172" y="135"/>
                    <a:pt x="172" y="135"/>
                    <a:pt x="172" y="134"/>
                  </a:cubicBezTo>
                  <a:cubicBezTo>
                    <a:pt x="172" y="131"/>
                    <a:pt x="171" y="128"/>
                    <a:pt x="173" y="126"/>
                  </a:cubicBezTo>
                  <a:cubicBezTo>
                    <a:pt x="174" y="125"/>
                    <a:pt x="175" y="124"/>
                    <a:pt x="177" y="123"/>
                  </a:cubicBezTo>
                  <a:cubicBezTo>
                    <a:pt x="178" y="123"/>
                    <a:pt x="179" y="123"/>
                    <a:pt x="179" y="122"/>
                  </a:cubicBezTo>
                  <a:cubicBezTo>
                    <a:pt x="180" y="122"/>
                    <a:pt x="180" y="122"/>
                    <a:pt x="180" y="122"/>
                  </a:cubicBezTo>
                  <a:cubicBezTo>
                    <a:pt x="181" y="122"/>
                    <a:pt x="183" y="121"/>
                    <a:pt x="183" y="121"/>
                  </a:cubicBezTo>
                  <a:cubicBezTo>
                    <a:pt x="183" y="121"/>
                    <a:pt x="183" y="120"/>
                    <a:pt x="182" y="119"/>
                  </a:cubicBezTo>
                  <a:cubicBezTo>
                    <a:pt x="181" y="116"/>
                    <a:pt x="179" y="112"/>
                    <a:pt x="177" y="110"/>
                  </a:cubicBezTo>
                  <a:cubicBezTo>
                    <a:pt x="176" y="108"/>
                    <a:pt x="176" y="108"/>
                    <a:pt x="176" y="108"/>
                  </a:cubicBezTo>
                  <a:cubicBezTo>
                    <a:pt x="174" y="104"/>
                    <a:pt x="171" y="99"/>
                    <a:pt x="169" y="95"/>
                  </a:cubicBezTo>
                  <a:cubicBezTo>
                    <a:pt x="168" y="93"/>
                    <a:pt x="168" y="93"/>
                    <a:pt x="168" y="93"/>
                  </a:cubicBezTo>
                  <a:cubicBezTo>
                    <a:pt x="165" y="88"/>
                    <a:pt x="166" y="85"/>
                    <a:pt x="168" y="82"/>
                  </a:cubicBezTo>
                  <a:cubicBezTo>
                    <a:pt x="168" y="81"/>
                    <a:pt x="169" y="80"/>
                    <a:pt x="169" y="78"/>
                  </a:cubicBezTo>
                  <a:cubicBezTo>
                    <a:pt x="171" y="69"/>
                    <a:pt x="161" y="45"/>
                    <a:pt x="149" y="31"/>
                  </a:cubicBezTo>
                  <a:cubicBezTo>
                    <a:pt x="133" y="13"/>
                    <a:pt x="107" y="4"/>
                    <a:pt x="79" y="6"/>
                  </a:cubicBezTo>
                  <a:cubicBezTo>
                    <a:pt x="43" y="10"/>
                    <a:pt x="4" y="43"/>
                    <a:pt x="6" y="85"/>
                  </a:cubicBezTo>
                  <a:cubicBezTo>
                    <a:pt x="6" y="94"/>
                    <a:pt x="8" y="102"/>
                    <a:pt x="10" y="109"/>
                  </a:cubicBezTo>
                  <a:cubicBezTo>
                    <a:pt x="10" y="111"/>
                    <a:pt x="9" y="112"/>
                    <a:pt x="8" y="113"/>
                  </a:cubicBezTo>
                  <a:cubicBezTo>
                    <a:pt x="6" y="113"/>
                    <a:pt x="5" y="112"/>
                    <a:pt x="4" y="111"/>
                  </a:cubicBezTo>
                  <a:cubicBezTo>
                    <a:pt x="2" y="103"/>
                    <a:pt x="1" y="95"/>
                    <a:pt x="1" y="86"/>
                  </a:cubicBezTo>
                  <a:cubicBezTo>
                    <a:pt x="0" y="64"/>
                    <a:pt x="8" y="44"/>
                    <a:pt x="25" y="28"/>
                  </a:cubicBezTo>
                  <a:cubicBezTo>
                    <a:pt x="40" y="13"/>
                    <a:pt x="59" y="3"/>
                    <a:pt x="79" y="1"/>
                  </a:cubicBezTo>
                  <a:cubicBezTo>
                    <a:pt x="93" y="0"/>
                    <a:pt x="106" y="1"/>
                    <a:pt x="119" y="5"/>
                  </a:cubicBezTo>
                  <a:cubicBezTo>
                    <a:pt x="132" y="9"/>
                    <a:pt x="144" y="17"/>
                    <a:pt x="153" y="28"/>
                  </a:cubicBezTo>
                  <a:cubicBezTo>
                    <a:pt x="165" y="42"/>
                    <a:pt x="177" y="67"/>
                    <a:pt x="175" y="79"/>
                  </a:cubicBezTo>
                  <a:cubicBezTo>
                    <a:pt x="174" y="81"/>
                    <a:pt x="173" y="83"/>
                    <a:pt x="173" y="84"/>
                  </a:cubicBezTo>
                  <a:cubicBezTo>
                    <a:pt x="172" y="86"/>
                    <a:pt x="171" y="87"/>
                    <a:pt x="173" y="91"/>
                  </a:cubicBezTo>
                  <a:cubicBezTo>
                    <a:pt x="174" y="92"/>
                    <a:pt x="174" y="92"/>
                    <a:pt x="174" y="92"/>
                  </a:cubicBezTo>
                  <a:cubicBezTo>
                    <a:pt x="176" y="97"/>
                    <a:pt x="179" y="101"/>
                    <a:pt x="181" y="106"/>
                  </a:cubicBezTo>
                  <a:cubicBezTo>
                    <a:pt x="182" y="107"/>
                    <a:pt x="182" y="107"/>
                    <a:pt x="182" y="107"/>
                  </a:cubicBezTo>
                  <a:cubicBezTo>
                    <a:pt x="184" y="110"/>
                    <a:pt x="186" y="114"/>
                    <a:pt x="187" y="116"/>
                  </a:cubicBezTo>
                  <a:cubicBezTo>
                    <a:pt x="188" y="118"/>
                    <a:pt x="189" y="121"/>
                    <a:pt x="188" y="123"/>
                  </a:cubicBezTo>
                  <a:cubicBezTo>
                    <a:pt x="187" y="125"/>
                    <a:pt x="185" y="126"/>
                    <a:pt x="182" y="127"/>
                  </a:cubicBezTo>
                  <a:cubicBezTo>
                    <a:pt x="182" y="127"/>
                    <a:pt x="182" y="127"/>
                    <a:pt x="182" y="127"/>
                  </a:cubicBezTo>
                  <a:cubicBezTo>
                    <a:pt x="181" y="128"/>
                    <a:pt x="180" y="128"/>
                    <a:pt x="179" y="128"/>
                  </a:cubicBezTo>
                  <a:cubicBezTo>
                    <a:pt x="179" y="129"/>
                    <a:pt x="178" y="129"/>
                    <a:pt x="177" y="129"/>
                  </a:cubicBezTo>
                  <a:cubicBezTo>
                    <a:pt x="177" y="129"/>
                    <a:pt x="177" y="130"/>
                    <a:pt x="177" y="133"/>
                  </a:cubicBezTo>
                  <a:cubicBezTo>
                    <a:pt x="178" y="133"/>
                    <a:pt x="178" y="133"/>
                    <a:pt x="178" y="134"/>
                  </a:cubicBezTo>
                  <a:cubicBezTo>
                    <a:pt x="179" y="135"/>
                    <a:pt x="180" y="138"/>
                    <a:pt x="179" y="141"/>
                  </a:cubicBezTo>
                  <a:cubicBezTo>
                    <a:pt x="178" y="142"/>
                    <a:pt x="178" y="143"/>
                    <a:pt x="176" y="144"/>
                  </a:cubicBezTo>
                  <a:cubicBezTo>
                    <a:pt x="177" y="146"/>
                    <a:pt x="177" y="148"/>
                    <a:pt x="177" y="150"/>
                  </a:cubicBezTo>
                  <a:cubicBezTo>
                    <a:pt x="177" y="152"/>
                    <a:pt x="175" y="153"/>
                    <a:pt x="174" y="154"/>
                  </a:cubicBezTo>
                  <a:cubicBezTo>
                    <a:pt x="174" y="155"/>
                    <a:pt x="173" y="155"/>
                    <a:pt x="173" y="156"/>
                  </a:cubicBezTo>
                  <a:cubicBezTo>
                    <a:pt x="172" y="158"/>
                    <a:pt x="173" y="161"/>
                    <a:pt x="173" y="165"/>
                  </a:cubicBezTo>
                  <a:cubicBezTo>
                    <a:pt x="173" y="167"/>
                    <a:pt x="173" y="169"/>
                    <a:pt x="172" y="172"/>
                  </a:cubicBezTo>
                  <a:cubicBezTo>
                    <a:pt x="172" y="176"/>
                    <a:pt x="170" y="181"/>
                    <a:pt x="162" y="183"/>
                  </a:cubicBezTo>
                  <a:cubicBezTo>
                    <a:pt x="157" y="184"/>
                    <a:pt x="151" y="184"/>
                    <a:pt x="146" y="184"/>
                  </a:cubicBezTo>
                  <a:cubicBezTo>
                    <a:pt x="145" y="184"/>
                    <a:pt x="143" y="183"/>
                    <a:pt x="142" y="183"/>
                  </a:cubicBezTo>
                  <a:cubicBezTo>
                    <a:pt x="132" y="183"/>
                    <a:pt x="125" y="184"/>
                    <a:pt x="121" y="188"/>
                  </a:cubicBezTo>
                  <a:cubicBezTo>
                    <a:pt x="117" y="191"/>
                    <a:pt x="117" y="198"/>
                    <a:pt x="117" y="205"/>
                  </a:cubicBezTo>
                  <a:cubicBezTo>
                    <a:pt x="117" y="207"/>
                    <a:pt x="117" y="208"/>
                    <a:pt x="117" y="209"/>
                  </a:cubicBezTo>
                  <a:cubicBezTo>
                    <a:pt x="117" y="211"/>
                    <a:pt x="117" y="211"/>
                    <a:pt x="118" y="211"/>
                  </a:cubicBezTo>
                  <a:cubicBezTo>
                    <a:pt x="117" y="211"/>
                    <a:pt x="117" y="211"/>
                    <a:pt x="117" y="210"/>
                  </a:cubicBezTo>
                  <a:cubicBezTo>
                    <a:pt x="118" y="211"/>
                    <a:pt x="118" y="212"/>
                    <a:pt x="118" y="212"/>
                  </a:cubicBezTo>
                  <a:cubicBezTo>
                    <a:pt x="118" y="214"/>
                    <a:pt x="116" y="215"/>
                    <a:pt x="115" y="215"/>
                  </a:cubicBezTo>
                  <a:cubicBezTo>
                    <a:pt x="115" y="215"/>
                    <a:pt x="115" y="215"/>
                    <a:pt x="115" y="21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9140"/>
              <a:endParaRPr lang="en-US" sz="2400" dirty="0">
                <a:solidFill>
                  <a:srgbClr val="53565A"/>
                </a:solidFill>
              </a:endParaRPr>
            </a:p>
          </p:txBody>
        </p:sp>
      </p:grpSp>
      <p:grpSp>
        <p:nvGrpSpPr>
          <p:cNvPr id="65" name="Group 64"/>
          <p:cNvGrpSpPr/>
          <p:nvPr/>
        </p:nvGrpSpPr>
        <p:grpSpPr>
          <a:xfrm>
            <a:off x="5242564" y="3810290"/>
            <a:ext cx="517589" cy="511445"/>
            <a:chOff x="6900863" y="4173538"/>
            <a:chExt cx="784225" cy="774700"/>
          </a:xfrm>
        </p:grpSpPr>
        <p:sp>
          <p:nvSpPr>
            <p:cNvPr id="66" name="Freeform 66"/>
            <p:cNvSpPr>
              <a:spLocks/>
            </p:cNvSpPr>
            <p:nvPr/>
          </p:nvSpPr>
          <p:spPr bwMode="auto">
            <a:xfrm>
              <a:off x="6900863" y="4173538"/>
              <a:ext cx="465137" cy="449263"/>
            </a:xfrm>
            <a:custGeom>
              <a:avLst/>
              <a:gdLst>
                <a:gd name="T0" fmla="*/ 99 w 124"/>
                <a:gd name="T1" fmla="*/ 13 h 120"/>
                <a:gd name="T2" fmla="*/ 90 w 124"/>
                <a:gd name="T3" fmla="*/ 13 h 120"/>
                <a:gd name="T4" fmla="*/ 25 w 124"/>
                <a:gd name="T5" fmla="*/ 48 h 120"/>
                <a:gd name="T6" fmla="*/ 2 w 124"/>
                <a:gd name="T7" fmla="*/ 118 h 120"/>
                <a:gd name="T8" fmla="*/ 4 w 124"/>
                <a:gd name="T9" fmla="*/ 120 h 120"/>
                <a:gd name="T10" fmla="*/ 4 w 124"/>
                <a:gd name="T11" fmla="*/ 120 h 120"/>
                <a:gd name="T12" fmla="*/ 5 w 124"/>
                <a:gd name="T13" fmla="*/ 119 h 120"/>
                <a:gd name="T14" fmla="*/ 5 w 124"/>
                <a:gd name="T15" fmla="*/ 118 h 120"/>
                <a:gd name="T16" fmla="*/ 90 w 124"/>
                <a:gd name="T17" fmla="*/ 16 h 120"/>
                <a:gd name="T18" fmla="*/ 114 w 124"/>
                <a:gd name="T19" fmla="*/ 17 h 120"/>
                <a:gd name="T20" fmla="*/ 116 w 124"/>
                <a:gd name="T21" fmla="*/ 17 h 120"/>
                <a:gd name="T22" fmla="*/ 98 w 124"/>
                <a:gd name="T23" fmla="*/ 25 h 120"/>
                <a:gd name="T24" fmla="*/ 97 w 124"/>
                <a:gd name="T25" fmla="*/ 26 h 120"/>
                <a:gd name="T26" fmla="*/ 97 w 124"/>
                <a:gd name="T27" fmla="*/ 27 h 120"/>
                <a:gd name="T28" fmla="*/ 99 w 124"/>
                <a:gd name="T29" fmla="*/ 28 h 120"/>
                <a:gd name="T30" fmla="*/ 124 w 124"/>
                <a:gd name="T31" fmla="*/ 17 h 120"/>
                <a:gd name="T32" fmla="*/ 102 w 124"/>
                <a:gd name="T33" fmla="*/ 0 h 120"/>
                <a:gd name="T34" fmla="*/ 101 w 124"/>
                <a:gd name="T35" fmla="*/ 0 h 120"/>
                <a:gd name="T36" fmla="*/ 100 w 124"/>
                <a:gd name="T37" fmla="*/ 1 h 120"/>
                <a:gd name="T38" fmla="*/ 101 w 124"/>
                <a:gd name="T39" fmla="*/ 3 h 120"/>
                <a:gd name="T40" fmla="*/ 116 w 124"/>
                <a:gd name="T41" fmla="*/ 14 h 120"/>
                <a:gd name="T42" fmla="*/ 114 w 124"/>
                <a:gd name="T43" fmla="*/ 14 h 120"/>
                <a:gd name="T44" fmla="*/ 99 w 124"/>
                <a:gd name="T45" fmla="*/ 13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4" h="120">
                  <a:moveTo>
                    <a:pt x="99" y="13"/>
                  </a:moveTo>
                  <a:cubicBezTo>
                    <a:pt x="96" y="13"/>
                    <a:pt x="93" y="13"/>
                    <a:pt x="90" y="13"/>
                  </a:cubicBezTo>
                  <a:cubicBezTo>
                    <a:pt x="65" y="16"/>
                    <a:pt x="41" y="28"/>
                    <a:pt x="25" y="48"/>
                  </a:cubicBezTo>
                  <a:cubicBezTo>
                    <a:pt x="8" y="68"/>
                    <a:pt x="0" y="93"/>
                    <a:pt x="2" y="118"/>
                  </a:cubicBezTo>
                  <a:cubicBezTo>
                    <a:pt x="2" y="119"/>
                    <a:pt x="3" y="120"/>
                    <a:pt x="4" y="120"/>
                  </a:cubicBezTo>
                  <a:cubicBezTo>
                    <a:pt x="4" y="120"/>
                    <a:pt x="4" y="120"/>
                    <a:pt x="4" y="120"/>
                  </a:cubicBezTo>
                  <a:cubicBezTo>
                    <a:pt x="4" y="119"/>
                    <a:pt x="5" y="119"/>
                    <a:pt x="5" y="119"/>
                  </a:cubicBezTo>
                  <a:cubicBezTo>
                    <a:pt x="5" y="119"/>
                    <a:pt x="5" y="118"/>
                    <a:pt x="5" y="118"/>
                  </a:cubicBezTo>
                  <a:cubicBezTo>
                    <a:pt x="0" y="66"/>
                    <a:pt x="39" y="21"/>
                    <a:pt x="90" y="16"/>
                  </a:cubicBezTo>
                  <a:cubicBezTo>
                    <a:pt x="99" y="15"/>
                    <a:pt x="106" y="16"/>
                    <a:pt x="114" y="17"/>
                  </a:cubicBezTo>
                  <a:cubicBezTo>
                    <a:pt x="116" y="17"/>
                    <a:pt x="116" y="17"/>
                    <a:pt x="116" y="17"/>
                  </a:cubicBezTo>
                  <a:cubicBezTo>
                    <a:pt x="98" y="25"/>
                    <a:pt x="98" y="25"/>
                    <a:pt x="98" y="25"/>
                  </a:cubicBezTo>
                  <a:cubicBezTo>
                    <a:pt x="97" y="25"/>
                    <a:pt x="97" y="26"/>
                    <a:pt x="97" y="26"/>
                  </a:cubicBezTo>
                  <a:cubicBezTo>
                    <a:pt x="97" y="26"/>
                    <a:pt x="97" y="27"/>
                    <a:pt x="97" y="27"/>
                  </a:cubicBezTo>
                  <a:cubicBezTo>
                    <a:pt x="97" y="28"/>
                    <a:pt x="98" y="28"/>
                    <a:pt x="99" y="28"/>
                  </a:cubicBezTo>
                  <a:cubicBezTo>
                    <a:pt x="124" y="17"/>
                    <a:pt x="124" y="17"/>
                    <a:pt x="124" y="17"/>
                  </a:cubicBezTo>
                  <a:cubicBezTo>
                    <a:pt x="102" y="0"/>
                    <a:pt x="102" y="0"/>
                    <a:pt x="102" y="0"/>
                  </a:cubicBezTo>
                  <a:cubicBezTo>
                    <a:pt x="102" y="0"/>
                    <a:pt x="102" y="0"/>
                    <a:pt x="101" y="0"/>
                  </a:cubicBezTo>
                  <a:cubicBezTo>
                    <a:pt x="101" y="0"/>
                    <a:pt x="101" y="0"/>
                    <a:pt x="100" y="1"/>
                  </a:cubicBezTo>
                  <a:cubicBezTo>
                    <a:pt x="100" y="1"/>
                    <a:pt x="100" y="2"/>
                    <a:pt x="101" y="3"/>
                  </a:cubicBezTo>
                  <a:cubicBezTo>
                    <a:pt x="116" y="14"/>
                    <a:pt x="116" y="14"/>
                    <a:pt x="116" y="14"/>
                  </a:cubicBezTo>
                  <a:cubicBezTo>
                    <a:pt x="114" y="14"/>
                    <a:pt x="114" y="14"/>
                    <a:pt x="114" y="14"/>
                  </a:cubicBezTo>
                  <a:cubicBezTo>
                    <a:pt x="109" y="13"/>
                    <a:pt x="104" y="13"/>
                    <a:pt x="99"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9140"/>
              <a:endParaRPr lang="en-US" sz="2400" dirty="0">
                <a:solidFill>
                  <a:srgbClr val="53565A"/>
                </a:solidFill>
              </a:endParaRPr>
            </a:p>
          </p:txBody>
        </p:sp>
        <p:sp>
          <p:nvSpPr>
            <p:cNvPr id="67" name="Freeform 67"/>
            <p:cNvSpPr>
              <a:spLocks/>
            </p:cNvSpPr>
            <p:nvPr/>
          </p:nvSpPr>
          <p:spPr bwMode="auto">
            <a:xfrm>
              <a:off x="6908800" y="4675188"/>
              <a:ext cx="573087" cy="273050"/>
            </a:xfrm>
            <a:custGeom>
              <a:avLst/>
              <a:gdLst>
                <a:gd name="T0" fmla="*/ 6 w 153"/>
                <a:gd name="T1" fmla="*/ 8 h 73"/>
                <a:gd name="T2" fmla="*/ 6 w 153"/>
                <a:gd name="T3" fmla="*/ 11 h 73"/>
                <a:gd name="T4" fmla="*/ 18 w 153"/>
                <a:gd name="T5" fmla="*/ 31 h 73"/>
                <a:gd name="T6" fmla="*/ 97 w 153"/>
                <a:gd name="T7" fmla="*/ 73 h 73"/>
                <a:gd name="T8" fmla="*/ 152 w 153"/>
                <a:gd name="T9" fmla="*/ 55 h 73"/>
                <a:gd name="T10" fmla="*/ 153 w 153"/>
                <a:gd name="T11" fmla="*/ 54 h 73"/>
                <a:gd name="T12" fmla="*/ 153 w 153"/>
                <a:gd name="T13" fmla="*/ 53 h 73"/>
                <a:gd name="T14" fmla="*/ 152 w 153"/>
                <a:gd name="T15" fmla="*/ 53 h 73"/>
                <a:gd name="T16" fmla="*/ 151 w 153"/>
                <a:gd name="T17" fmla="*/ 53 h 73"/>
                <a:gd name="T18" fmla="*/ 151 w 153"/>
                <a:gd name="T19" fmla="*/ 53 h 73"/>
                <a:gd name="T20" fmla="*/ 81 w 153"/>
                <a:gd name="T21" fmla="*/ 68 h 73"/>
                <a:gd name="T22" fmla="*/ 20 w 153"/>
                <a:gd name="T23" fmla="*/ 30 h 73"/>
                <a:gd name="T24" fmla="*/ 9 w 153"/>
                <a:gd name="T25" fmla="*/ 9 h 73"/>
                <a:gd name="T26" fmla="*/ 8 w 153"/>
                <a:gd name="T27" fmla="*/ 7 h 73"/>
                <a:gd name="T28" fmla="*/ 24 w 153"/>
                <a:gd name="T29" fmla="*/ 19 h 73"/>
                <a:gd name="T30" fmla="*/ 25 w 153"/>
                <a:gd name="T31" fmla="*/ 19 h 73"/>
                <a:gd name="T32" fmla="*/ 26 w 153"/>
                <a:gd name="T33" fmla="*/ 19 h 73"/>
                <a:gd name="T34" fmla="*/ 26 w 153"/>
                <a:gd name="T35" fmla="*/ 18 h 73"/>
                <a:gd name="T36" fmla="*/ 26 w 153"/>
                <a:gd name="T37" fmla="*/ 17 h 73"/>
                <a:gd name="T38" fmla="*/ 4 w 153"/>
                <a:gd name="T39" fmla="*/ 0 h 73"/>
                <a:gd name="T40" fmla="*/ 1 w 153"/>
                <a:gd name="T41" fmla="*/ 27 h 73"/>
                <a:gd name="T42" fmla="*/ 2 w 153"/>
                <a:gd name="T43" fmla="*/ 29 h 73"/>
                <a:gd name="T44" fmla="*/ 3 w 153"/>
                <a:gd name="T45" fmla="*/ 28 h 73"/>
                <a:gd name="T46" fmla="*/ 6 w 153"/>
                <a:gd name="T47" fmla="*/ 8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53" h="73">
                  <a:moveTo>
                    <a:pt x="6" y="8"/>
                  </a:moveTo>
                  <a:cubicBezTo>
                    <a:pt x="6" y="11"/>
                    <a:pt x="6" y="11"/>
                    <a:pt x="6" y="11"/>
                  </a:cubicBezTo>
                  <a:cubicBezTo>
                    <a:pt x="9" y="18"/>
                    <a:pt x="13" y="24"/>
                    <a:pt x="18" y="31"/>
                  </a:cubicBezTo>
                  <a:cubicBezTo>
                    <a:pt x="36" y="57"/>
                    <a:pt x="65" y="73"/>
                    <a:pt x="97" y="73"/>
                  </a:cubicBezTo>
                  <a:cubicBezTo>
                    <a:pt x="117" y="73"/>
                    <a:pt x="136" y="66"/>
                    <a:pt x="152" y="55"/>
                  </a:cubicBezTo>
                  <a:cubicBezTo>
                    <a:pt x="153" y="55"/>
                    <a:pt x="153" y="54"/>
                    <a:pt x="153" y="54"/>
                  </a:cubicBezTo>
                  <a:cubicBezTo>
                    <a:pt x="153" y="54"/>
                    <a:pt x="153" y="53"/>
                    <a:pt x="153" y="53"/>
                  </a:cubicBezTo>
                  <a:cubicBezTo>
                    <a:pt x="153" y="53"/>
                    <a:pt x="152" y="53"/>
                    <a:pt x="152" y="53"/>
                  </a:cubicBezTo>
                  <a:cubicBezTo>
                    <a:pt x="152" y="52"/>
                    <a:pt x="151" y="53"/>
                    <a:pt x="151" y="53"/>
                  </a:cubicBezTo>
                  <a:cubicBezTo>
                    <a:pt x="151" y="53"/>
                    <a:pt x="151" y="53"/>
                    <a:pt x="151" y="53"/>
                  </a:cubicBezTo>
                  <a:cubicBezTo>
                    <a:pt x="130" y="67"/>
                    <a:pt x="105" y="73"/>
                    <a:pt x="81" y="68"/>
                  </a:cubicBezTo>
                  <a:cubicBezTo>
                    <a:pt x="56" y="64"/>
                    <a:pt x="34" y="50"/>
                    <a:pt x="20" y="30"/>
                  </a:cubicBezTo>
                  <a:cubicBezTo>
                    <a:pt x="15" y="23"/>
                    <a:pt x="11" y="16"/>
                    <a:pt x="9" y="9"/>
                  </a:cubicBezTo>
                  <a:cubicBezTo>
                    <a:pt x="8" y="7"/>
                    <a:pt x="8" y="7"/>
                    <a:pt x="8" y="7"/>
                  </a:cubicBezTo>
                  <a:cubicBezTo>
                    <a:pt x="24" y="19"/>
                    <a:pt x="24" y="19"/>
                    <a:pt x="24" y="19"/>
                  </a:cubicBezTo>
                  <a:cubicBezTo>
                    <a:pt x="24" y="19"/>
                    <a:pt x="25" y="19"/>
                    <a:pt x="25" y="19"/>
                  </a:cubicBezTo>
                  <a:cubicBezTo>
                    <a:pt x="25" y="19"/>
                    <a:pt x="26" y="19"/>
                    <a:pt x="26" y="19"/>
                  </a:cubicBezTo>
                  <a:cubicBezTo>
                    <a:pt x="26" y="18"/>
                    <a:pt x="26" y="18"/>
                    <a:pt x="26" y="18"/>
                  </a:cubicBezTo>
                  <a:cubicBezTo>
                    <a:pt x="26" y="17"/>
                    <a:pt x="26" y="17"/>
                    <a:pt x="26" y="17"/>
                  </a:cubicBezTo>
                  <a:cubicBezTo>
                    <a:pt x="4" y="0"/>
                    <a:pt x="4" y="0"/>
                    <a:pt x="4" y="0"/>
                  </a:cubicBezTo>
                  <a:cubicBezTo>
                    <a:pt x="1" y="27"/>
                    <a:pt x="1" y="27"/>
                    <a:pt x="1" y="27"/>
                  </a:cubicBezTo>
                  <a:cubicBezTo>
                    <a:pt x="0" y="28"/>
                    <a:pt x="1" y="29"/>
                    <a:pt x="2" y="29"/>
                  </a:cubicBezTo>
                  <a:cubicBezTo>
                    <a:pt x="3" y="29"/>
                    <a:pt x="3" y="28"/>
                    <a:pt x="3" y="28"/>
                  </a:cubicBezTo>
                  <a:lnTo>
                    <a:pt x="6"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9140"/>
              <a:endParaRPr lang="en-US" sz="2400" dirty="0">
                <a:solidFill>
                  <a:srgbClr val="53565A"/>
                </a:solidFill>
              </a:endParaRPr>
            </a:p>
          </p:txBody>
        </p:sp>
        <p:sp>
          <p:nvSpPr>
            <p:cNvPr id="68" name="Freeform 68"/>
            <p:cNvSpPr>
              <a:spLocks/>
            </p:cNvSpPr>
            <p:nvPr/>
          </p:nvSpPr>
          <p:spPr bwMode="auto">
            <a:xfrm>
              <a:off x="7418388" y="4256088"/>
              <a:ext cx="266700" cy="584200"/>
            </a:xfrm>
            <a:custGeom>
              <a:avLst/>
              <a:gdLst>
                <a:gd name="T0" fmla="*/ 33 w 71"/>
                <a:gd name="T1" fmla="*/ 127 h 156"/>
                <a:gd name="T2" fmla="*/ 32 w 71"/>
                <a:gd name="T3" fmla="*/ 129 h 156"/>
                <a:gd name="T4" fmla="*/ 29 w 71"/>
                <a:gd name="T5" fmla="*/ 156 h 156"/>
                <a:gd name="T6" fmla="*/ 54 w 71"/>
                <a:gd name="T7" fmla="*/ 145 h 156"/>
                <a:gd name="T8" fmla="*/ 55 w 71"/>
                <a:gd name="T9" fmla="*/ 143 h 156"/>
                <a:gd name="T10" fmla="*/ 53 w 71"/>
                <a:gd name="T11" fmla="*/ 143 h 156"/>
                <a:gd name="T12" fmla="*/ 35 w 71"/>
                <a:gd name="T13" fmla="*/ 150 h 156"/>
                <a:gd name="T14" fmla="*/ 36 w 71"/>
                <a:gd name="T15" fmla="*/ 148 h 156"/>
                <a:gd name="T16" fmla="*/ 49 w 71"/>
                <a:gd name="T17" fmla="*/ 129 h 156"/>
                <a:gd name="T18" fmla="*/ 2 w 71"/>
                <a:gd name="T19" fmla="*/ 0 h 156"/>
                <a:gd name="T20" fmla="*/ 0 w 71"/>
                <a:gd name="T21" fmla="*/ 1 h 156"/>
                <a:gd name="T22" fmla="*/ 0 w 71"/>
                <a:gd name="T23" fmla="*/ 2 h 156"/>
                <a:gd name="T24" fmla="*/ 0 w 71"/>
                <a:gd name="T25" fmla="*/ 2 h 156"/>
                <a:gd name="T26" fmla="*/ 49 w 71"/>
                <a:gd name="T27" fmla="*/ 55 h 156"/>
                <a:gd name="T28" fmla="*/ 46 w 71"/>
                <a:gd name="T29" fmla="*/ 127 h 156"/>
                <a:gd name="T30" fmla="*/ 33 w 71"/>
                <a:gd name="T31" fmla="*/ 148 h 156"/>
                <a:gd name="T32" fmla="*/ 32 w 71"/>
                <a:gd name="T33" fmla="*/ 149 h 156"/>
                <a:gd name="T34" fmla="*/ 35 w 71"/>
                <a:gd name="T35" fmla="*/ 129 h 156"/>
                <a:gd name="T36" fmla="*/ 34 w 71"/>
                <a:gd name="T37" fmla="*/ 127 h 156"/>
                <a:gd name="T38" fmla="*/ 33 w 71"/>
                <a:gd name="T39" fmla="*/ 127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1" h="156">
                  <a:moveTo>
                    <a:pt x="33" y="127"/>
                  </a:moveTo>
                  <a:cubicBezTo>
                    <a:pt x="33" y="127"/>
                    <a:pt x="32" y="128"/>
                    <a:pt x="32" y="129"/>
                  </a:cubicBezTo>
                  <a:cubicBezTo>
                    <a:pt x="29" y="156"/>
                    <a:pt x="29" y="156"/>
                    <a:pt x="29" y="156"/>
                  </a:cubicBezTo>
                  <a:cubicBezTo>
                    <a:pt x="54" y="145"/>
                    <a:pt x="54" y="145"/>
                    <a:pt x="54" y="145"/>
                  </a:cubicBezTo>
                  <a:cubicBezTo>
                    <a:pt x="54" y="145"/>
                    <a:pt x="55" y="144"/>
                    <a:pt x="55" y="143"/>
                  </a:cubicBezTo>
                  <a:cubicBezTo>
                    <a:pt x="54" y="143"/>
                    <a:pt x="53" y="142"/>
                    <a:pt x="53" y="143"/>
                  </a:cubicBezTo>
                  <a:cubicBezTo>
                    <a:pt x="35" y="150"/>
                    <a:pt x="35" y="150"/>
                    <a:pt x="35" y="150"/>
                  </a:cubicBezTo>
                  <a:cubicBezTo>
                    <a:pt x="36" y="148"/>
                    <a:pt x="36" y="148"/>
                    <a:pt x="36" y="148"/>
                  </a:cubicBezTo>
                  <a:cubicBezTo>
                    <a:pt x="41" y="142"/>
                    <a:pt x="45" y="136"/>
                    <a:pt x="49" y="129"/>
                  </a:cubicBezTo>
                  <a:cubicBezTo>
                    <a:pt x="71" y="80"/>
                    <a:pt x="50" y="22"/>
                    <a:pt x="2" y="0"/>
                  </a:cubicBezTo>
                  <a:cubicBezTo>
                    <a:pt x="1" y="0"/>
                    <a:pt x="0" y="0"/>
                    <a:pt x="0" y="1"/>
                  </a:cubicBezTo>
                  <a:cubicBezTo>
                    <a:pt x="0" y="1"/>
                    <a:pt x="0" y="1"/>
                    <a:pt x="0" y="2"/>
                  </a:cubicBezTo>
                  <a:cubicBezTo>
                    <a:pt x="0" y="2"/>
                    <a:pt x="0" y="2"/>
                    <a:pt x="0" y="2"/>
                  </a:cubicBezTo>
                  <a:cubicBezTo>
                    <a:pt x="23" y="13"/>
                    <a:pt x="41" y="32"/>
                    <a:pt x="49" y="55"/>
                  </a:cubicBezTo>
                  <a:cubicBezTo>
                    <a:pt x="58" y="79"/>
                    <a:pt x="57" y="105"/>
                    <a:pt x="46" y="127"/>
                  </a:cubicBezTo>
                  <a:cubicBezTo>
                    <a:pt x="43" y="135"/>
                    <a:pt x="39" y="141"/>
                    <a:pt x="33" y="148"/>
                  </a:cubicBezTo>
                  <a:cubicBezTo>
                    <a:pt x="32" y="149"/>
                    <a:pt x="32" y="149"/>
                    <a:pt x="32" y="149"/>
                  </a:cubicBezTo>
                  <a:cubicBezTo>
                    <a:pt x="35" y="129"/>
                    <a:pt x="35" y="129"/>
                    <a:pt x="35" y="129"/>
                  </a:cubicBezTo>
                  <a:cubicBezTo>
                    <a:pt x="35" y="128"/>
                    <a:pt x="34" y="127"/>
                    <a:pt x="34" y="127"/>
                  </a:cubicBezTo>
                  <a:cubicBezTo>
                    <a:pt x="33" y="127"/>
                    <a:pt x="33" y="127"/>
                    <a:pt x="33"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9140"/>
              <a:endParaRPr lang="en-US" sz="2400" dirty="0">
                <a:solidFill>
                  <a:srgbClr val="53565A"/>
                </a:solidFill>
              </a:endParaRPr>
            </a:p>
          </p:txBody>
        </p:sp>
        <p:sp>
          <p:nvSpPr>
            <p:cNvPr id="69" name="Freeform 69"/>
            <p:cNvSpPr>
              <a:spLocks noEditPoints="1"/>
            </p:cNvSpPr>
            <p:nvPr/>
          </p:nvSpPr>
          <p:spPr bwMode="auto">
            <a:xfrm>
              <a:off x="7123113" y="4360863"/>
              <a:ext cx="303212" cy="430213"/>
            </a:xfrm>
            <a:custGeom>
              <a:avLst/>
              <a:gdLst>
                <a:gd name="T0" fmla="*/ 44 w 81"/>
                <a:gd name="T1" fmla="*/ 4 h 115"/>
                <a:gd name="T2" fmla="*/ 29 w 81"/>
                <a:gd name="T3" fmla="*/ 2 h 115"/>
                <a:gd name="T4" fmla="*/ 15 w 81"/>
                <a:gd name="T5" fmla="*/ 14 h 115"/>
                <a:gd name="T6" fmla="*/ 6 w 81"/>
                <a:gd name="T7" fmla="*/ 25 h 115"/>
                <a:gd name="T8" fmla="*/ 0 w 81"/>
                <a:gd name="T9" fmla="*/ 41 h 115"/>
                <a:gd name="T10" fmla="*/ 6 w 81"/>
                <a:gd name="T11" fmla="*/ 56 h 115"/>
                <a:gd name="T12" fmla="*/ 15 w 81"/>
                <a:gd name="T13" fmla="*/ 67 h 115"/>
                <a:gd name="T14" fmla="*/ 19 w 81"/>
                <a:gd name="T15" fmla="*/ 115 h 115"/>
                <a:gd name="T16" fmla="*/ 39 w 81"/>
                <a:gd name="T17" fmla="*/ 101 h 115"/>
                <a:gd name="T18" fmla="*/ 60 w 81"/>
                <a:gd name="T19" fmla="*/ 115 h 115"/>
                <a:gd name="T20" fmla="*/ 65 w 81"/>
                <a:gd name="T21" fmla="*/ 67 h 115"/>
                <a:gd name="T22" fmla="*/ 73 w 81"/>
                <a:gd name="T23" fmla="*/ 58 h 115"/>
                <a:gd name="T24" fmla="*/ 79 w 81"/>
                <a:gd name="T25" fmla="*/ 43 h 115"/>
                <a:gd name="T26" fmla="*/ 79 w 81"/>
                <a:gd name="T27" fmla="*/ 37 h 115"/>
                <a:gd name="T28" fmla="*/ 79 w 81"/>
                <a:gd name="T29" fmla="*/ 37 h 115"/>
                <a:gd name="T30" fmla="*/ 76 w 81"/>
                <a:gd name="T31" fmla="*/ 34 h 115"/>
                <a:gd name="T32" fmla="*/ 72 w 81"/>
                <a:gd name="T33" fmla="*/ 18 h 115"/>
                <a:gd name="T34" fmla="*/ 57 w 81"/>
                <a:gd name="T35" fmla="*/ 8 h 115"/>
                <a:gd name="T36" fmla="*/ 55 w 81"/>
                <a:gd name="T37" fmla="*/ 112 h 115"/>
                <a:gd name="T38" fmla="*/ 24 w 81"/>
                <a:gd name="T39" fmla="*/ 112 h 115"/>
                <a:gd name="T40" fmla="*/ 23 w 81"/>
                <a:gd name="T41" fmla="*/ 74 h 115"/>
                <a:gd name="T42" fmla="*/ 35 w 81"/>
                <a:gd name="T43" fmla="*/ 76 h 115"/>
                <a:gd name="T44" fmla="*/ 56 w 81"/>
                <a:gd name="T45" fmla="*/ 75 h 115"/>
                <a:gd name="T46" fmla="*/ 69 w 81"/>
                <a:gd name="T47" fmla="*/ 24 h 115"/>
                <a:gd name="T48" fmla="*/ 75 w 81"/>
                <a:gd name="T49" fmla="*/ 38 h 115"/>
                <a:gd name="T50" fmla="*/ 76 w 81"/>
                <a:gd name="T51" fmla="*/ 41 h 115"/>
                <a:gd name="T52" fmla="*/ 75 w 81"/>
                <a:gd name="T53" fmla="*/ 43 h 115"/>
                <a:gd name="T54" fmla="*/ 69 w 81"/>
                <a:gd name="T55" fmla="*/ 62 h 115"/>
                <a:gd name="T56" fmla="*/ 54 w 81"/>
                <a:gd name="T57" fmla="*/ 71 h 115"/>
                <a:gd name="T58" fmla="*/ 46 w 81"/>
                <a:gd name="T59" fmla="*/ 74 h 115"/>
                <a:gd name="T60" fmla="*/ 29 w 81"/>
                <a:gd name="T61" fmla="*/ 75 h 115"/>
                <a:gd name="T62" fmla="*/ 15 w 81"/>
                <a:gd name="T63" fmla="*/ 63 h 115"/>
                <a:gd name="T64" fmla="*/ 10 w 81"/>
                <a:gd name="T65" fmla="*/ 56 h 115"/>
                <a:gd name="T66" fmla="*/ 3 w 81"/>
                <a:gd name="T67" fmla="*/ 40 h 115"/>
                <a:gd name="T68" fmla="*/ 10 w 81"/>
                <a:gd name="T69" fmla="*/ 24 h 115"/>
                <a:gd name="T70" fmla="*/ 15 w 81"/>
                <a:gd name="T71" fmla="*/ 17 h 115"/>
                <a:gd name="T72" fmla="*/ 29 w 81"/>
                <a:gd name="T73" fmla="*/ 6 h 115"/>
                <a:gd name="T74" fmla="*/ 46 w 81"/>
                <a:gd name="T75" fmla="*/ 8 h 115"/>
                <a:gd name="T76" fmla="*/ 54 w 81"/>
                <a:gd name="T77" fmla="*/ 10 h 115"/>
                <a:gd name="T78" fmla="*/ 69 w 81"/>
                <a:gd name="T79" fmla="*/ 19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1" h="115">
                  <a:moveTo>
                    <a:pt x="57" y="8"/>
                  </a:moveTo>
                  <a:cubicBezTo>
                    <a:pt x="55" y="2"/>
                    <a:pt x="50" y="0"/>
                    <a:pt x="44" y="4"/>
                  </a:cubicBezTo>
                  <a:cubicBezTo>
                    <a:pt x="41" y="6"/>
                    <a:pt x="39" y="6"/>
                    <a:pt x="35" y="4"/>
                  </a:cubicBezTo>
                  <a:cubicBezTo>
                    <a:pt x="33" y="3"/>
                    <a:pt x="31" y="2"/>
                    <a:pt x="29" y="2"/>
                  </a:cubicBezTo>
                  <a:cubicBezTo>
                    <a:pt x="25" y="2"/>
                    <a:pt x="23" y="7"/>
                    <a:pt x="22" y="8"/>
                  </a:cubicBezTo>
                  <a:cubicBezTo>
                    <a:pt x="21" y="12"/>
                    <a:pt x="19" y="13"/>
                    <a:pt x="15" y="14"/>
                  </a:cubicBezTo>
                  <a:cubicBezTo>
                    <a:pt x="11" y="14"/>
                    <a:pt x="9" y="15"/>
                    <a:pt x="7" y="17"/>
                  </a:cubicBezTo>
                  <a:cubicBezTo>
                    <a:pt x="6" y="19"/>
                    <a:pt x="6" y="22"/>
                    <a:pt x="6" y="25"/>
                  </a:cubicBezTo>
                  <a:cubicBezTo>
                    <a:pt x="7" y="29"/>
                    <a:pt x="7" y="31"/>
                    <a:pt x="4" y="33"/>
                  </a:cubicBezTo>
                  <a:cubicBezTo>
                    <a:pt x="1" y="36"/>
                    <a:pt x="0" y="38"/>
                    <a:pt x="0" y="41"/>
                  </a:cubicBezTo>
                  <a:cubicBezTo>
                    <a:pt x="0" y="43"/>
                    <a:pt x="1" y="45"/>
                    <a:pt x="4" y="47"/>
                  </a:cubicBezTo>
                  <a:cubicBezTo>
                    <a:pt x="7" y="50"/>
                    <a:pt x="8" y="52"/>
                    <a:pt x="6" y="56"/>
                  </a:cubicBezTo>
                  <a:cubicBezTo>
                    <a:pt x="6" y="59"/>
                    <a:pt x="6" y="62"/>
                    <a:pt x="7" y="64"/>
                  </a:cubicBezTo>
                  <a:cubicBezTo>
                    <a:pt x="9" y="66"/>
                    <a:pt x="11" y="67"/>
                    <a:pt x="15" y="67"/>
                  </a:cubicBezTo>
                  <a:cubicBezTo>
                    <a:pt x="17" y="67"/>
                    <a:pt x="18" y="67"/>
                    <a:pt x="19" y="68"/>
                  </a:cubicBezTo>
                  <a:cubicBezTo>
                    <a:pt x="19" y="75"/>
                    <a:pt x="19" y="115"/>
                    <a:pt x="19" y="115"/>
                  </a:cubicBezTo>
                  <a:cubicBezTo>
                    <a:pt x="25" y="115"/>
                    <a:pt x="25" y="115"/>
                    <a:pt x="25" y="115"/>
                  </a:cubicBezTo>
                  <a:cubicBezTo>
                    <a:pt x="39" y="101"/>
                    <a:pt x="39" y="101"/>
                    <a:pt x="39" y="101"/>
                  </a:cubicBezTo>
                  <a:cubicBezTo>
                    <a:pt x="53" y="115"/>
                    <a:pt x="53" y="115"/>
                    <a:pt x="53" y="115"/>
                  </a:cubicBezTo>
                  <a:cubicBezTo>
                    <a:pt x="60" y="115"/>
                    <a:pt x="60" y="115"/>
                    <a:pt x="60" y="115"/>
                  </a:cubicBezTo>
                  <a:cubicBezTo>
                    <a:pt x="60" y="69"/>
                    <a:pt x="60" y="69"/>
                    <a:pt x="60" y="69"/>
                  </a:cubicBezTo>
                  <a:cubicBezTo>
                    <a:pt x="60" y="67"/>
                    <a:pt x="63" y="67"/>
                    <a:pt x="65" y="67"/>
                  </a:cubicBezTo>
                  <a:cubicBezTo>
                    <a:pt x="68" y="67"/>
                    <a:pt x="71" y="66"/>
                    <a:pt x="72" y="63"/>
                  </a:cubicBezTo>
                  <a:cubicBezTo>
                    <a:pt x="73" y="62"/>
                    <a:pt x="74" y="60"/>
                    <a:pt x="73" y="58"/>
                  </a:cubicBezTo>
                  <a:cubicBezTo>
                    <a:pt x="71" y="52"/>
                    <a:pt x="73" y="49"/>
                    <a:pt x="77" y="45"/>
                  </a:cubicBezTo>
                  <a:cubicBezTo>
                    <a:pt x="78" y="45"/>
                    <a:pt x="78" y="44"/>
                    <a:pt x="79" y="43"/>
                  </a:cubicBezTo>
                  <a:cubicBezTo>
                    <a:pt x="79" y="43"/>
                    <a:pt x="79" y="43"/>
                    <a:pt x="79" y="43"/>
                  </a:cubicBezTo>
                  <a:cubicBezTo>
                    <a:pt x="81" y="41"/>
                    <a:pt x="79" y="38"/>
                    <a:pt x="79" y="37"/>
                  </a:cubicBezTo>
                  <a:cubicBezTo>
                    <a:pt x="79" y="37"/>
                    <a:pt x="79" y="37"/>
                    <a:pt x="79" y="37"/>
                  </a:cubicBezTo>
                  <a:cubicBezTo>
                    <a:pt x="79" y="37"/>
                    <a:pt x="79" y="37"/>
                    <a:pt x="79" y="37"/>
                  </a:cubicBezTo>
                  <a:cubicBezTo>
                    <a:pt x="78" y="37"/>
                    <a:pt x="78" y="36"/>
                    <a:pt x="78" y="36"/>
                  </a:cubicBezTo>
                  <a:cubicBezTo>
                    <a:pt x="78" y="35"/>
                    <a:pt x="77" y="34"/>
                    <a:pt x="76" y="34"/>
                  </a:cubicBezTo>
                  <a:cubicBezTo>
                    <a:pt x="72" y="31"/>
                    <a:pt x="71" y="29"/>
                    <a:pt x="73" y="25"/>
                  </a:cubicBezTo>
                  <a:cubicBezTo>
                    <a:pt x="74" y="22"/>
                    <a:pt x="74" y="19"/>
                    <a:pt x="72" y="18"/>
                  </a:cubicBezTo>
                  <a:cubicBezTo>
                    <a:pt x="71" y="15"/>
                    <a:pt x="68" y="14"/>
                    <a:pt x="65" y="14"/>
                  </a:cubicBezTo>
                  <a:cubicBezTo>
                    <a:pt x="61" y="13"/>
                    <a:pt x="59" y="12"/>
                    <a:pt x="57" y="8"/>
                  </a:cubicBezTo>
                  <a:close/>
                  <a:moveTo>
                    <a:pt x="56" y="112"/>
                  </a:moveTo>
                  <a:cubicBezTo>
                    <a:pt x="55" y="112"/>
                    <a:pt x="55" y="112"/>
                    <a:pt x="55" y="112"/>
                  </a:cubicBezTo>
                  <a:cubicBezTo>
                    <a:pt x="39" y="96"/>
                    <a:pt x="39" y="96"/>
                    <a:pt x="39" y="96"/>
                  </a:cubicBezTo>
                  <a:cubicBezTo>
                    <a:pt x="24" y="112"/>
                    <a:pt x="24" y="112"/>
                    <a:pt x="24" y="112"/>
                  </a:cubicBezTo>
                  <a:cubicBezTo>
                    <a:pt x="23" y="112"/>
                    <a:pt x="23" y="112"/>
                    <a:pt x="23" y="112"/>
                  </a:cubicBezTo>
                  <a:cubicBezTo>
                    <a:pt x="23" y="110"/>
                    <a:pt x="23" y="86"/>
                    <a:pt x="23" y="74"/>
                  </a:cubicBezTo>
                  <a:cubicBezTo>
                    <a:pt x="24" y="77"/>
                    <a:pt x="27" y="78"/>
                    <a:pt x="29" y="78"/>
                  </a:cubicBezTo>
                  <a:cubicBezTo>
                    <a:pt x="31" y="78"/>
                    <a:pt x="33" y="78"/>
                    <a:pt x="35" y="76"/>
                  </a:cubicBezTo>
                  <a:cubicBezTo>
                    <a:pt x="38" y="74"/>
                    <a:pt x="41" y="74"/>
                    <a:pt x="45" y="76"/>
                  </a:cubicBezTo>
                  <a:cubicBezTo>
                    <a:pt x="49" y="79"/>
                    <a:pt x="53" y="79"/>
                    <a:pt x="56" y="75"/>
                  </a:cubicBezTo>
                  <a:cubicBezTo>
                    <a:pt x="56" y="112"/>
                    <a:pt x="56" y="112"/>
                    <a:pt x="56" y="112"/>
                  </a:cubicBezTo>
                  <a:close/>
                  <a:moveTo>
                    <a:pt x="69" y="24"/>
                  </a:moveTo>
                  <a:cubicBezTo>
                    <a:pt x="68" y="29"/>
                    <a:pt x="69" y="33"/>
                    <a:pt x="74" y="37"/>
                  </a:cubicBezTo>
                  <a:cubicBezTo>
                    <a:pt x="74" y="37"/>
                    <a:pt x="75" y="37"/>
                    <a:pt x="75" y="38"/>
                  </a:cubicBezTo>
                  <a:cubicBezTo>
                    <a:pt x="76" y="38"/>
                    <a:pt x="76" y="39"/>
                    <a:pt x="76" y="39"/>
                  </a:cubicBezTo>
                  <a:cubicBezTo>
                    <a:pt x="76" y="40"/>
                    <a:pt x="76" y="41"/>
                    <a:pt x="76" y="41"/>
                  </a:cubicBezTo>
                  <a:cubicBezTo>
                    <a:pt x="76" y="41"/>
                    <a:pt x="76" y="41"/>
                    <a:pt x="76" y="41"/>
                  </a:cubicBezTo>
                  <a:cubicBezTo>
                    <a:pt x="75" y="42"/>
                    <a:pt x="75" y="42"/>
                    <a:pt x="75" y="43"/>
                  </a:cubicBezTo>
                  <a:cubicBezTo>
                    <a:pt x="69" y="47"/>
                    <a:pt x="67" y="52"/>
                    <a:pt x="70" y="59"/>
                  </a:cubicBezTo>
                  <a:cubicBezTo>
                    <a:pt x="70" y="60"/>
                    <a:pt x="70" y="61"/>
                    <a:pt x="69" y="62"/>
                  </a:cubicBezTo>
                  <a:cubicBezTo>
                    <a:pt x="68" y="63"/>
                    <a:pt x="67" y="63"/>
                    <a:pt x="65" y="63"/>
                  </a:cubicBezTo>
                  <a:cubicBezTo>
                    <a:pt x="59" y="63"/>
                    <a:pt x="56" y="66"/>
                    <a:pt x="54" y="71"/>
                  </a:cubicBezTo>
                  <a:cubicBezTo>
                    <a:pt x="52" y="75"/>
                    <a:pt x="51" y="75"/>
                    <a:pt x="50" y="75"/>
                  </a:cubicBezTo>
                  <a:cubicBezTo>
                    <a:pt x="49" y="75"/>
                    <a:pt x="48" y="75"/>
                    <a:pt x="46" y="74"/>
                  </a:cubicBezTo>
                  <a:cubicBezTo>
                    <a:pt x="41" y="71"/>
                    <a:pt x="38" y="71"/>
                    <a:pt x="33" y="73"/>
                  </a:cubicBezTo>
                  <a:cubicBezTo>
                    <a:pt x="32" y="74"/>
                    <a:pt x="30" y="75"/>
                    <a:pt x="29" y="75"/>
                  </a:cubicBezTo>
                  <a:cubicBezTo>
                    <a:pt x="29" y="75"/>
                    <a:pt x="27" y="75"/>
                    <a:pt x="25" y="71"/>
                  </a:cubicBezTo>
                  <a:cubicBezTo>
                    <a:pt x="23" y="66"/>
                    <a:pt x="20" y="63"/>
                    <a:pt x="15" y="63"/>
                  </a:cubicBezTo>
                  <a:cubicBezTo>
                    <a:pt x="13" y="63"/>
                    <a:pt x="11" y="63"/>
                    <a:pt x="10" y="62"/>
                  </a:cubicBezTo>
                  <a:cubicBezTo>
                    <a:pt x="10" y="60"/>
                    <a:pt x="10" y="58"/>
                    <a:pt x="10" y="56"/>
                  </a:cubicBezTo>
                  <a:cubicBezTo>
                    <a:pt x="11" y="52"/>
                    <a:pt x="10" y="48"/>
                    <a:pt x="6" y="45"/>
                  </a:cubicBezTo>
                  <a:cubicBezTo>
                    <a:pt x="4" y="43"/>
                    <a:pt x="3" y="41"/>
                    <a:pt x="3" y="40"/>
                  </a:cubicBezTo>
                  <a:cubicBezTo>
                    <a:pt x="3" y="39"/>
                    <a:pt x="4" y="37"/>
                    <a:pt x="6" y="36"/>
                  </a:cubicBezTo>
                  <a:cubicBezTo>
                    <a:pt x="10" y="33"/>
                    <a:pt x="11" y="29"/>
                    <a:pt x="10" y="24"/>
                  </a:cubicBezTo>
                  <a:cubicBezTo>
                    <a:pt x="10" y="22"/>
                    <a:pt x="10" y="20"/>
                    <a:pt x="10" y="19"/>
                  </a:cubicBezTo>
                  <a:cubicBezTo>
                    <a:pt x="11" y="18"/>
                    <a:pt x="13" y="18"/>
                    <a:pt x="15" y="17"/>
                  </a:cubicBezTo>
                  <a:cubicBezTo>
                    <a:pt x="20" y="17"/>
                    <a:pt x="23" y="15"/>
                    <a:pt x="25" y="10"/>
                  </a:cubicBezTo>
                  <a:cubicBezTo>
                    <a:pt x="27" y="6"/>
                    <a:pt x="29" y="6"/>
                    <a:pt x="29" y="6"/>
                  </a:cubicBezTo>
                  <a:cubicBezTo>
                    <a:pt x="30" y="6"/>
                    <a:pt x="32" y="6"/>
                    <a:pt x="33" y="8"/>
                  </a:cubicBezTo>
                  <a:cubicBezTo>
                    <a:pt x="38" y="10"/>
                    <a:pt x="41" y="10"/>
                    <a:pt x="46" y="8"/>
                  </a:cubicBezTo>
                  <a:cubicBezTo>
                    <a:pt x="48" y="6"/>
                    <a:pt x="49" y="6"/>
                    <a:pt x="50" y="6"/>
                  </a:cubicBezTo>
                  <a:cubicBezTo>
                    <a:pt x="51" y="6"/>
                    <a:pt x="53" y="6"/>
                    <a:pt x="54" y="10"/>
                  </a:cubicBezTo>
                  <a:cubicBezTo>
                    <a:pt x="56" y="15"/>
                    <a:pt x="60" y="17"/>
                    <a:pt x="64" y="17"/>
                  </a:cubicBezTo>
                  <a:cubicBezTo>
                    <a:pt x="67" y="18"/>
                    <a:pt x="68" y="19"/>
                    <a:pt x="69" y="19"/>
                  </a:cubicBezTo>
                  <a:cubicBezTo>
                    <a:pt x="70" y="20"/>
                    <a:pt x="70" y="22"/>
                    <a:pt x="69" y="2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9140"/>
              <a:endParaRPr lang="en-US" sz="2400" dirty="0">
                <a:solidFill>
                  <a:srgbClr val="53565A"/>
                </a:solidFill>
              </a:endParaRPr>
            </a:p>
          </p:txBody>
        </p:sp>
        <p:sp>
          <p:nvSpPr>
            <p:cNvPr id="70" name="Freeform 70"/>
            <p:cNvSpPr>
              <a:spLocks noEditPoints="1"/>
            </p:cNvSpPr>
            <p:nvPr/>
          </p:nvSpPr>
          <p:spPr bwMode="auto">
            <a:xfrm>
              <a:off x="7197725" y="4438650"/>
              <a:ext cx="149225" cy="146050"/>
            </a:xfrm>
            <a:custGeom>
              <a:avLst/>
              <a:gdLst>
                <a:gd name="T0" fmla="*/ 38 w 40"/>
                <a:gd name="T1" fmla="*/ 1 h 39"/>
                <a:gd name="T2" fmla="*/ 33 w 40"/>
                <a:gd name="T3" fmla="*/ 7 h 39"/>
                <a:gd name="T4" fmla="*/ 19 w 40"/>
                <a:gd name="T5" fmla="*/ 0 h 39"/>
                <a:gd name="T6" fmla="*/ 0 w 40"/>
                <a:gd name="T7" fmla="*/ 20 h 39"/>
                <a:gd name="T8" fmla="*/ 19 w 40"/>
                <a:gd name="T9" fmla="*/ 39 h 39"/>
                <a:gd name="T10" fmla="*/ 38 w 40"/>
                <a:gd name="T11" fmla="*/ 20 h 39"/>
                <a:gd name="T12" fmla="*/ 35 w 40"/>
                <a:gd name="T13" fmla="*/ 9 h 39"/>
                <a:gd name="T14" fmla="*/ 40 w 40"/>
                <a:gd name="T15" fmla="*/ 3 h 39"/>
                <a:gd name="T16" fmla="*/ 38 w 40"/>
                <a:gd name="T17" fmla="*/ 1 h 39"/>
                <a:gd name="T18" fmla="*/ 35 w 40"/>
                <a:gd name="T19" fmla="*/ 20 h 39"/>
                <a:gd name="T20" fmla="*/ 19 w 40"/>
                <a:gd name="T21" fmla="*/ 36 h 39"/>
                <a:gd name="T22" fmla="*/ 3 w 40"/>
                <a:gd name="T23" fmla="*/ 20 h 39"/>
                <a:gd name="T24" fmla="*/ 19 w 40"/>
                <a:gd name="T25" fmla="*/ 3 h 39"/>
                <a:gd name="T26" fmla="*/ 32 w 40"/>
                <a:gd name="T27" fmla="*/ 9 h 39"/>
                <a:gd name="T28" fmla="*/ 21 w 40"/>
                <a:gd name="T29" fmla="*/ 23 h 39"/>
                <a:gd name="T30" fmla="*/ 10 w 40"/>
                <a:gd name="T31" fmla="*/ 13 h 39"/>
                <a:gd name="T32" fmla="*/ 8 w 40"/>
                <a:gd name="T33" fmla="*/ 15 h 39"/>
                <a:gd name="T34" fmla="*/ 21 w 40"/>
                <a:gd name="T35" fmla="*/ 28 h 39"/>
                <a:gd name="T36" fmla="*/ 33 w 40"/>
                <a:gd name="T37" fmla="*/ 12 h 39"/>
                <a:gd name="T38" fmla="*/ 35 w 40"/>
                <a:gd name="T39" fmla="*/ 2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0" h="39">
                  <a:moveTo>
                    <a:pt x="38" y="1"/>
                  </a:moveTo>
                  <a:cubicBezTo>
                    <a:pt x="33" y="7"/>
                    <a:pt x="33" y="7"/>
                    <a:pt x="33" y="7"/>
                  </a:cubicBezTo>
                  <a:cubicBezTo>
                    <a:pt x="30" y="3"/>
                    <a:pt x="25" y="0"/>
                    <a:pt x="19" y="0"/>
                  </a:cubicBezTo>
                  <a:cubicBezTo>
                    <a:pt x="8" y="0"/>
                    <a:pt x="0" y="9"/>
                    <a:pt x="0" y="20"/>
                  </a:cubicBezTo>
                  <a:cubicBezTo>
                    <a:pt x="0" y="30"/>
                    <a:pt x="8" y="39"/>
                    <a:pt x="19" y="39"/>
                  </a:cubicBezTo>
                  <a:cubicBezTo>
                    <a:pt x="30" y="39"/>
                    <a:pt x="38" y="30"/>
                    <a:pt x="38" y="20"/>
                  </a:cubicBezTo>
                  <a:cubicBezTo>
                    <a:pt x="38" y="16"/>
                    <a:pt x="37" y="12"/>
                    <a:pt x="35" y="9"/>
                  </a:cubicBezTo>
                  <a:cubicBezTo>
                    <a:pt x="40" y="3"/>
                    <a:pt x="40" y="3"/>
                    <a:pt x="40" y="3"/>
                  </a:cubicBezTo>
                  <a:lnTo>
                    <a:pt x="38" y="1"/>
                  </a:lnTo>
                  <a:close/>
                  <a:moveTo>
                    <a:pt x="35" y="20"/>
                  </a:moveTo>
                  <a:cubicBezTo>
                    <a:pt x="35" y="29"/>
                    <a:pt x="28" y="36"/>
                    <a:pt x="19" y="36"/>
                  </a:cubicBezTo>
                  <a:cubicBezTo>
                    <a:pt x="10" y="36"/>
                    <a:pt x="3" y="29"/>
                    <a:pt x="3" y="20"/>
                  </a:cubicBezTo>
                  <a:cubicBezTo>
                    <a:pt x="3" y="11"/>
                    <a:pt x="10" y="3"/>
                    <a:pt x="19" y="3"/>
                  </a:cubicBezTo>
                  <a:cubicBezTo>
                    <a:pt x="24" y="3"/>
                    <a:pt x="29" y="6"/>
                    <a:pt x="32" y="9"/>
                  </a:cubicBezTo>
                  <a:cubicBezTo>
                    <a:pt x="21" y="23"/>
                    <a:pt x="21" y="23"/>
                    <a:pt x="21" y="23"/>
                  </a:cubicBezTo>
                  <a:cubicBezTo>
                    <a:pt x="10" y="13"/>
                    <a:pt x="10" y="13"/>
                    <a:pt x="10" y="13"/>
                  </a:cubicBezTo>
                  <a:cubicBezTo>
                    <a:pt x="8" y="15"/>
                    <a:pt x="8" y="15"/>
                    <a:pt x="8" y="15"/>
                  </a:cubicBezTo>
                  <a:cubicBezTo>
                    <a:pt x="21" y="28"/>
                    <a:pt x="21" y="28"/>
                    <a:pt x="21" y="28"/>
                  </a:cubicBezTo>
                  <a:cubicBezTo>
                    <a:pt x="33" y="12"/>
                    <a:pt x="33" y="12"/>
                    <a:pt x="33" y="12"/>
                  </a:cubicBezTo>
                  <a:cubicBezTo>
                    <a:pt x="35" y="14"/>
                    <a:pt x="35" y="17"/>
                    <a:pt x="35" y="2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9140"/>
              <a:endParaRPr lang="en-US" sz="2400" dirty="0">
                <a:solidFill>
                  <a:srgbClr val="53565A"/>
                </a:solidFill>
              </a:endParaRPr>
            </a:p>
          </p:txBody>
        </p:sp>
      </p:grpSp>
      <p:grpSp>
        <p:nvGrpSpPr>
          <p:cNvPr id="71" name="Group 70"/>
          <p:cNvGrpSpPr/>
          <p:nvPr/>
        </p:nvGrpSpPr>
        <p:grpSpPr>
          <a:xfrm>
            <a:off x="5997991" y="4651867"/>
            <a:ext cx="490348" cy="398256"/>
            <a:chOff x="8045450" y="5448300"/>
            <a:chExt cx="742950" cy="603250"/>
          </a:xfrm>
        </p:grpSpPr>
        <p:sp>
          <p:nvSpPr>
            <p:cNvPr id="72" name="Freeform 71"/>
            <p:cNvSpPr>
              <a:spLocks/>
            </p:cNvSpPr>
            <p:nvPr/>
          </p:nvSpPr>
          <p:spPr bwMode="auto">
            <a:xfrm>
              <a:off x="8175625" y="5594350"/>
              <a:ext cx="500062" cy="261938"/>
            </a:xfrm>
            <a:custGeom>
              <a:avLst/>
              <a:gdLst>
                <a:gd name="T0" fmla="*/ 15 w 315"/>
                <a:gd name="T1" fmla="*/ 165 h 165"/>
                <a:gd name="T2" fmla="*/ 0 w 315"/>
                <a:gd name="T3" fmla="*/ 153 h 165"/>
                <a:gd name="T4" fmla="*/ 86 w 315"/>
                <a:gd name="T5" fmla="*/ 40 h 165"/>
                <a:gd name="T6" fmla="*/ 189 w 315"/>
                <a:gd name="T7" fmla="*/ 113 h 165"/>
                <a:gd name="T8" fmla="*/ 303 w 315"/>
                <a:gd name="T9" fmla="*/ 0 h 165"/>
                <a:gd name="T10" fmla="*/ 315 w 315"/>
                <a:gd name="T11" fmla="*/ 12 h 165"/>
                <a:gd name="T12" fmla="*/ 192 w 315"/>
                <a:gd name="T13" fmla="*/ 137 h 165"/>
                <a:gd name="T14" fmla="*/ 88 w 315"/>
                <a:gd name="T15" fmla="*/ 66 h 165"/>
                <a:gd name="T16" fmla="*/ 15 w 315"/>
                <a:gd name="T17" fmla="*/ 165 h 165"/>
                <a:gd name="T18" fmla="*/ 15 w 315"/>
                <a:gd name="T19" fmla="*/ 165 h 165"/>
                <a:gd name="T20" fmla="*/ 15 w 315"/>
                <a:gd name="T21" fmla="*/ 165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5" h="165">
                  <a:moveTo>
                    <a:pt x="15" y="165"/>
                  </a:moveTo>
                  <a:lnTo>
                    <a:pt x="0" y="153"/>
                  </a:lnTo>
                  <a:lnTo>
                    <a:pt x="86" y="40"/>
                  </a:lnTo>
                  <a:lnTo>
                    <a:pt x="189" y="113"/>
                  </a:lnTo>
                  <a:lnTo>
                    <a:pt x="303" y="0"/>
                  </a:lnTo>
                  <a:lnTo>
                    <a:pt x="315" y="12"/>
                  </a:lnTo>
                  <a:lnTo>
                    <a:pt x="192" y="137"/>
                  </a:lnTo>
                  <a:lnTo>
                    <a:pt x="88" y="66"/>
                  </a:lnTo>
                  <a:lnTo>
                    <a:pt x="15" y="165"/>
                  </a:lnTo>
                  <a:lnTo>
                    <a:pt x="15" y="165"/>
                  </a:lnTo>
                  <a:lnTo>
                    <a:pt x="15" y="1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9140"/>
              <a:endParaRPr lang="en-US" sz="2400" dirty="0">
                <a:solidFill>
                  <a:srgbClr val="53565A"/>
                </a:solidFill>
              </a:endParaRPr>
            </a:p>
          </p:txBody>
        </p:sp>
        <p:sp>
          <p:nvSpPr>
            <p:cNvPr id="73" name="Freeform 72"/>
            <p:cNvSpPr>
              <a:spLocks/>
            </p:cNvSpPr>
            <p:nvPr/>
          </p:nvSpPr>
          <p:spPr bwMode="auto">
            <a:xfrm>
              <a:off x="8116888" y="5514975"/>
              <a:ext cx="141287" cy="139700"/>
            </a:xfrm>
            <a:custGeom>
              <a:avLst/>
              <a:gdLst>
                <a:gd name="T0" fmla="*/ 54 w 89"/>
                <a:gd name="T1" fmla="*/ 88 h 88"/>
                <a:gd name="T2" fmla="*/ 35 w 89"/>
                <a:gd name="T3" fmla="*/ 88 h 88"/>
                <a:gd name="T4" fmla="*/ 35 w 89"/>
                <a:gd name="T5" fmla="*/ 52 h 88"/>
                <a:gd name="T6" fmla="*/ 0 w 89"/>
                <a:gd name="T7" fmla="*/ 52 h 88"/>
                <a:gd name="T8" fmla="*/ 0 w 89"/>
                <a:gd name="T9" fmla="*/ 33 h 88"/>
                <a:gd name="T10" fmla="*/ 35 w 89"/>
                <a:gd name="T11" fmla="*/ 33 h 88"/>
                <a:gd name="T12" fmla="*/ 35 w 89"/>
                <a:gd name="T13" fmla="*/ 0 h 88"/>
                <a:gd name="T14" fmla="*/ 54 w 89"/>
                <a:gd name="T15" fmla="*/ 0 h 88"/>
                <a:gd name="T16" fmla="*/ 54 w 89"/>
                <a:gd name="T17" fmla="*/ 33 h 88"/>
                <a:gd name="T18" fmla="*/ 89 w 89"/>
                <a:gd name="T19" fmla="*/ 33 h 88"/>
                <a:gd name="T20" fmla="*/ 89 w 89"/>
                <a:gd name="T21" fmla="*/ 52 h 88"/>
                <a:gd name="T22" fmla="*/ 54 w 89"/>
                <a:gd name="T23" fmla="*/ 52 h 88"/>
                <a:gd name="T24" fmla="*/ 54 w 89"/>
                <a:gd name="T25" fmla="*/ 88 h 88"/>
                <a:gd name="T26" fmla="*/ 54 w 89"/>
                <a:gd name="T27" fmla="*/ 88 h 88"/>
                <a:gd name="T28" fmla="*/ 54 w 89"/>
                <a:gd name="T29" fmla="*/ 8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9" h="88">
                  <a:moveTo>
                    <a:pt x="54" y="88"/>
                  </a:moveTo>
                  <a:lnTo>
                    <a:pt x="35" y="88"/>
                  </a:lnTo>
                  <a:lnTo>
                    <a:pt x="35" y="52"/>
                  </a:lnTo>
                  <a:lnTo>
                    <a:pt x="0" y="52"/>
                  </a:lnTo>
                  <a:lnTo>
                    <a:pt x="0" y="33"/>
                  </a:lnTo>
                  <a:lnTo>
                    <a:pt x="35" y="33"/>
                  </a:lnTo>
                  <a:lnTo>
                    <a:pt x="35" y="0"/>
                  </a:lnTo>
                  <a:lnTo>
                    <a:pt x="54" y="0"/>
                  </a:lnTo>
                  <a:lnTo>
                    <a:pt x="54" y="33"/>
                  </a:lnTo>
                  <a:lnTo>
                    <a:pt x="89" y="33"/>
                  </a:lnTo>
                  <a:lnTo>
                    <a:pt x="89" y="52"/>
                  </a:lnTo>
                  <a:lnTo>
                    <a:pt x="54" y="52"/>
                  </a:lnTo>
                  <a:lnTo>
                    <a:pt x="54" y="88"/>
                  </a:lnTo>
                  <a:lnTo>
                    <a:pt x="54" y="88"/>
                  </a:lnTo>
                  <a:lnTo>
                    <a:pt x="54" y="8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9140"/>
              <a:endParaRPr lang="en-US" sz="2400" dirty="0">
                <a:solidFill>
                  <a:srgbClr val="53565A"/>
                </a:solidFill>
              </a:endParaRPr>
            </a:p>
          </p:txBody>
        </p:sp>
        <p:sp>
          <p:nvSpPr>
            <p:cNvPr id="74" name="Freeform 73"/>
            <p:cNvSpPr>
              <a:spLocks noEditPoints="1"/>
            </p:cNvSpPr>
            <p:nvPr/>
          </p:nvSpPr>
          <p:spPr bwMode="auto">
            <a:xfrm>
              <a:off x="8045450" y="5448300"/>
              <a:ext cx="742950" cy="603250"/>
            </a:xfrm>
            <a:custGeom>
              <a:avLst/>
              <a:gdLst>
                <a:gd name="T0" fmla="*/ 397 w 468"/>
                <a:gd name="T1" fmla="*/ 380 h 380"/>
                <a:gd name="T2" fmla="*/ 73 w 468"/>
                <a:gd name="T3" fmla="*/ 380 h 380"/>
                <a:gd name="T4" fmla="*/ 73 w 468"/>
                <a:gd name="T5" fmla="*/ 335 h 380"/>
                <a:gd name="T6" fmla="*/ 137 w 468"/>
                <a:gd name="T7" fmla="*/ 335 h 380"/>
                <a:gd name="T8" fmla="*/ 137 w 468"/>
                <a:gd name="T9" fmla="*/ 309 h 380"/>
                <a:gd name="T10" fmla="*/ 0 w 468"/>
                <a:gd name="T11" fmla="*/ 309 h 380"/>
                <a:gd name="T12" fmla="*/ 0 w 468"/>
                <a:gd name="T13" fmla="*/ 0 h 380"/>
                <a:gd name="T14" fmla="*/ 468 w 468"/>
                <a:gd name="T15" fmla="*/ 0 h 380"/>
                <a:gd name="T16" fmla="*/ 468 w 468"/>
                <a:gd name="T17" fmla="*/ 309 h 380"/>
                <a:gd name="T18" fmla="*/ 333 w 468"/>
                <a:gd name="T19" fmla="*/ 309 h 380"/>
                <a:gd name="T20" fmla="*/ 333 w 468"/>
                <a:gd name="T21" fmla="*/ 335 h 380"/>
                <a:gd name="T22" fmla="*/ 397 w 468"/>
                <a:gd name="T23" fmla="*/ 335 h 380"/>
                <a:gd name="T24" fmla="*/ 397 w 468"/>
                <a:gd name="T25" fmla="*/ 380 h 380"/>
                <a:gd name="T26" fmla="*/ 397 w 468"/>
                <a:gd name="T27" fmla="*/ 380 h 380"/>
                <a:gd name="T28" fmla="*/ 397 w 468"/>
                <a:gd name="T29" fmla="*/ 380 h 380"/>
                <a:gd name="T30" fmla="*/ 383 w 468"/>
                <a:gd name="T31" fmla="*/ 349 h 380"/>
                <a:gd name="T32" fmla="*/ 87 w 468"/>
                <a:gd name="T33" fmla="*/ 349 h 380"/>
                <a:gd name="T34" fmla="*/ 87 w 468"/>
                <a:gd name="T35" fmla="*/ 366 h 380"/>
                <a:gd name="T36" fmla="*/ 383 w 468"/>
                <a:gd name="T37" fmla="*/ 366 h 380"/>
                <a:gd name="T38" fmla="*/ 383 w 468"/>
                <a:gd name="T39" fmla="*/ 349 h 380"/>
                <a:gd name="T40" fmla="*/ 383 w 468"/>
                <a:gd name="T41" fmla="*/ 349 h 380"/>
                <a:gd name="T42" fmla="*/ 383 w 468"/>
                <a:gd name="T43" fmla="*/ 349 h 380"/>
                <a:gd name="T44" fmla="*/ 319 w 468"/>
                <a:gd name="T45" fmla="*/ 309 h 380"/>
                <a:gd name="T46" fmla="*/ 149 w 468"/>
                <a:gd name="T47" fmla="*/ 309 h 380"/>
                <a:gd name="T48" fmla="*/ 149 w 468"/>
                <a:gd name="T49" fmla="*/ 335 h 380"/>
                <a:gd name="T50" fmla="*/ 319 w 468"/>
                <a:gd name="T51" fmla="*/ 335 h 380"/>
                <a:gd name="T52" fmla="*/ 319 w 468"/>
                <a:gd name="T53" fmla="*/ 309 h 380"/>
                <a:gd name="T54" fmla="*/ 319 w 468"/>
                <a:gd name="T55" fmla="*/ 309 h 380"/>
                <a:gd name="T56" fmla="*/ 319 w 468"/>
                <a:gd name="T57" fmla="*/ 309 h 380"/>
                <a:gd name="T58" fmla="*/ 16 w 468"/>
                <a:gd name="T59" fmla="*/ 290 h 380"/>
                <a:gd name="T60" fmla="*/ 449 w 468"/>
                <a:gd name="T61" fmla="*/ 290 h 380"/>
                <a:gd name="T62" fmla="*/ 449 w 468"/>
                <a:gd name="T63" fmla="*/ 16 h 380"/>
                <a:gd name="T64" fmla="*/ 16 w 468"/>
                <a:gd name="T65" fmla="*/ 16 h 380"/>
                <a:gd name="T66" fmla="*/ 16 w 468"/>
                <a:gd name="T67" fmla="*/ 290 h 380"/>
                <a:gd name="T68" fmla="*/ 16 w 468"/>
                <a:gd name="T69" fmla="*/ 290 h 380"/>
                <a:gd name="T70" fmla="*/ 16 w 468"/>
                <a:gd name="T71" fmla="*/ 29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68" h="380">
                  <a:moveTo>
                    <a:pt x="397" y="380"/>
                  </a:moveTo>
                  <a:lnTo>
                    <a:pt x="73" y="380"/>
                  </a:lnTo>
                  <a:lnTo>
                    <a:pt x="73" y="335"/>
                  </a:lnTo>
                  <a:lnTo>
                    <a:pt x="137" y="335"/>
                  </a:lnTo>
                  <a:lnTo>
                    <a:pt x="137" y="309"/>
                  </a:lnTo>
                  <a:lnTo>
                    <a:pt x="0" y="309"/>
                  </a:lnTo>
                  <a:lnTo>
                    <a:pt x="0" y="0"/>
                  </a:lnTo>
                  <a:lnTo>
                    <a:pt x="468" y="0"/>
                  </a:lnTo>
                  <a:lnTo>
                    <a:pt x="468" y="309"/>
                  </a:lnTo>
                  <a:lnTo>
                    <a:pt x="333" y="309"/>
                  </a:lnTo>
                  <a:lnTo>
                    <a:pt x="333" y="335"/>
                  </a:lnTo>
                  <a:lnTo>
                    <a:pt x="397" y="335"/>
                  </a:lnTo>
                  <a:lnTo>
                    <a:pt x="397" y="380"/>
                  </a:lnTo>
                  <a:lnTo>
                    <a:pt x="397" y="380"/>
                  </a:lnTo>
                  <a:lnTo>
                    <a:pt x="397" y="380"/>
                  </a:lnTo>
                  <a:close/>
                  <a:moveTo>
                    <a:pt x="383" y="349"/>
                  </a:moveTo>
                  <a:lnTo>
                    <a:pt x="87" y="349"/>
                  </a:lnTo>
                  <a:lnTo>
                    <a:pt x="87" y="366"/>
                  </a:lnTo>
                  <a:lnTo>
                    <a:pt x="383" y="366"/>
                  </a:lnTo>
                  <a:lnTo>
                    <a:pt x="383" y="349"/>
                  </a:lnTo>
                  <a:lnTo>
                    <a:pt x="383" y="349"/>
                  </a:lnTo>
                  <a:lnTo>
                    <a:pt x="383" y="349"/>
                  </a:lnTo>
                  <a:close/>
                  <a:moveTo>
                    <a:pt x="319" y="309"/>
                  </a:moveTo>
                  <a:lnTo>
                    <a:pt x="149" y="309"/>
                  </a:lnTo>
                  <a:lnTo>
                    <a:pt x="149" y="335"/>
                  </a:lnTo>
                  <a:lnTo>
                    <a:pt x="319" y="335"/>
                  </a:lnTo>
                  <a:lnTo>
                    <a:pt x="319" y="309"/>
                  </a:lnTo>
                  <a:lnTo>
                    <a:pt x="319" y="309"/>
                  </a:lnTo>
                  <a:lnTo>
                    <a:pt x="319" y="309"/>
                  </a:lnTo>
                  <a:close/>
                  <a:moveTo>
                    <a:pt x="16" y="290"/>
                  </a:moveTo>
                  <a:lnTo>
                    <a:pt x="449" y="290"/>
                  </a:lnTo>
                  <a:lnTo>
                    <a:pt x="449" y="16"/>
                  </a:lnTo>
                  <a:lnTo>
                    <a:pt x="16" y="16"/>
                  </a:lnTo>
                  <a:lnTo>
                    <a:pt x="16" y="290"/>
                  </a:lnTo>
                  <a:lnTo>
                    <a:pt x="16" y="290"/>
                  </a:lnTo>
                  <a:lnTo>
                    <a:pt x="16" y="29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9140"/>
              <a:endParaRPr lang="en-US" sz="2400" dirty="0">
                <a:solidFill>
                  <a:srgbClr val="53565A"/>
                </a:solidFill>
              </a:endParaRPr>
            </a:p>
          </p:txBody>
        </p:sp>
      </p:grpSp>
      <p:sp>
        <p:nvSpPr>
          <p:cNvPr id="75" name="Rectangle 10"/>
          <p:cNvSpPr>
            <a:spLocks noChangeArrowheads="1"/>
          </p:cNvSpPr>
          <p:nvPr/>
        </p:nvSpPr>
        <p:spPr bwMode="auto">
          <a:xfrm>
            <a:off x="1725799" y="2162762"/>
            <a:ext cx="1056007" cy="769264"/>
          </a:xfrm>
          <a:prstGeom prst="rect">
            <a:avLst/>
          </a:prstGeom>
          <a:solidFill>
            <a:srgbClr val="F9F9F9"/>
          </a:solidFill>
          <a:ln w="19050">
            <a:solidFill>
              <a:schemeClr val="bg1"/>
            </a:solidFill>
          </a:ln>
        </p:spPr>
        <p:txBody>
          <a:bodyPr vert="horz" wrap="square" lIns="60324" tIns="30162" rIns="18098" bIns="30162" numCol="1" anchor="ctr" anchorCtr="0" compatLnSpc="1">
            <a:prstTxWarp prst="textNoShape">
              <a:avLst/>
            </a:prstTxWarp>
          </a:bodyPr>
          <a:lstStyle/>
          <a:p>
            <a:pPr defTabSz="1219140">
              <a:lnSpc>
                <a:spcPct val="90000"/>
              </a:lnSpc>
              <a:spcAft>
                <a:spcPts val="595"/>
              </a:spcAft>
            </a:pPr>
            <a:r>
              <a:rPr lang="en-US" sz="1100" dirty="0">
                <a:solidFill>
                  <a:srgbClr val="739600"/>
                </a:solidFill>
              </a:rPr>
              <a:t>Customer Defect </a:t>
            </a:r>
            <a:r>
              <a:rPr lang="en-US" sz="1100" dirty="0" smtClean="0">
                <a:solidFill>
                  <a:srgbClr val="739600"/>
                </a:solidFill>
              </a:rPr>
              <a:t>Leakage &amp; User </a:t>
            </a:r>
            <a:r>
              <a:rPr lang="en-US" sz="1100" dirty="0">
                <a:solidFill>
                  <a:srgbClr val="739600"/>
                </a:solidFill>
              </a:rPr>
              <a:t>Experience</a:t>
            </a:r>
          </a:p>
        </p:txBody>
      </p:sp>
      <p:sp>
        <p:nvSpPr>
          <p:cNvPr id="76" name="Rectangle 14"/>
          <p:cNvSpPr>
            <a:spLocks noChangeArrowheads="1"/>
          </p:cNvSpPr>
          <p:nvPr/>
        </p:nvSpPr>
        <p:spPr bwMode="auto">
          <a:xfrm>
            <a:off x="1725799" y="2932028"/>
            <a:ext cx="1056007" cy="772411"/>
          </a:xfrm>
          <a:prstGeom prst="rect">
            <a:avLst/>
          </a:prstGeom>
          <a:solidFill>
            <a:srgbClr val="F9F9F9"/>
          </a:solidFill>
          <a:ln w="19050">
            <a:solidFill>
              <a:schemeClr val="bg1"/>
            </a:solidFill>
          </a:ln>
        </p:spPr>
        <p:txBody>
          <a:bodyPr vert="horz" wrap="square" lIns="60324" tIns="30162" rIns="18098" bIns="30162" numCol="1" anchor="ctr" anchorCtr="0" compatLnSpc="1">
            <a:prstTxWarp prst="textNoShape">
              <a:avLst/>
            </a:prstTxWarp>
          </a:bodyPr>
          <a:lstStyle/>
          <a:p>
            <a:pPr defTabSz="1219140">
              <a:lnSpc>
                <a:spcPct val="90000"/>
              </a:lnSpc>
              <a:spcAft>
                <a:spcPts val="595"/>
              </a:spcAft>
            </a:pPr>
            <a:r>
              <a:rPr lang="en-US" sz="1100" dirty="0">
                <a:solidFill>
                  <a:srgbClr val="E87722"/>
                </a:solidFill>
              </a:rPr>
              <a:t>OSAM Maturity</a:t>
            </a:r>
          </a:p>
        </p:txBody>
      </p:sp>
      <p:sp>
        <p:nvSpPr>
          <p:cNvPr id="77" name="Rectangle 18"/>
          <p:cNvSpPr>
            <a:spLocks noChangeArrowheads="1"/>
          </p:cNvSpPr>
          <p:nvPr/>
        </p:nvSpPr>
        <p:spPr bwMode="auto">
          <a:xfrm>
            <a:off x="1725799" y="3704440"/>
            <a:ext cx="1056007" cy="770313"/>
          </a:xfrm>
          <a:prstGeom prst="rect">
            <a:avLst/>
          </a:prstGeom>
          <a:solidFill>
            <a:srgbClr val="F9F9F9"/>
          </a:solidFill>
          <a:ln w="19050">
            <a:solidFill>
              <a:schemeClr val="bg1"/>
            </a:solidFill>
          </a:ln>
        </p:spPr>
        <p:txBody>
          <a:bodyPr vert="horz" wrap="square" lIns="60324" tIns="30162" rIns="18098" bIns="30162" numCol="1" anchor="ctr" anchorCtr="0" compatLnSpc="1">
            <a:prstTxWarp prst="textNoShape">
              <a:avLst/>
            </a:prstTxWarp>
          </a:bodyPr>
          <a:lstStyle/>
          <a:p>
            <a:pPr defTabSz="1219140">
              <a:lnSpc>
                <a:spcPct val="90000"/>
              </a:lnSpc>
              <a:spcAft>
                <a:spcPts val="595"/>
              </a:spcAft>
            </a:pPr>
            <a:r>
              <a:rPr lang="en-US" sz="1100" dirty="0">
                <a:solidFill>
                  <a:srgbClr val="A22B38"/>
                </a:solidFill>
              </a:rPr>
              <a:t>Code Quality</a:t>
            </a:r>
          </a:p>
        </p:txBody>
      </p:sp>
      <p:sp>
        <p:nvSpPr>
          <p:cNvPr id="78" name="Rectangle 22"/>
          <p:cNvSpPr>
            <a:spLocks noChangeArrowheads="1"/>
          </p:cNvSpPr>
          <p:nvPr/>
        </p:nvSpPr>
        <p:spPr bwMode="auto">
          <a:xfrm>
            <a:off x="1725799" y="4474755"/>
            <a:ext cx="1056007" cy="770313"/>
          </a:xfrm>
          <a:prstGeom prst="rect">
            <a:avLst/>
          </a:prstGeom>
          <a:solidFill>
            <a:srgbClr val="F9F9F9"/>
          </a:solidFill>
          <a:ln w="19050">
            <a:solidFill>
              <a:schemeClr val="bg1"/>
            </a:solidFill>
          </a:ln>
        </p:spPr>
        <p:txBody>
          <a:bodyPr vert="horz" wrap="square" lIns="60324" tIns="30162" rIns="18098" bIns="30162" numCol="1" anchor="ctr" anchorCtr="0" compatLnSpc="1">
            <a:prstTxWarp prst="textNoShape">
              <a:avLst/>
            </a:prstTxWarp>
          </a:bodyPr>
          <a:lstStyle/>
          <a:p>
            <a:pPr defTabSz="1219140">
              <a:lnSpc>
                <a:spcPct val="90000"/>
              </a:lnSpc>
              <a:spcAft>
                <a:spcPts val="595"/>
              </a:spcAft>
            </a:pPr>
            <a:r>
              <a:rPr lang="en-US" sz="1100" dirty="0">
                <a:solidFill>
                  <a:srgbClr val="3B0083"/>
                </a:solidFill>
              </a:rPr>
              <a:t>Optum Tech Delivery</a:t>
            </a:r>
          </a:p>
        </p:txBody>
      </p:sp>
      <p:sp>
        <p:nvSpPr>
          <p:cNvPr id="79" name="Rectangle 26"/>
          <p:cNvSpPr>
            <a:spLocks noChangeArrowheads="1"/>
          </p:cNvSpPr>
          <p:nvPr/>
        </p:nvSpPr>
        <p:spPr bwMode="auto">
          <a:xfrm>
            <a:off x="1725799" y="1392456"/>
            <a:ext cx="1056007" cy="770313"/>
          </a:xfrm>
          <a:prstGeom prst="rect">
            <a:avLst/>
          </a:prstGeom>
          <a:solidFill>
            <a:srgbClr val="F9F9F9"/>
          </a:solidFill>
          <a:ln w="19050">
            <a:solidFill>
              <a:schemeClr val="bg1"/>
            </a:solidFill>
          </a:ln>
        </p:spPr>
        <p:txBody>
          <a:bodyPr vert="horz" wrap="square" lIns="60324" tIns="30162" rIns="18098" bIns="30162" numCol="1" anchor="ctr" anchorCtr="0" compatLnSpc="1">
            <a:prstTxWarp prst="textNoShape">
              <a:avLst/>
            </a:prstTxWarp>
          </a:bodyPr>
          <a:lstStyle/>
          <a:p>
            <a:pPr defTabSz="1219140">
              <a:lnSpc>
                <a:spcPct val="90000"/>
              </a:lnSpc>
              <a:spcAft>
                <a:spcPts val="595"/>
              </a:spcAft>
            </a:pPr>
            <a:r>
              <a:rPr lang="en-US" sz="1100" dirty="0">
                <a:solidFill>
                  <a:srgbClr val="007C89"/>
                </a:solidFill>
              </a:rPr>
              <a:t>Productivity</a:t>
            </a:r>
            <a:br>
              <a:rPr lang="en-US" sz="1100" dirty="0">
                <a:solidFill>
                  <a:srgbClr val="007C89"/>
                </a:solidFill>
              </a:rPr>
            </a:br>
            <a:endParaRPr lang="en-US" sz="1100" dirty="0">
              <a:solidFill>
                <a:srgbClr val="007C89"/>
              </a:solidFill>
            </a:endParaRPr>
          </a:p>
          <a:p>
            <a:pPr defTabSz="1219140">
              <a:lnSpc>
                <a:spcPct val="90000"/>
              </a:lnSpc>
              <a:spcAft>
                <a:spcPts val="595"/>
              </a:spcAft>
            </a:pPr>
            <a:r>
              <a:rPr lang="en-US" sz="1100" dirty="0">
                <a:solidFill>
                  <a:srgbClr val="007C89"/>
                </a:solidFill>
              </a:rPr>
              <a:t>Feature Cycle Time</a:t>
            </a:r>
          </a:p>
        </p:txBody>
      </p:sp>
      <p:sp>
        <p:nvSpPr>
          <p:cNvPr id="80" name="Oval 79"/>
          <p:cNvSpPr>
            <a:spLocks noChangeAspect="1"/>
          </p:cNvSpPr>
          <p:nvPr/>
        </p:nvSpPr>
        <p:spPr>
          <a:xfrm>
            <a:off x="7557082" y="1537979"/>
            <a:ext cx="72423" cy="72440"/>
          </a:xfrm>
          <a:prstGeom prst="ellipse">
            <a:avLst/>
          </a:prstGeom>
          <a:solidFill>
            <a:srgbClr val="007C8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324" tIns="30162" rIns="60324" bIns="30162" numCol="1" spcCol="0" rtlCol="0" fromWordArt="0" anchor="ctr" anchorCtr="0" forceAA="0" compatLnSpc="1">
            <a:prstTxWarp prst="textNoShape">
              <a:avLst/>
            </a:prstTxWarp>
            <a:noAutofit/>
          </a:bodyPr>
          <a:lstStyle/>
          <a:p>
            <a:pPr algn="ctr" defTabSz="1219140"/>
            <a:endParaRPr lang="en-US" sz="2400" dirty="0">
              <a:solidFill>
                <a:prstClr val="white"/>
              </a:solidFill>
            </a:endParaRPr>
          </a:p>
        </p:txBody>
      </p:sp>
      <p:sp>
        <p:nvSpPr>
          <p:cNvPr id="81" name="Freeform 80"/>
          <p:cNvSpPr/>
          <p:nvPr/>
        </p:nvSpPr>
        <p:spPr>
          <a:xfrm>
            <a:off x="7686652" y="1509116"/>
            <a:ext cx="1502081" cy="157992"/>
          </a:xfrm>
          <a:custGeom>
            <a:avLst/>
            <a:gdLst>
              <a:gd name="connsiteX0" fmla="*/ 0 w 7504416"/>
              <a:gd name="connsiteY0" fmla="*/ 0 h 612781"/>
              <a:gd name="connsiteX1" fmla="*/ 7504416 w 7504416"/>
              <a:gd name="connsiteY1" fmla="*/ 0 h 612781"/>
              <a:gd name="connsiteX2" fmla="*/ 7504416 w 7504416"/>
              <a:gd name="connsiteY2" fmla="*/ 612781 h 612781"/>
              <a:gd name="connsiteX3" fmla="*/ 0 w 7504416"/>
              <a:gd name="connsiteY3" fmla="*/ 612781 h 612781"/>
              <a:gd name="connsiteX4" fmla="*/ 0 w 7504416"/>
              <a:gd name="connsiteY4" fmla="*/ 0 h 612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04416" h="612781">
                <a:moveTo>
                  <a:pt x="0" y="0"/>
                </a:moveTo>
                <a:lnTo>
                  <a:pt x="7504416" y="0"/>
                </a:lnTo>
                <a:lnTo>
                  <a:pt x="7504416" y="612781"/>
                </a:lnTo>
                <a:lnTo>
                  <a:pt x="0" y="612781"/>
                </a:lnTo>
                <a:lnTo>
                  <a:pt x="0" y="0"/>
                </a:lnTo>
                <a:close/>
              </a:path>
            </a:pathLst>
          </a:custGeom>
          <a:noFill/>
        </p:spPr>
        <p:txBody>
          <a:bodyPr wrap="square" lIns="0" tIns="0" rIns="0" bIns="0" rtlCol="0">
            <a:spAutoFit/>
          </a:bodyPr>
          <a:lstStyle/>
          <a:p>
            <a:pPr defTabSz="1219140">
              <a:lnSpc>
                <a:spcPct val="110000"/>
              </a:lnSpc>
            </a:pPr>
            <a:r>
              <a:rPr lang="en-US" sz="900" dirty="0">
                <a:solidFill>
                  <a:srgbClr val="888B8D"/>
                </a:solidFill>
                <a:cs typeface="Arial" pitchFamily="34" charset="0"/>
              </a:rPr>
              <a:t>Annual improvement</a:t>
            </a:r>
          </a:p>
        </p:txBody>
      </p:sp>
      <p:sp>
        <p:nvSpPr>
          <p:cNvPr id="82" name="Oval 81"/>
          <p:cNvSpPr>
            <a:spLocks noChangeAspect="1"/>
          </p:cNvSpPr>
          <p:nvPr/>
        </p:nvSpPr>
        <p:spPr>
          <a:xfrm>
            <a:off x="7557082" y="1855684"/>
            <a:ext cx="72423" cy="72440"/>
          </a:xfrm>
          <a:prstGeom prst="ellipse">
            <a:avLst/>
          </a:prstGeom>
          <a:solidFill>
            <a:srgbClr val="007C8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324" tIns="30162" rIns="60324" bIns="30162" numCol="1" spcCol="0" rtlCol="0" fromWordArt="0" anchor="ctr" anchorCtr="0" forceAA="0" compatLnSpc="1">
            <a:prstTxWarp prst="textNoShape">
              <a:avLst/>
            </a:prstTxWarp>
            <a:noAutofit/>
          </a:bodyPr>
          <a:lstStyle/>
          <a:p>
            <a:pPr algn="ctr" defTabSz="1219140"/>
            <a:endParaRPr lang="en-US" sz="2400" dirty="0">
              <a:solidFill>
                <a:prstClr val="white"/>
              </a:solidFill>
            </a:endParaRPr>
          </a:p>
        </p:txBody>
      </p:sp>
      <p:sp>
        <p:nvSpPr>
          <p:cNvPr id="83" name="Freeform 82"/>
          <p:cNvSpPr/>
          <p:nvPr/>
        </p:nvSpPr>
        <p:spPr>
          <a:xfrm>
            <a:off x="7686652" y="1826822"/>
            <a:ext cx="1502081" cy="152349"/>
          </a:xfrm>
          <a:custGeom>
            <a:avLst/>
            <a:gdLst>
              <a:gd name="connsiteX0" fmla="*/ 0 w 7504416"/>
              <a:gd name="connsiteY0" fmla="*/ 0 h 612781"/>
              <a:gd name="connsiteX1" fmla="*/ 7504416 w 7504416"/>
              <a:gd name="connsiteY1" fmla="*/ 0 h 612781"/>
              <a:gd name="connsiteX2" fmla="*/ 7504416 w 7504416"/>
              <a:gd name="connsiteY2" fmla="*/ 612781 h 612781"/>
              <a:gd name="connsiteX3" fmla="*/ 0 w 7504416"/>
              <a:gd name="connsiteY3" fmla="*/ 612781 h 612781"/>
              <a:gd name="connsiteX4" fmla="*/ 0 w 7504416"/>
              <a:gd name="connsiteY4" fmla="*/ 0 h 612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04416" h="612781">
                <a:moveTo>
                  <a:pt x="0" y="0"/>
                </a:moveTo>
                <a:lnTo>
                  <a:pt x="7504416" y="0"/>
                </a:lnTo>
                <a:lnTo>
                  <a:pt x="7504416" y="612781"/>
                </a:lnTo>
                <a:lnTo>
                  <a:pt x="0" y="612781"/>
                </a:lnTo>
                <a:lnTo>
                  <a:pt x="0" y="0"/>
                </a:lnTo>
                <a:close/>
              </a:path>
            </a:pathLst>
          </a:custGeom>
          <a:noFill/>
        </p:spPr>
        <p:txBody>
          <a:bodyPr wrap="square" lIns="0" tIns="0" rIns="0" bIns="0" rtlCol="0">
            <a:spAutoFit/>
          </a:bodyPr>
          <a:lstStyle/>
          <a:p>
            <a:pPr defTabSz="1219140">
              <a:lnSpc>
                <a:spcPct val="110000"/>
              </a:lnSpc>
            </a:pPr>
            <a:r>
              <a:rPr lang="en-US" sz="900" dirty="0">
                <a:solidFill>
                  <a:srgbClr val="888B8D"/>
                </a:solidFill>
                <a:cs typeface="Arial" pitchFamily="34" charset="0"/>
              </a:rPr>
              <a:t>Features pending delivery</a:t>
            </a:r>
          </a:p>
        </p:txBody>
      </p:sp>
      <p:sp>
        <p:nvSpPr>
          <p:cNvPr id="84" name="Freeform 83"/>
          <p:cNvSpPr/>
          <p:nvPr/>
        </p:nvSpPr>
        <p:spPr>
          <a:xfrm>
            <a:off x="7540849" y="1180951"/>
            <a:ext cx="1502081" cy="157992"/>
          </a:xfrm>
          <a:custGeom>
            <a:avLst/>
            <a:gdLst>
              <a:gd name="connsiteX0" fmla="*/ 0 w 7504416"/>
              <a:gd name="connsiteY0" fmla="*/ 0 h 612781"/>
              <a:gd name="connsiteX1" fmla="*/ 7504416 w 7504416"/>
              <a:gd name="connsiteY1" fmla="*/ 0 h 612781"/>
              <a:gd name="connsiteX2" fmla="*/ 7504416 w 7504416"/>
              <a:gd name="connsiteY2" fmla="*/ 612781 h 612781"/>
              <a:gd name="connsiteX3" fmla="*/ 0 w 7504416"/>
              <a:gd name="connsiteY3" fmla="*/ 612781 h 612781"/>
              <a:gd name="connsiteX4" fmla="*/ 0 w 7504416"/>
              <a:gd name="connsiteY4" fmla="*/ 0 h 612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04416" h="612781">
                <a:moveTo>
                  <a:pt x="0" y="0"/>
                </a:moveTo>
                <a:lnTo>
                  <a:pt x="7504416" y="0"/>
                </a:lnTo>
                <a:lnTo>
                  <a:pt x="7504416" y="612781"/>
                </a:lnTo>
                <a:lnTo>
                  <a:pt x="0" y="612781"/>
                </a:lnTo>
                <a:lnTo>
                  <a:pt x="0" y="0"/>
                </a:lnTo>
                <a:close/>
              </a:path>
            </a:pathLst>
          </a:custGeom>
          <a:noFill/>
        </p:spPr>
        <p:txBody>
          <a:bodyPr wrap="square" lIns="0" tIns="0" rIns="0" bIns="0" rtlCol="0">
            <a:spAutoFit/>
          </a:bodyPr>
          <a:lstStyle/>
          <a:p>
            <a:pPr defTabSz="1219140">
              <a:lnSpc>
                <a:spcPct val="110000"/>
              </a:lnSpc>
            </a:pPr>
            <a:r>
              <a:rPr lang="en-US" sz="900" dirty="0">
                <a:solidFill>
                  <a:srgbClr val="888B8D"/>
                </a:solidFill>
                <a:cs typeface="Arial" pitchFamily="34" charset="0"/>
              </a:rPr>
              <a:t>Measure</a:t>
            </a:r>
          </a:p>
        </p:txBody>
      </p:sp>
      <p:grpSp>
        <p:nvGrpSpPr>
          <p:cNvPr id="85" name="Group 84"/>
          <p:cNvGrpSpPr/>
          <p:nvPr/>
        </p:nvGrpSpPr>
        <p:grpSpPr>
          <a:xfrm>
            <a:off x="1764004" y="1180951"/>
            <a:ext cx="5648893" cy="157992"/>
            <a:chOff x="1388522" y="288471"/>
            <a:chExt cx="6268521" cy="197492"/>
          </a:xfrm>
        </p:grpSpPr>
        <p:sp>
          <p:nvSpPr>
            <p:cNvPr id="86" name="Freeform 85"/>
            <p:cNvSpPr/>
            <p:nvPr/>
          </p:nvSpPr>
          <p:spPr>
            <a:xfrm>
              <a:off x="1388522" y="288471"/>
              <a:ext cx="1877603" cy="197492"/>
            </a:xfrm>
            <a:custGeom>
              <a:avLst/>
              <a:gdLst>
                <a:gd name="connsiteX0" fmla="*/ 0 w 7504416"/>
                <a:gd name="connsiteY0" fmla="*/ 0 h 612781"/>
                <a:gd name="connsiteX1" fmla="*/ 7504416 w 7504416"/>
                <a:gd name="connsiteY1" fmla="*/ 0 h 612781"/>
                <a:gd name="connsiteX2" fmla="*/ 7504416 w 7504416"/>
                <a:gd name="connsiteY2" fmla="*/ 612781 h 612781"/>
                <a:gd name="connsiteX3" fmla="*/ 0 w 7504416"/>
                <a:gd name="connsiteY3" fmla="*/ 612781 h 612781"/>
                <a:gd name="connsiteX4" fmla="*/ 0 w 7504416"/>
                <a:gd name="connsiteY4" fmla="*/ 0 h 612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04416" h="612781">
                  <a:moveTo>
                    <a:pt x="0" y="0"/>
                  </a:moveTo>
                  <a:lnTo>
                    <a:pt x="7504416" y="0"/>
                  </a:lnTo>
                  <a:lnTo>
                    <a:pt x="7504416" y="612781"/>
                  </a:lnTo>
                  <a:lnTo>
                    <a:pt x="0" y="612781"/>
                  </a:lnTo>
                  <a:lnTo>
                    <a:pt x="0" y="0"/>
                  </a:lnTo>
                  <a:close/>
                </a:path>
              </a:pathLst>
            </a:custGeom>
            <a:noFill/>
          </p:spPr>
          <p:txBody>
            <a:bodyPr wrap="square" lIns="0" tIns="0" rIns="0" bIns="0" rtlCol="0">
              <a:spAutoFit/>
            </a:bodyPr>
            <a:lstStyle/>
            <a:p>
              <a:pPr defTabSz="1219140">
                <a:lnSpc>
                  <a:spcPct val="110000"/>
                </a:lnSpc>
              </a:pPr>
              <a:r>
                <a:rPr lang="en-US" sz="900" dirty="0">
                  <a:solidFill>
                    <a:srgbClr val="888B8D"/>
                  </a:solidFill>
                  <a:cs typeface="Arial" pitchFamily="34" charset="0"/>
                </a:rPr>
                <a:t>MBO</a:t>
              </a:r>
            </a:p>
          </p:txBody>
        </p:sp>
        <p:sp>
          <p:nvSpPr>
            <p:cNvPr id="87" name="Freeform 86"/>
            <p:cNvSpPr/>
            <p:nvPr/>
          </p:nvSpPr>
          <p:spPr>
            <a:xfrm>
              <a:off x="4149091" y="288471"/>
              <a:ext cx="1877603" cy="197492"/>
            </a:xfrm>
            <a:custGeom>
              <a:avLst/>
              <a:gdLst>
                <a:gd name="connsiteX0" fmla="*/ 0 w 7504416"/>
                <a:gd name="connsiteY0" fmla="*/ 0 h 612781"/>
                <a:gd name="connsiteX1" fmla="*/ 7504416 w 7504416"/>
                <a:gd name="connsiteY1" fmla="*/ 0 h 612781"/>
                <a:gd name="connsiteX2" fmla="*/ 7504416 w 7504416"/>
                <a:gd name="connsiteY2" fmla="*/ 612781 h 612781"/>
                <a:gd name="connsiteX3" fmla="*/ 0 w 7504416"/>
                <a:gd name="connsiteY3" fmla="*/ 612781 h 612781"/>
                <a:gd name="connsiteX4" fmla="*/ 0 w 7504416"/>
                <a:gd name="connsiteY4" fmla="*/ 0 h 612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04416" h="612781">
                  <a:moveTo>
                    <a:pt x="0" y="0"/>
                  </a:moveTo>
                  <a:lnTo>
                    <a:pt x="7504416" y="0"/>
                  </a:lnTo>
                  <a:lnTo>
                    <a:pt x="7504416" y="612781"/>
                  </a:lnTo>
                  <a:lnTo>
                    <a:pt x="0" y="612781"/>
                  </a:lnTo>
                  <a:lnTo>
                    <a:pt x="0" y="0"/>
                  </a:lnTo>
                  <a:close/>
                </a:path>
              </a:pathLst>
            </a:custGeom>
            <a:noFill/>
          </p:spPr>
          <p:txBody>
            <a:bodyPr wrap="square" lIns="0" tIns="0" rIns="0" bIns="0" rtlCol="0">
              <a:spAutoFit/>
            </a:bodyPr>
            <a:lstStyle/>
            <a:p>
              <a:pPr algn="ctr" defTabSz="1219140">
                <a:lnSpc>
                  <a:spcPct val="110000"/>
                </a:lnSpc>
              </a:pPr>
              <a:r>
                <a:rPr lang="en-US" sz="900" dirty="0">
                  <a:solidFill>
                    <a:srgbClr val="888B8D"/>
                  </a:solidFill>
                  <a:cs typeface="Arial" pitchFamily="34" charset="0"/>
                </a:rPr>
                <a:t>Why?</a:t>
              </a:r>
            </a:p>
          </p:txBody>
        </p:sp>
        <p:cxnSp>
          <p:nvCxnSpPr>
            <p:cNvPr id="88" name="Straight Connector 87"/>
            <p:cNvCxnSpPr/>
            <p:nvPr/>
          </p:nvCxnSpPr>
          <p:spPr>
            <a:xfrm>
              <a:off x="1790772" y="365805"/>
              <a:ext cx="2978088" cy="0"/>
            </a:xfrm>
            <a:prstGeom prst="line">
              <a:avLst/>
            </a:prstGeom>
            <a:ln w="12700" cap="rnd">
              <a:solidFill>
                <a:srgbClr val="B2B3B3"/>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a:off x="5343525" y="365805"/>
              <a:ext cx="2313518" cy="0"/>
            </a:xfrm>
            <a:prstGeom prst="line">
              <a:avLst/>
            </a:prstGeom>
            <a:ln w="12700" cap="rnd">
              <a:solidFill>
                <a:srgbClr val="B2B3B3"/>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sp>
        <p:nvSpPr>
          <p:cNvPr id="90" name="Oval 89"/>
          <p:cNvSpPr>
            <a:spLocks noChangeAspect="1"/>
          </p:cNvSpPr>
          <p:nvPr/>
        </p:nvSpPr>
        <p:spPr>
          <a:xfrm>
            <a:off x="7557082" y="2286998"/>
            <a:ext cx="72423" cy="72440"/>
          </a:xfrm>
          <a:prstGeom prst="ellipse">
            <a:avLst/>
          </a:prstGeom>
          <a:solidFill>
            <a:srgbClr val="7396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324" tIns="30162" rIns="60324" bIns="30162" numCol="1" spcCol="0" rtlCol="0" fromWordArt="0" anchor="ctr" anchorCtr="0" forceAA="0" compatLnSpc="1">
            <a:prstTxWarp prst="textNoShape">
              <a:avLst/>
            </a:prstTxWarp>
            <a:noAutofit/>
          </a:bodyPr>
          <a:lstStyle/>
          <a:p>
            <a:pPr algn="ctr" defTabSz="1219140"/>
            <a:endParaRPr lang="en-US" sz="2400" dirty="0">
              <a:solidFill>
                <a:prstClr val="white"/>
              </a:solidFill>
            </a:endParaRPr>
          </a:p>
        </p:txBody>
      </p:sp>
      <p:sp>
        <p:nvSpPr>
          <p:cNvPr id="91" name="Freeform 90"/>
          <p:cNvSpPr/>
          <p:nvPr/>
        </p:nvSpPr>
        <p:spPr>
          <a:xfrm>
            <a:off x="7686652" y="2258134"/>
            <a:ext cx="1502081" cy="315984"/>
          </a:xfrm>
          <a:custGeom>
            <a:avLst/>
            <a:gdLst>
              <a:gd name="connsiteX0" fmla="*/ 0 w 7504416"/>
              <a:gd name="connsiteY0" fmla="*/ 0 h 612781"/>
              <a:gd name="connsiteX1" fmla="*/ 7504416 w 7504416"/>
              <a:gd name="connsiteY1" fmla="*/ 0 h 612781"/>
              <a:gd name="connsiteX2" fmla="*/ 7504416 w 7504416"/>
              <a:gd name="connsiteY2" fmla="*/ 612781 h 612781"/>
              <a:gd name="connsiteX3" fmla="*/ 0 w 7504416"/>
              <a:gd name="connsiteY3" fmla="*/ 612781 h 612781"/>
              <a:gd name="connsiteX4" fmla="*/ 0 w 7504416"/>
              <a:gd name="connsiteY4" fmla="*/ 0 h 612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04416" h="612781">
                <a:moveTo>
                  <a:pt x="0" y="0"/>
                </a:moveTo>
                <a:lnTo>
                  <a:pt x="7504416" y="0"/>
                </a:lnTo>
                <a:lnTo>
                  <a:pt x="7504416" y="612781"/>
                </a:lnTo>
                <a:lnTo>
                  <a:pt x="0" y="612781"/>
                </a:lnTo>
                <a:lnTo>
                  <a:pt x="0" y="0"/>
                </a:lnTo>
                <a:close/>
              </a:path>
            </a:pathLst>
          </a:custGeom>
          <a:noFill/>
        </p:spPr>
        <p:txBody>
          <a:bodyPr wrap="square" lIns="0" tIns="0" rIns="0" bIns="0" rtlCol="0">
            <a:spAutoFit/>
          </a:bodyPr>
          <a:lstStyle/>
          <a:p>
            <a:pPr defTabSz="1219140">
              <a:lnSpc>
                <a:spcPct val="110000"/>
              </a:lnSpc>
            </a:pPr>
            <a:r>
              <a:rPr lang="en-US" sz="900" dirty="0">
                <a:solidFill>
                  <a:srgbClr val="888B8D"/>
                </a:solidFill>
                <a:cs typeface="Arial" pitchFamily="34" charset="0"/>
              </a:rPr>
              <a:t>Planned vs unplanned releases</a:t>
            </a:r>
          </a:p>
        </p:txBody>
      </p:sp>
      <p:sp>
        <p:nvSpPr>
          <p:cNvPr id="92" name="Oval 91"/>
          <p:cNvSpPr>
            <a:spLocks noChangeAspect="1"/>
          </p:cNvSpPr>
          <p:nvPr/>
        </p:nvSpPr>
        <p:spPr>
          <a:xfrm>
            <a:off x="7557082" y="2604700"/>
            <a:ext cx="72423" cy="72440"/>
          </a:xfrm>
          <a:prstGeom prst="ellipse">
            <a:avLst/>
          </a:prstGeom>
          <a:solidFill>
            <a:srgbClr val="7396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324" tIns="30162" rIns="60324" bIns="30162" numCol="1" spcCol="0" rtlCol="0" fromWordArt="0" anchor="ctr" anchorCtr="0" forceAA="0" compatLnSpc="1">
            <a:prstTxWarp prst="textNoShape">
              <a:avLst/>
            </a:prstTxWarp>
            <a:noAutofit/>
          </a:bodyPr>
          <a:lstStyle/>
          <a:p>
            <a:pPr algn="ctr" defTabSz="1219140"/>
            <a:endParaRPr lang="en-US" sz="2400" dirty="0">
              <a:solidFill>
                <a:prstClr val="white"/>
              </a:solidFill>
            </a:endParaRPr>
          </a:p>
        </p:txBody>
      </p:sp>
      <p:sp>
        <p:nvSpPr>
          <p:cNvPr id="93" name="Freeform 92"/>
          <p:cNvSpPr/>
          <p:nvPr/>
        </p:nvSpPr>
        <p:spPr>
          <a:xfrm>
            <a:off x="7686652" y="2575839"/>
            <a:ext cx="1502081" cy="157992"/>
          </a:xfrm>
          <a:custGeom>
            <a:avLst/>
            <a:gdLst>
              <a:gd name="connsiteX0" fmla="*/ 0 w 7504416"/>
              <a:gd name="connsiteY0" fmla="*/ 0 h 612781"/>
              <a:gd name="connsiteX1" fmla="*/ 7504416 w 7504416"/>
              <a:gd name="connsiteY1" fmla="*/ 0 h 612781"/>
              <a:gd name="connsiteX2" fmla="*/ 7504416 w 7504416"/>
              <a:gd name="connsiteY2" fmla="*/ 612781 h 612781"/>
              <a:gd name="connsiteX3" fmla="*/ 0 w 7504416"/>
              <a:gd name="connsiteY3" fmla="*/ 612781 h 612781"/>
              <a:gd name="connsiteX4" fmla="*/ 0 w 7504416"/>
              <a:gd name="connsiteY4" fmla="*/ 0 h 612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04416" h="612781">
                <a:moveTo>
                  <a:pt x="0" y="0"/>
                </a:moveTo>
                <a:lnTo>
                  <a:pt x="7504416" y="0"/>
                </a:lnTo>
                <a:lnTo>
                  <a:pt x="7504416" y="612781"/>
                </a:lnTo>
                <a:lnTo>
                  <a:pt x="0" y="612781"/>
                </a:lnTo>
                <a:lnTo>
                  <a:pt x="0" y="0"/>
                </a:lnTo>
                <a:close/>
              </a:path>
            </a:pathLst>
          </a:custGeom>
          <a:noFill/>
        </p:spPr>
        <p:txBody>
          <a:bodyPr wrap="square" lIns="0" tIns="0" rIns="0" bIns="0" rtlCol="0">
            <a:spAutoFit/>
          </a:bodyPr>
          <a:lstStyle/>
          <a:p>
            <a:pPr defTabSz="1219140">
              <a:lnSpc>
                <a:spcPct val="110000"/>
              </a:lnSpc>
            </a:pPr>
            <a:r>
              <a:rPr lang="en-US" sz="900" dirty="0">
                <a:solidFill>
                  <a:srgbClr val="888B8D"/>
                </a:solidFill>
                <a:cs typeface="Arial" pitchFamily="34" charset="0"/>
              </a:rPr>
              <a:t>NPS score</a:t>
            </a:r>
          </a:p>
        </p:txBody>
      </p:sp>
      <p:sp>
        <p:nvSpPr>
          <p:cNvPr id="94" name="Oval 93"/>
          <p:cNvSpPr>
            <a:spLocks noChangeAspect="1"/>
          </p:cNvSpPr>
          <p:nvPr/>
        </p:nvSpPr>
        <p:spPr>
          <a:xfrm>
            <a:off x="7557082" y="3242814"/>
            <a:ext cx="72423" cy="7244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324" tIns="30162" rIns="60324" bIns="30162" numCol="1" spcCol="0" rtlCol="0" fromWordArt="0" anchor="ctr" anchorCtr="0" forceAA="0" compatLnSpc="1">
            <a:prstTxWarp prst="textNoShape">
              <a:avLst/>
            </a:prstTxWarp>
            <a:noAutofit/>
          </a:bodyPr>
          <a:lstStyle/>
          <a:p>
            <a:pPr algn="ctr" defTabSz="1219140"/>
            <a:endParaRPr lang="en-US" sz="2400" dirty="0">
              <a:solidFill>
                <a:prstClr val="white"/>
              </a:solidFill>
            </a:endParaRPr>
          </a:p>
        </p:txBody>
      </p:sp>
      <p:sp>
        <p:nvSpPr>
          <p:cNvPr id="95" name="Freeform 94"/>
          <p:cNvSpPr/>
          <p:nvPr/>
        </p:nvSpPr>
        <p:spPr>
          <a:xfrm>
            <a:off x="7686652" y="3213951"/>
            <a:ext cx="1502081" cy="157992"/>
          </a:xfrm>
          <a:custGeom>
            <a:avLst/>
            <a:gdLst>
              <a:gd name="connsiteX0" fmla="*/ 0 w 7504416"/>
              <a:gd name="connsiteY0" fmla="*/ 0 h 612781"/>
              <a:gd name="connsiteX1" fmla="*/ 7504416 w 7504416"/>
              <a:gd name="connsiteY1" fmla="*/ 0 h 612781"/>
              <a:gd name="connsiteX2" fmla="*/ 7504416 w 7504416"/>
              <a:gd name="connsiteY2" fmla="*/ 612781 h 612781"/>
              <a:gd name="connsiteX3" fmla="*/ 0 w 7504416"/>
              <a:gd name="connsiteY3" fmla="*/ 612781 h 612781"/>
              <a:gd name="connsiteX4" fmla="*/ 0 w 7504416"/>
              <a:gd name="connsiteY4" fmla="*/ 0 h 612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04416" h="612781">
                <a:moveTo>
                  <a:pt x="0" y="0"/>
                </a:moveTo>
                <a:lnTo>
                  <a:pt x="7504416" y="0"/>
                </a:lnTo>
                <a:lnTo>
                  <a:pt x="7504416" y="612781"/>
                </a:lnTo>
                <a:lnTo>
                  <a:pt x="0" y="612781"/>
                </a:lnTo>
                <a:lnTo>
                  <a:pt x="0" y="0"/>
                </a:lnTo>
                <a:close/>
              </a:path>
            </a:pathLst>
          </a:custGeom>
          <a:noFill/>
        </p:spPr>
        <p:txBody>
          <a:bodyPr wrap="square" lIns="0" tIns="0" rIns="0" bIns="0" rtlCol="0">
            <a:spAutoFit/>
          </a:bodyPr>
          <a:lstStyle/>
          <a:p>
            <a:pPr defTabSz="1219140">
              <a:lnSpc>
                <a:spcPct val="110000"/>
              </a:lnSpc>
            </a:pPr>
            <a:r>
              <a:rPr lang="en-US" sz="900" dirty="0">
                <a:solidFill>
                  <a:srgbClr val="888B8D"/>
                </a:solidFill>
                <a:cs typeface="Arial" pitchFamily="34" charset="0"/>
              </a:rPr>
              <a:t>Agile metrics </a:t>
            </a:r>
          </a:p>
        </p:txBody>
      </p:sp>
      <p:sp>
        <p:nvSpPr>
          <p:cNvPr id="96" name="Oval 95"/>
          <p:cNvSpPr>
            <a:spLocks noChangeAspect="1"/>
          </p:cNvSpPr>
          <p:nvPr/>
        </p:nvSpPr>
        <p:spPr>
          <a:xfrm>
            <a:off x="7557082" y="3997404"/>
            <a:ext cx="72423" cy="72440"/>
          </a:xfrm>
          <a:prstGeom prst="ellipse">
            <a:avLst/>
          </a:prstGeom>
          <a:solidFill>
            <a:srgbClr val="A22B3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324" tIns="30162" rIns="60324" bIns="30162" numCol="1" spcCol="0" rtlCol="0" fromWordArt="0" anchor="ctr" anchorCtr="0" forceAA="0" compatLnSpc="1">
            <a:prstTxWarp prst="textNoShape">
              <a:avLst/>
            </a:prstTxWarp>
            <a:noAutofit/>
          </a:bodyPr>
          <a:lstStyle/>
          <a:p>
            <a:pPr algn="ctr" defTabSz="1219140"/>
            <a:endParaRPr lang="en-US" sz="2400" dirty="0">
              <a:solidFill>
                <a:prstClr val="white"/>
              </a:solidFill>
            </a:endParaRPr>
          </a:p>
        </p:txBody>
      </p:sp>
      <p:sp>
        <p:nvSpPr>
          <p:cNvPr id="97" name="Freeform 96"/>
          <p:cNvSpPr/>
          <p:nvPr/>
        </p:nvSpPr>
        <p:spPr>
          <a:xfrm>
            <a:off x="7686652" y="3968543"/>
            <a:ext cx="1502081" cy="157992"/>
          </a:xfrm>
          <a:custGeom>
            <a:avLst/>
            <a:gdLst>
              <a:gd name="connsiteX0" fmla="*/ 0 w 7504416"/>
              <a:gd name="connsiteY0" fmla="*/ 0 h 612781"/>
              <a:gd name="connsiteX1" fmla="*/ 7504416 w 7504416"/>
              <a:gd name="connsiteY1" fmla="*/ 0 h 612781"/>
              <a:gd name="connsiteX2" fmla="*/ 7504416 w 7504416"/>
              <a:gd name="connsiteY2" fmla="*/ 612781 h 612781"/>
              <a:gd name="connsiteX3" fmla="*/ 0 w 7504416"/>
              <a:gd name="connsiteY3" fmla="*/ 612781 h 612781"/>
              <a:gd name="connsiteX4" fmla="*/ 0 w 7504416"/>
              <a:gd name="connsiteY4" fmla="*/ 0 h 612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04416" h="612781">
                <a:moveTo>
                  <a:pt x="0" y="0"/>
                </a:moveTo>
                <a:lnTo>
                  <a:pt x="7504416" y="0"/>
                </a:lnTo>
                <a:lnTo>
                  <a:pt x="7504416" y="612781"/>
                </a:lnTo>
                <a:lnTo>
                  <a:pt x="0" y="612781"/>
                </a:lnTo>
                <a:lnTo>
                  <a:pt x="0" y="0"/>
                </a:lnTo>
                <a:close/>
              </a:path>
            </a:pathLst>
          </a:custGeom>
          <a:noFill/>
        </p:spPr>
        <p:txBody>
          <a:bodyPr wrap="square" lIns="0" tIns="0" rIns="0" bIns="0" rtlCol="0">
            <a:spAutoFit/>
          </a:bodyPr>
          <a:lstStyle/>
          <a:p>
            <a:pPr defTabSz="1219140">
              <a:lnSpc>
                <a:spcPct val="110000"/>
              </a:lnSpc>
            </a:pPr>
            <a:r>
              <a:rPr lang="en-US" sz="900" dirty="0">
                <a:solidFill>
                  <a:srgbClr val="888B8D"/>
                </a:solidFill>
                <a:cs typeface="Arial" pitchFamily="34" charset="0"/>
              </a:rPr>
              <a:t>Sonar rules</a:t>
            </a:r>
          </a:p>
        </p:txBody>
      </p:sp>
      <p:sp>
        <p:nvSpPr>
          <p:cNvPr id="98" name="Oval 97"/>
          <p:cNvSpPr>
            <a:spLocks noChangeAspect="1"/>
          </p:cNvSpPr>
          <p:nvPr/>
        </p:nvSpPr>
        <p:spPr>
          <a:xfrm>
            <a:off x="7557082" y="4802302"/>
            <a:ext cx="72423" cy="72440"/>
          </a:xfrm>
          <a:prstGeom prst="ellipse">
            <a:avLst/>
          </a:prstGeom>
          <a:solidFill>
            <a:srgbClr val="3B008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324" tIns="30162" rIns="60324" bIns="30162" numCol="1" spcCol="0" rtlCol="0" fromWordArt="0" anchor="ctr" anchorCtr="0" forceAA="0" compatLnSpc="1">
            <a:prstTxWarp prst="textNoShape">
              <a:avLst/>
            </a:prstTxWarp>
            <a:noAutofit/>
          </a:bodyPr>
          <a:lstStyle/>
          <a:p>
            <a:pPr algn="ctr" defTabSz="1219140"/>
            <a:endParaRPr lang="en-US" sz="2400" dirty="0">
              <a:solidFill>
                <a:prstClr val="white"/>
              </a:solidFill>
            </a:endParaRPr>
          </a:p>
        </p:txBody>
      </p:sp>
      <p:sp>
        <p:nvSpPr>
          <p:cNvPr id="99" name="Freeform 98"/>
          <p:cNvSpPr/>
          <p:nvPr/>
        </p:nvSpPr>
        <p:spPr>
          <a:xfrm>
            <a:off x="7686652" y="4773440"/>
            <a:ext cx="1502081" cy="157992"/>
          </a:xfrm>
          <a:custGeom>
            <a:avLst/>
            <a:gdLst>
              <a:gd name="connsiteX0" fmla="*/ 0 w 7504416"/>
              <a:gd name="connsiteY0" fmla="*/ 0 h 612781"/>
              <a:gd name="connsiteX1" fmla="*/ 7504416 w 7504416"/>
              <a:gd name="connsiteY1" fmla="*/ 0 h 612781"/>
              <a:gd name="connsiteX2" fmla="*/ 7504416 w 7504416"/>
              <a:gd name="connsiteY2" fmla="*/ 612781 h 612781"/>
              <a:gd name="connsiteX3" fmla="*/ 0 w 7504416"/>
              <a:gd name="connsiteY3" fmla="*/ 612781 h 612781"/>
              <a:gd name="connsiteX4" fmla="*/ 0 w 7504416"/>
              <a:gd name="connsiteY4" fmla="*/ 0 h 612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04416" h="612781">
                <a:moveTo>
                  <a:pt x="0" y="0"/>
                </a:moveTo>
                <a:lnTo>
                  <a:pt x="7504416" y="0"/>
                </a:lnTo>
                <a:lnTo>
                  <a:pt x="7504416" y="612781"/>
                </a:lnTo>
                <a:lnTo>
                  <a:pt x="0" y="612781"/>
                </a:lnTo>
                <a:lnTo>
                  <a:pt x="0" y="0"/>
                </a:lnTo>
                <a:close/>
              </a:path>
            </a:pathLst>
          </a:custGeom>
          <a:noFill/>
        </p:spPr>
        <p:txBody>
          <a:bodyPr wrap="square" lIns="0" tIns="0" rIns="0" bIns="0" rtlCol="0">
            <a:spAutoFit/>
          </a:bodyPr>
          <a:lstStyle/>
          <a:p>
            <a:pPr defTabSz="1219140">
              <a:lnSpc>
                <a:spcPct val="110000"/>
              </a:lnSpc>
            </a:pPr>
            <a:r>
              <a:rPr lang="en-US" sz="900" dirty="0">
                <a:solidFill>
                  <a:srgbClr val="888B8D"/>
                </a:solidFill>
                <a:cs typeface="Arial" pitchFamily="34" charset="0"/>
              </a:rPr>
              <a:t>Agile metrics</a:t>
            </a:r>
          </a:p>
        </p:txBody>
      </p:sp>
      <p:sp>
        <p:nvSpPr>
          <p:cNvPr id="100" name="Rectangle 9"/>
          <p:cNvSpPr>
            <a:spLocks noChangeArrowheads="1"/>
          </p:cNvSpPr>
          <p:nvPr/>
        </p:nvSpPr>
        <p:spPr bwMode="auto">
          <a:xfrm>
            <a:off x="6634109" y="1392448"/>
            <a:ext cx="770097" cy="770312"/>
          </a:xfrm>
          <a:prstGeom prst="rect">
            <a:avLst/>
          </a:prstGeom>
          <a:solidFill>
            <a:srgbClr val="F4FAFA"/>
          </a:solidFill>
          <a:ln>
            <a:noFill/>
          </a:ln>
          <a:extLst/>
        </p:spPr>
        <p:txBody>
          <a:bodyPr vert="horz" wrap="square" lIns="51192" tIns="36566" rIns="21938" bIns="36566" numCol="1" anchor="ctr" anchorCtr="0" compatLnSpc="1">
            <a:prstTxWarp prst="textNoShape">
              <a:avLst/>
            </a:prstTxWarp>
          </a:bodyPr>
          <a:lstStyle/>
          <a:p>
            <a:pPr defTabSz="1219140">
              <a:lnSpc>
                <a:spcPct val="95000"/>
              </a:lnSpc>
            </a:pPr>
            <a:endParaRPr lang="en-US" sz="900" dirty="0">
              <a:solidFill>
                <a:srgbClr val="53565A"/>
              </a:solidFill>
            </a:endParaRPr>
          </a:p>
        </p:txBody>
      </p:sp>
      <p:sp>
        <p:nvSpPr>
          <p:cNvPr id="101" name="Rectangle 13"/>
          <p:cNvSpPr>
            <a:spLocks noChangeArrowheads="1"/>
          </p:cNvSpPr>
          <p:nvPr/>
        </p:nvSpPr>
        <p:spPr bwMode="auto">
          <a:xfrm>
            <a:off x="6634109" y="2162760"/>
            <a:ext cx="770097" cy="769264"/>
          </a:xfrm>
          <a:prstGeom prst="rect">
            <a:avLst/>
          </a:prstGeom>
          <a:solidFill>
            <a:srgbClr val="F0F2EB"/>
          </a:solidFill>
          <a:ln>
            <a:noFill/>
          </a:ln>
          <a:extLst/>
        </p:spPr>
        <p:txBody>
          <a:bodyPr vert="horz" wrap="square" lIns="51192" tIns="36566" rIns="21938" bIns="36566" numCol="1" anchor="ctr" anchorCtr="0" compatLnSpc="1">
            <a:prstTxWarp prst="textNoShape">
              <a:avLst/>
            </a:prstTxWarp>
          </a:bodyPr>
          <a:lstStyle/>
          <a:p>
            <a:pPr defTabSz="1219140">
              <a:lnSpc>
                <a:spcPct val="95000"/>
              </a:lnSpc>
            </a:pPr>
            <a:endParaRPr lang="en-US" sz="900" dirty="0">
              <a:solidFill>
                <a:srgbClr val="53565A"/>
              </a:solidFill>
            </a:endParaRPr>
          </a:p>
        </p:txBody>
      </p:sp>
      <p:sp>
        <p:nvSpPr>
          <p:cNvPr id="102" name="Rectangle 17"/>
          <p:cNvSpPr>
            <a:spLocks noChangeArrowheads="1"/>
          </p:cNvSpPr>
          <p:nvPr/>
        </p:nvSpPr>
        <p:spPr bwMode="auto">
          <a:xfrm>
            <a:off x="6634109" y="2932026"/>
            <a:ext cx="770097" cy="772408"/>
          </a:xfrm>
          <a:prstGeom prst="rect">
            <a:avLst/>
          </a:prstGeom>
          <a:solidFill>
            <a:srgbClr val="FBE8DA">
              <a:alpha val="97647"/>
            </a:srgbClr>
          </a:solidFill>
          <a:ln>
            <a:noFill/>
          </a:ln>
          <a:extLst/>
        </p:spPr>
        <p:txBody>
          <a:bodyPr vert="horz" wrap="square" lIns="51192" tIns="36566" rIns="21938" bIns="36566" numCol="1" anchor="ctr" anchorCtr="0" compatLnSpc="1">
            <a:prstTxWarp prst="textNoShape">
              <a:avLst/>
            </a:prstTxWarp>
          </a:bodyPr>
          <a:lstStyle/>
          <a:p>
            <a:pPr defTabSz="1219140">
              <a:lnSpc>
                <a:spcPct val="95000"/>
              </a:lnSpc>
            </a:pPr>
            <a:endParaRPr lang="en-US" sz="900" dirty="0">
              <a:solidFill>
                <a:srgbClr val="53565A"/>
              </a:solidFill>
            </a:endParaRPr>
          </a:p>
        </p:txBody>
      </p:sp>
      <p:sp>
        <p:nvSpPr>
          <p:cNvPr id="103" name="Rectangle 21"/>
          <p:cNvSpPr>
            <a:spLocks noChangeArrowheads="1"/>
          </p:cNvSpPr>
          <p:nvPr/>
        </p:nvSpPr>
        <p:spPr bwMode="auto">
          <a:xfrm>
            <a:off x="6634109" y="3704434"/>
            <a:ext cx="770097" cy="770312"/>
          </a:xfrm>
          <a:prstGeom prst="rect">
            <a:avLst/>
          </a:prstGeom>
          <a:solidFill>
            <a:srgbClr val="E5C3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51192" tIns="36566" rIns="21938" bIns="36566" numCol="1" anchor="ctr" anchorCtr="0" compatLnSpc="1">
            <a:prstTxWarp prst="textNoShape">
              <a:avLst/>
            </a:prstTxWarp>
          </a:bodyPr>
          <a:lstStyle/>
          <a:p>
            <a:pPr defTabSz="1219140">
              <a:lnSpc>
                <a:spcPct val="95000"/>
              </a:lnSpc>
            </a:pPr>
            <a:endParaRPr lang="en-US" sz="900" dirty="0">
              <a:solidFill>
                <a:srgbClr val="53565A"/>
              </a:solidFill>
            </a:endParaRPr>
          </a:p>
        </p:txBody>
      </p:sp>
      <p:sp>
        <p:nvSpPr>
          <p:cNvPr id="104" name="Rectangle 30"/>
          <p:cNvSpPr>
            <a:spLocks noChangeArrowheads="1"/>
          </p:cNvSpPr>
          <p:nvPr/>
        </p:nvSpPr>
        <p:spPr bwMode="auto">
          <a:xfrm>
            <a:off x="6634109" y="4474747"/>
            <a:ext cx="770097" cy="770312"/>
          </a:xfrm>
          <a:prstGeom prst="rect">
            <a:avLst/>
          </a:prstGeom>
          <a:solidFill>
            <a:srgbClr val="BDB5D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51192" tIns="36566" rIns="21938" bIns="36566" numCol="1" anchor="ctr" anchorCtr="0" compatLnSpc="1">
            <a:prstTxWarp prst="textNoShape">
              <a:avLst/>
            </a:prstTxWarp>
          </a:bodyPr>
          <a:lstStyle/>
          <a:p>
            <a:pPr defTabSz="1219140">
              <a:lnSpc>
                <a:spcPct val="95000"/>
              </a:lnSpc>
            </a:pPr>
            <a:endParaRPr lang="en-US" sz="900" dirty="0">
              <a:solidFill>
                <a:srgbClr val="53565A"/>
              </a:solidFill>
            </a:endParaRPr>
          </a:p>
        </p:txBody>
      </p:sp>
      <p:sp>
        <p:nvSpPr>
          <p:cNvPr id="105" name="Rectangle 22"/>
          <p:cNvSpPr>
            <a:spLocks noChangeArrowheads="1"/>
          </p:cNvSpPr>
          <p:nvPr/>
        </p:nvSpPr>
        <p:spPr bwMode="auto">
          <a:xfrm>
            <a:off x="2787689" y="5244720"/>
            <a:ext cx="770097" cy="770312"/>
          </a:xfrm>
          <a:prstGeom prst="rect">
            <a:avLst/>
          </a:prstGeom>
          <a:solidFill>
            <a:srgbClr val="E5EEF8"/>
          </a:solidFill>
          <a:ln>
            <a:noFill/>
          </a:ln>
          <a:extLst/>
        </p:spPr>
        <p:txBody>
          <a:bodyPr vert="horz" wrap="square" lIns="51192" tIns="36566" rIns="21938" bIns="36566" numCol="1" anchor="ctr" anchorCtr="0" compatLnSpc="1">
            <a:prstTxWarp prst="textNoShape">
              <a:avLst/>
            </a:prstTxWarp>
          </a:bodyPr>
          <a:lstStyle/>
          <a:p>
            <a:pPr defTabSz="1219140">
              <a:lnSpc>
                <a:spcPct val="95000"/>
              </a:lnSpc>
            </a:pPr>
            <a:endParaRPr lang="en-US" sz="900" dirty="0">
              <a:solidFill>
                <a:srgbClr val="53565A"/>
              </a:solidFill>
            </a:endParaRPr>
          </a:p>
        </p:txBody>
      </p:sp>
      <p:sp>
        <p:nvSpPr>
          <p:cNvPr id="106" name="Rectangle 23"/>
          <p:cNvSpPr>
            <a:spLocks noChangeArrowheads="1"/>
          </p:cNvSpPr>
          <p:nvPr/>
        </p:nvSpPr>
        <p:spPr bwMode="auto">
          <a:xfrm>
            <a:off x="3557785" y="5244720"/>
            <a:ext cx="770097" cy="770312"/>
          </a:xfrm>
          <a:prstGeom prst="rect">
            <a:avLst/>
          </a:prstGeom>
          <a:solidFill>
            <a:srgbClr val="CCDDEC"/>
          </a:solidFill>
          <a:ln>
            <a:noFill/>
          </a:ln>
          <a:extLst/>
        </p:spPr>
        <p:txBody>
          <a:bodyPr vert="horz" wrap="square" lIns="51192" tIns="36566" rIns="21938" bIns="36566" numCol="1" anchor="ctr" anchorCtr="0" compatLnSpc="1">
            <a:prstTxWarp prst="textNoShape">
              <a:avLst/>
            </a:prstTxWarp>
          </a:bodyPr>
          <a:lstStyle/>
          <a:p>
            <a:pPr defTabSz="1219140">
              <a:lnSpc>
                <a:spcPct val="95000"/>
              </a:lnSpc>
            </a:pPr>
            <a:endParaRPr lang="en-US" sz="900" dirty="0">
              <a:solidFill>
                <a:srgbClr val="53565A"/>
              </a:solidFill>
            </a:endParaRPr>
          </a:p>
        </p:txBody>
      </p:sp>
      <p:sp>
        <p:nvSpPr>
          <p:cNvPr id="107" name="Rectangle 24"/>
          <p:cNvSpPr>
            <a:spLocks noChangeArrowheads="1"/>
          </p:cNvSpPr>
          <p:nvPr/>
        </p:nvSpPr>
        <p:spPr bwMode="auto">
          <a:xfrm>
            <a:off x="4327879" y="5244720"/>
            <a:ext cx="772192" cy="770312"/>
          </a:xfrm>
          <a:prstGeom prst="rect">
            <a:avLst/>
          </a:prstGeom>
          <a:solidFill>
            <a:srgbClr val="B2CBE2"/>
          </a:solidFill>
          <a:ln>
            <a:noFill/>
          </a:ln>
          <a:extLst/>
        </p:spPr>
        <p:txBody>
          <a:bodyPr vert="horz" wrap="square" lIns="51192" tIns="36566" rIns="21938" bIns="36566" numCol="1" anchor="ctr" anchorCtr="0" compatLnSpc="1">
            <a:prstTxWarp prst="textNoShape">
              <a:avLst/>
            </a:prstTxWarp>
          </a:bodyPr>
          <a:lstStyle/>
          <a:p>
            <a:pPr defTabSz="1219140">
              <a:lnSpc>
                <a:spcPct val="95000"/>
              </a:lnSpc>
            </a:pPr>
            <a:r>
              <a:rPr lang="en-US" sz="900" dirty="0" smtClean="0">
                <a:solidFill>
                  <a:srgbClr val="53565A"/>
                </a:solidFill>
              </a:rPr>
              <a:t>Team Stickiness</a:t>
            </a:r>
            <a:endParaRPr lang="en-US" sz="900" dirty="0">
              <a:solidFill>
                <a:srgbClr val="53565A"/>
              </a:solidFill>
            </a:endParaRPr>
          </a:p>
        </p:txBody>
      </p:sp>
      <p:sp>
        <p:nvSpPr>
          <p:cNvPr id="108" name="Rectangle 25"/>
          <p:cNvSpPr>
            <a:spLocks noChangeArrowheads="1"/>
          </p:cNvSpPr>
          <p:nvPr/>
        </p:nvSpPr>
        <p:spPr bwMode="auto">
          <a:xfrm>
            <a:off x="5100071" y="5244720"/>
            <a:ext cx="769048" cy="770312"/>
          </a:xfrm>
          <a:prstGeom prst="rect">
            <a:avLst/>
          </a:prstGeom>
          <a:solidFill>
            <a:srgbClr val="94B7D7"/>
          </a:solidFill>
          <a:ln>
            <a:noFill/>
          </a:ln>
          <a:extLst/>
        </p:spPr>
        <p:txBody>
          <a:bodyPr vert="horz" wrap="square" lIns="51192" tIns="36566" rIns="21938" bIns="36566" numCol="1" anchor="ctr" anchorCtr="0" compatLnSpc="1">
            <a:prstTxWarp prst="textNoShape">
              <a:avLst/>
            </a:prstTxWarp>
          </a:bodyPr>
          <a:lstStyle/>
          <a:p>
            <a:pPr defTabSz="1219140">
              <a:lnSpc>
                <a:spcPct val="95000"/>
              </a:lnSpc>
            </a:pPr>
            <a:r>
              <a:rPr lang="en-US" sz="900" dirty="0" smtClean="0">
                <a:solidFill>
                  <a:srgbClr val="53565A"/>
                </a:solidFill>
              </a:rPr>
              <a:t>Team Collaboration</a:t>
            </a:r>
            <a:endParaRPr lang="en-US" sz="900" dirty="0">
              <a:solidFill>
                <a:srgbClr val="53565A"/>
              </a:solidFill>
            </a:endParaRPr>
          </a:p>
        </p:txBody>
      </p:sp>
      <p:sp>
        <p:nvSpPr>
          <p:cNvPr id="109" name="Rectangle 30"/>
          <p:cNvSpPr>
            <a:spLocks noChangeArrowheads="1"/>
          </p:cNvSpPr>
          <p:nvPr/>
        </p:nvSpPr>
        <p:spPr bwMode="auto">
          <a:xfrm>
            <a:off x="5869124" y="5244720"/>
            <a:ext cx="770097" cy="770312"/>
          </a:xfrm>
          <a:prstGeom prst="rect">
            <a:avLst/>
          </a:prstGeom>
          <a:solidFill>
            <a:srgbClr val="6698C5"/>
          </a:solidFill>
          <a:ln>
            <a:noFill/>
          </a:ln>
          <a:extLst/>
        </p:spPr>
        <p:txBody>
          <a:bodyPr vert="horz" wrap="square" lIns="51192" tIns="36566" rIns="21938" bIns="36566" numCol="1" anchor="ctr" anchorCtr="0" compatLnSpc="1">
            <a:prstTxWarp prst="textNoShape">
              <a:avLst/>
            </a:prstTxWarp>
          </a:bodyPr>
          <a:lstStyle/>
          <a:p>
            <a:pPr defTabSz="1219140">
              <a:lnSpc>
                <a:spcPct val="95000"/>
              </a:lnSpc>
            </a:pPr>
            <a:r>
              <a:rPr lang="en-US" sz="900" dirty="0" smtClean="0">
                <a:solidFill>
                  <a:srgbClr val="53565A"/>
                </a:solidFill>
              </a:rPr>
              <a:t>Dedicated Teams</a:t>
            </a:r>
            <a:endParaRPr lang="en-US" sz="900" dirty="0">
              <a:solidFill>
                <a:srgbClr val="53565A"/>
              </a:solidFill>
            </a:endParaRPr>
          </a:p>
        </p:txBody>
      </p:sp>
      <p:sp>
        <p:nvSpPr>
          <p:cNvPr id="110" name="Rectangle 22"/>
          <p:cNvSpPr>
            <a:spLocks noChangeArrowheads="1"/>
          </p:cNvSpPr>
          <p:nvPr/>
        </p:nvSpPr>
        <p:spPr bwMode="auto">
          <a:xfrm>
            <a:off x="1725799" y="5244728"/>
            <a:ext cx="1056007" cy="770313"/>
          </a:xfrm>
          <a:prstGeom prst="rect">
            <a:avLst/>
          </a:prstGeom>
          <a:solidFill>
            <a:srgbClr val="F9F9F9"/>
          </a:solidFill>
          <a:ln w="19050">
            <a:solidFill>
              <a:schemeClr val="bg1"/>
            </a:solidFill>
          </a:ln>
        </p:spPr>
        <p:txBody>
          <a:bodyPr vert="horz" wrap="square" lIns="60324" tIns="30162" rIns="18098" bIns="30162" numCol="1" anchor="ctr" anchorCtr="0" compatLnSpc="1">
            <a:prstTxWarp prst="textNoShape">
              <a:avLst/>
            </a:prstTxWarp>
          </a:bodyPr>
          <a:lstStyle/>
          <a:p>
            <a:pPr defTabSz="1219140">
              <a:lnSpc>
                <a:spcPct val="90000"/>
              </a:lnSpc>
              <a:spcAft>
                <a:spcPts val="595"/>
              </a:spcAft>
            </a:pPr>
            <a:r>
              <a:rPr lang="en-US" sz="1100" dirty="0">
                <a:solidFill>
                  <a:srgbClr val="00549F"/>
                </a:solidFill>
              </a:rPr>
              <a:t>Mature Agile Organization Structure</a:t>
            </a:r>
          </a:p>
        </p:txBody>
      </p:sp>
      <p:sp>
        <p:nvSpPr>
          <p:cNvPr id="111" name="Oval 110"/>
          <p:cNvSpPr>
            <a:spLocks noChangeAspect="1"/>
          </p:cNvSpPr>
          <p:nvPr/>
        </p:nvSpPr>
        <p:spPr>
          <a:xfrm>
            <a:off x="7557082" y="5572278"/>
            <a:ext cx="72423" cy="72440"/>
          </a:xfrm>
          <a:prstGeom prst="ellipse">
            <a:avLst/>
          </a:prstGeom>
          <a:solidFill>
            <a:srgbClr val="00549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324" tIns="30162" rIns="60324" bIns="30162" numCol="1" spcCol="0" rtlCol="0" fromWordArt="0" anchor="ctr" anchorCtr="0" forceAA="0" compatLnSpc="1">
            <a:prstTxWarp prst="textNoShape">
              <a:avLst/>
            </a:prstTxWarp>
            <a:noAutofit/>
          </a:bodyPr>
          <a:lstStyle/>
          <a:p>
            <a:pPr algn="ctr" defTabSz="1219140"/>
            <a:endParaRPr lang="en-US" sz="2400" dirty="0">
              <a:solidFill>
                <a:prstClr val="white"/>
              </a:solidFill>
            </a:endParaRPr>
          </a:p>
        </p:txBody>
      </p:sp>
      <p:sp>
        <p:nvSpPr>
          <p:cNvPr id="112" name="Freeform 111"/>
          <p:cNvSpPr/>
          <p:nvPr/>
        </p:nvSpPr>
        <p:spPr>
          <a:xfrm>
            <a:off x="7686652" y="5550251"/>
            <a:ext cx="1502081" cy="140488"/>
          </a:xfrm>
          <a:custGeom>
            <a:avLst/>
            <a:gdLst>
              <a:gd name="connsiteX0" fmla="*/ 0 w 7504416"/>
              <a:gd name="connsiteY0" fmla="*/ 0 h 612781"/>
              <a:gd name="connsiteX1" fmla="*/ 7504416 w 7504416"/>
              <a:gd name="connsiteY1" fmla="*/ 0 h 612781"/>
              <a:gd name="connsiteX2" fmla="*/ 7504416 w 7504416"/>
              <a:gd name="connsiteY2" fmla="*/ 612781 h 612781"/>
              <a:gd name="connsiteX3" fmla="*/ 0 w 7504416"/>
              <a:gd name="connsiteY3" fmla="*/ 612781 h 612781"/>
              <a:gd name="connsiteX4" fmla="*/ 0 w 7504416"/>
              <a:gd name="connsiteY4" fmla="*/ 0 h 612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04416" h="612781">
                <a:moveTo>
                  <a:pt x="0" y="0"/>
                </a:moveTo>
                <a:lnTo>
                  <a:pt x="7504416" y="0"/>
                </a:lnTo>
                <a:lnTo>
                  <a:pt x="7504416" y="612781"/>
                </a:lnTo>
                <a:lnTo>
                  <a:pt x="0" y="612781"/>
                </a:lnTo>
                <a:lnTo>
                  <a:pt x="0" y="0"/>
                </a:lnTo>
                <a:close/>
              </a:path>
            </a:pathLst>
          </a:custGeom>
          <a:noFill/>
        </p:spPr>
        <p:txBody>
          <a:bodyPr wrap="square" lIns="0" tIns="0" rIns="0" bIns="0" rtlCol="0">
            <a:spAutoFit/>
          </a:bodyPr>
          <a:lstStyle/>
          <a:p>
            <a:pPr defTabSz="1219140">
              <a:lnSpc>
                <a:spcPct val="110000"/>
              </a:lnSpc>
            </a:pPr>
            <a:r>
              <a:rPr lang="en-US" sz="900" dirty="0" smtClean="0">
                <a:solidFill>
                  <a:srgbClr val="888B8D"/>
                </a:solidFill>
                <a:cs typeface="Arial" pitchFamily="34" charset="0"/>
              </a:rPr>
              <a:t>Empowered Teams</a:t>
            </a:r>
            <a:endParaRPr lang="en-US" sz="900" dirty="0">
              <a:solidFill>
                <a:srgbClr val="888B8D"/>
              </a:solidFill>
              <a:cs typeface="Arial" pitchFamily="34" charset="0"/>
            </a:endParaRPr>
          </a:p>
        </p:txBody>
      </p:sp>
      <p:sp>
        <p:nvSpPr>
          <p:cNvPr id="113" name="Rectangle 30"/>
          <p:cNvSpPr>
            <a:spLocks noChangeArrowheads="1"/>
          </p:cNvSpPr>
          <p:nvPr/>
        </p:nvSpPr>
        <p:spPr bwMode="auto">
          <a:xfrm>
            <a:off x="6634109" y="5244720"/>
            <a:ext cx="770097" cy="770312"/>
          </a:xfrm>
          <a:prstGeom prst="rect">
            <a:avLst/>
          </a:prstGeom>
          <a:solidFill>
            <a:srgbClr val="00549F"/>
          </a:solidFill>
          <a:ln>
            <a:noFill/>
          </a:ln>
          <a:extLst/>
        </p:spPr>
        <p:txBody>
          <a:bodyPr vert="horz" wrap="square" lIns="51192" tIns="36566" rIns="21938" bIns="36566" numCol="1" anchor="ctr" anchorCtr="0" compatLnSpc="1">
            <a:prstTxWarp prst="textNoShape">
              <a:avLst/>
            </a:prstTxWarp>
          </a:bodyPr>
          <a:lstStyle/>
          <a:p>
            <a:pPr defTabSz="1219140">
              <a:lnSpc>
                <a:spcPct val="95000"/>
              </a:lnSpc>
            </a:pPr>
            <a:endParaRPr lang="en-US" sz="900" dirty="0">
              <a:solidFill>
                <a:srgbClr val="53565A"/>
              </a:solidFill>
            </a:endParaRPr>
          </a:p>
        </p:txBody>
      </p:sp>
      <p:sp>
        <p:nvSpPr>
          <p:cNvPr id="114" name="Freeform 35"/>
          <p:cNvSpPr>
            <a:spLocks noChangeAspect="1" noEditPoints="1"/>
          </p:cNvSpPr>
          <p:nvPr/>
        </p:nvSpPr>
        <p:spPr bwMode="auto">
          <a:xfrm>
            <a:off x="6810463" y="5426100"/>
            <a:ext cx="394487" cy="387705"/>
          </a:xfrm>
          <a:custGeom>
            <a:avLst/>
            <a:gdLst>
              <a:gd name="T0" fmla="*/ 595 w 2216"/>
              <a:gd name="T1" fmla="*/ 179 h 2178"/>
              <a:gd name="T2" fmla="*/ 179 w 2216"/>
              <a:gd name="T3" fmla="*/ 2178 h 2178"/>
              <a:gd name="T4" fmla="*/ 2208 w 2216"/>
              <a:gd name="T5" fmla="*/ 1411 h 2178"/>
              <a:gd name="T6" fmla="*/ 2010 w 2216"/>
              <a:gd name="T7" fmla="*/ 355 h 2178"/>
              <a:gd name="T8" fmla="*/ 947 w 2216"/>
              <a:gd name="T9" fmla="*/ 1467 h 2178"/>
              <a:gd name="T10" fmla="*/ 644 w 2216"/>
              <a:gd name="T11" fmla="*/ 1530 h 2178"/>
              <a:gd name="T12" fmla="*/ 761 w 2216"/>
              <a:gd name="T13" fmla="*/ 715 h 2178"/>
              <a:gd name="T14" fmla="*/ 1226 w 2216"/>
              <a:gd name="T15" fmla="*/ 715 h 2178"/>
              <a:gd name="T16" fmla="*/ 1437 w 2216"/>
              <a:gd name="T17" fmla="*/ 856 h 2178"/>
              <a:gd name="T18" fmla="*/ 1412 w 2216"/>
              <a:gd name="T19" fmla="*/ 860 h 2178"/>
              <a:gd name="T20" fmla="*/ 1286 w 2216"/>
              <a:gd name="T21" fmla="*/ 759 h 2178"/>
              <a:gd name="T22" fmla="*/ 1285 w 2216"/>
              <a:gd name="T23" fmla="*/ 728 h 2178"/>
              <a:gd name="T24" fmla="*/ 1493 w 2216"/>
              <a:gd name="T25" fmla="*/ 664 h 2178"/>
              <a:gd name="T26" fmla="*/ 1449 w 2216"/>
              <a:gd name="T27" fmla="*/ 852 h 2178"/>
              <a:gd name="T28" fmla="*/ 896 w 2216"/>
              <a:gd name="T29" fmla="*/ 1411 h 2178"/>
              <a:gd name="T30" fmla="*/ 893 w 2216"/>
              <a:gd name="T31" fmla="*/ 1440 h 2178"/>
              <a:gd name="T32" fmla="*/ 882 w 2216"/>
              <a:gd name="T33" fmla="*/ 1467 h 2178"/>
              <a:gd name="T34" fmla="*/ 688 w 2216"/>
              <a:gd name="T35" fmla="*/ 1490 h 2178"/>
              <a:gd name="T36" fmla="*/ 786 w 2216"/>
              <a:gd name="T37" fmla="*/ 1293 h 2178"/>
              <a:gd name="T38" fmla="*/ 810 w 2216"/>
              <a:gd name="T39" fmla="*/ 1297 h 2178"/>
              <a:gd name="T40" fmla="*/ 896 w 2216"/>
              <a:gd name="T41" fmla="*/ 1411 h 2178"/>
              <a:gd name="T42" fmla="*/ 2045 w 2216"/>
              <a:gd name="T43" fmla="*/ 297 h 2178"/>
              <a:gd name="T44" fmla="*/ 2010 w 2216"/>
              <a:gd name="T45" fmla="*/ 294 h 2178"/>
              <a:gd name="T46" fmla="*/ 1956 w 2216"/>
              <a:gd name="T47" fmla="*/ 265 h 2178"/>
              <a:gd name="T48" fmla="*/ 1925 w 2216"/>
              <a:gd name="T49" fmla="*/ 218 h 2178"/>
              <a:gd name="T50" fmla="*/ 1919 w 2216"/>
              <a:gd name="T51" fmla="*/ 168 h 2178"/>
              <a:gd name="T52" fmla="*/ 891 w 2216"/>
              <a:gd name="T53" fmla="*/ 158 h 2178"/>
              <a:gd name="T54" fmla="*/ 892 w 2216"/>
              <a:gd name="T55" fmla="*/ 188 h 2178"/>
              <a:gd name="T56" fmla="*/ 804 w 2216"/>
              <a:gd name="T57" fmla="*/ 294 h 2178"/>
              <a:gd name="T58" fmla="*/ 780 w 2216"/>
              <a:gd name="T59" fmla="*/ 297 h 2178"/>
              <a:gd name="T60" fmla="*/ 705 w 2216"/>
              <a:gd name="T61" fmla="*/ 276 h 2178"/>
              <a:gd name="T62" fmla="*/ 674 w 2216"/>
              <a:gd name="T63" fmla="*/ 243 h 2178"/>
              <a:gd name="T64" fmla="*/ 235 w 2216"/>
              <a:gd name="T65" fmla="*/ 631 h 2178"/>
              <a:gd name="T66" fmla="*/ 274 w 2216"/>
              <a:gd name="T67" fmla="*/ 656 h 2178"/>
              <a:gd name="T68" fmla="*/ 311 w 2216"/>
              <a:gd name="T69" fmla="*/ 729 h 2178"/>
              <a:gd name="T70" fmla="*/ 309 w 2216"/>
              <a:gd name="T71" fmla="*/ 767 h 2178"/>
              <a:gd name="T72" fmla="*/ 186 w 2216"/>
              <a:gd name="T73" fmla="*/ 861 h 2178"/>
              <a:gd name="T74" fmla="*/ 162 w 2216"/>
              <a:gd name="T75" fmla="*/ 857 h 2178"/>
              <a:gd name="T76" fmla="*/ 146 w 2216"/>
              <a:gd name="T77" fmla="*/ 1885 h 2178"/>
              <a:gd name="T78" fmla="*/ 192 w 2216"/>
              <a:gd name="T79" fmla="*/ 1881 h 2178"/>
              <a:gd name="T80" fmla="*/ 252 w 2216"/>
              <a:gd name="T81" fmla="*/ 1905 h 2178"/>
              <a:gd name="T82" fmla="*/ 295 w 2216"/>
              <a:gd name="T83" fmla="*/ 1973 h 2178"/>
              <a:gd name="T84" fmla="*/ 297 w 2216"/>
              <a:gd name="T85" fmla="*/ 2012 h 2178"/>
              <a:gd name="T86" fmla="*/ 1325 w 2216"/>
              <a:gd name="T87" fmla="*/ 2025 h 2178"/>
              <a:gd name="T88" fmla="*/ 1322 w 2216"/>
              <a:gd name="T89" fmla="*/ 1999 h 2178"/>
              <a:gd name="T90" fmla="*/ 1327 w 2216"/>
              <a:gd name="T91" fmla="*/ 1965 h 2178"/>
              <a:gd name="T92" fmla="*/ 1429 w 2216"/>
              <a:gd name="T93" fmla="*/ 1881 h 2178"/>
              <a:gd name="T94" fmla="*/ 1510 w 2216"/>
              <a:gd name="T95" fmla="*/ 1902 h 2178"/>
              <a:gd name="T96" fmla="*/ 1545 w 2216"/>
              <a:gd name="T97" fmla="*/ 1941 h 2178"/>
              <a:gd name="T98" fmla="*/ 1859 w 2216"/>
              <a:gd name="T99" fmla="*/ 1467 h 2178"/>
              <a:gd name="T100" fmla="*/ 1995 w 2216"/>
              <a:gd name="T101" fmla="*/ 1525 h 2178"/>
              <a:gd name="T102" fmla="*/ 1952 w 2216"/>
              <a:gd name="T103" fmla="*/ 1501 h 2178"/>
              <a:gd name="T104" fmla="*/ 1916 w 2216"/>
              <a:gd name="T105" fmla="*/ 1448 h 2178"/>
              <a:gd name="T106" fmla="*/ 1911 w 2216"/>
              <a:gd name="T107" fmla="*/ 1420 h 2178"/>
              <a:gd name="T108" fmla="*/ 2020 w 2216"/>
              <a:gd name="T109" fmla="*/ 1293 h 2178"/>
              <a:gd name="T110" fmla="*/ 2052 w 2216"/>
              <a:gd name="T111" fmla="*/ 1294 h 2178"/>
              <a:gd name="T112" fmla="*/ 2148 w 2216"/>
              <a:gd name="T113" fmla="*/ 1411 h 2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216" h="2178">
                <a:moveTo>
                  <a:pt x="2070" y="1237"/>
                </a:moveTo>
                <a:cubicBezTo>
                  <a:pt x="2070" y="354"/>
                  <a:pt x="2070" y="354"/>
                  <a:pt x="2070" y="354"/>
                </a:cubicBezTo>
                <a:cubicBezTo>
                  <a:pt x="2153" y="339"/>
                  <a:pt x="2216" y="266"/>
                  <a:pt x="2216" y="179"/>
                </a:cubicBezTo>
                <a:cubicBezTo>
                  <a:pt x="2216" y="80"/>
                  <a:pt x="2136" y="0"/>
                  <a:pt x="2037" y="0"/>
                </a:cubicBezTo>
                <a:cubicBezTo>
                  <a:pt x="1946" y="0"/>
                  <a:pt x="1870" y="69"/>
                  <a:pt x="1860" y="158"/>
                </a:cubicBezTo>
                <a:cubicBezTo>
                  <a:pt x="951" y="158"/>
                  <a:pt x="951" y="158"/>
                  <a:pt x="951" y="158"/>
                </a:cubicBezTo>
                <a:cubicBezTo>
                  <a:pt x="941" y="69"/>
                  <a:pt x="865" y="0"/>
                  <a:pt x="774" y="0"/>
                </a:cubicBezTo>
                <a:cubicBezTo>
                  <a:pt x="675" y="0"/>
                  <a:pt x="595" y="80"/>
                  <a:pt x="595" y="179"/>
                </a:cubicBezTo>
                <a:cubicBezTo>
                  <a:pt x="595" y="215"/>
                  <a:pt x="606" y="249"/>
                  <a:pt x="625" y="277"/>
                </a:cubicBezTo>
                <a:cubicBezTo>
                  <a:pt x="283" y="587"/>
                  <a:pt x="283" y="587"/>
                  <a:pt x="283" y="587"/>
                </a:cubicBezTo>
                <a:cubicBezTo>
                  <a:pt x="256" y="572"/>
                  <a:pt x="225" y="563"/>
                  <a:pt x="192" y="563"/>
                </a:cubicBezTo>
                <a:cubicBezTo>
                  <a:pt x="94" y="563"/>
                  <a:pt x="14" y="643"/>
                  <a:pt x="14" y="742"/>
                </a:cubicBezTo>
                <a:cubicBezTo>
                  <a:pt x="14" y="824"/>
                  <a:pt x="70" y="894"/>
                  <a:pt x="146" y="914"/>
                </a:cubicBezTo>
                <a:cubicBezTo>
                  <a:pt x="146" y="1823"/>
                  <a:pt x="146" y="1823"/>
                  <a:pt x="146" y="1823"/>
                </a:cubicBezTo>
                <a:cubicBezTo>
                  <a:pt x="63" y="1839"/>
                  <a:pt x="0" y="1912"/>
                  <a:pt x="0" y="1999"/>
                </a:cubicBezTo>
                <a:cubicBezTo>
                  <a:pt x="0" y="2098"/>
                  <a:pt x="80" y="2178"/>
                  <a:pt x="179" y="2178"/>
                </a:cubicBezTo>
                <a:cubicBezTo>
                  <a:pt x="269" y="2178"/>
                  <a:pt x="343" y="2111"/>
                  <a:pt x="356" y="2025"/>
                </a:cubicBezTo>
                <a:cubicBezTo>
                  <a:pt x="1264" y="2025"/>
                  <a:pt x="1264" y="2025"/>
                  <a:pt x="1264" y="2025"/>
                </a:cubicBezTo>
                <a:cubicBezTo>
                  <a:pt x="1277" y="2111"/>
                  <a:pt x="1351" y="2178"/>
                  <a:pt x="1441" y="2178"/>
                </a:cubicBezTo>
                <a:cubicBezTo>
                  <a:pt x="1540" y="2178"/>
                  <a:pt x="1620" y="2098"/>
                  <a:pt x="1620" y="1999"/>
                </a:cubicBezTo>
                <a:cubicBezTo>
                  <a:pt x="1620" y="1965"/>
                  <a:pt x="1611" y="1933"/>
                  <a:pt x="1594" y="1906"/>
                </a:cubicBezTo>
                <a:cubicBezTo>
                  <a:pt x="1959" y="1576"/>
                  <a:pt x="1959" y="1576"/>
                  <a:pt x="1959" y="1576"/>
                </a:cubicBezTo>
                <a:cubicBezTo>
                  <a:pt x="1981" y="1585"/>
                  <a:pt x="2004" y="1590"/>
                  <a:pt x="2029" y="1590"/>
                </a:cubicBezTo>
                <a:cubicBezTo>
                  <a:pt x="2128" y="1590"/>
                  <a:pt x="2208" y="1510"/>
                  <a:pt x="2208" y="1411"/>
                </a:cubicBezTo>
                <a:cubicBezTo>
                  <a:pt x="2208" y="1327"/>
                  <a:pt x="2149" y="1256"/>
                  <a:pt x="2070" y="1237"/>
                </a:cubicBezTo>
                <a:close/>
                <a:moveTo>
                  <a:pt x="1850" y="1407"/>
                </a:moveTo>
                <a:cubicBezTo>
                  <a:pt x="1455" y="1407"/>
                  <a:pt x="1455" y="1407"/>
                  <a:pt x="1455" y="1407"/>
                </a:cubicBezTo>
                <a:cubicBezTo>
                  <a:pt x="1455" y="913"/>
                  <a:pt x="1455" y="913"/>
                  <a:pt x="1455" y="913"/>
                </a:cubicBezTo>
                <a:cubicBezTo>
                  <a:pt x="1529" y="891"/>
                  <a:pt x="1582" y="822"/>
                  <a:pt x="1582" y="742"/>
                </a:cubicBezTo>
                <a:cubicBezTo>
                  <a:pt x="1582" y="713"/>
                  <a:pt x="1575" y="685"/>
                  <a:pt x="1563" y="661"/>
                </a:cubicBezTo>
                <a:cubicBezTo>
                  <a:pt x="1934" y="324"/>
                  <a:pt x="1934" y="324"/>
                  <a:pt x="1934" y="324"/>
                </a:cubicBezTo>
                <a:cubicBezTo>
                  <a:pt x="1956" y="340"/>
                  <a:pt x="1982" y="351"/>
                  <a:pt x="2010" y="355"/>
                </a:cubicBezTo>
                <a:cubicBezTo>
                  <a:pt x="2010" y="1233"/>
                  <a:pt x="2010" y="1233"/>
                  <a:pt x="2010" y="1233"/>
                </a:cubicBezTo>
                <a:cubicBezTo>
                  <a:pt x="1922" y="1242"/>
                  <a:pt x="1852" y="1317"/>
                  <a:pt x="1850" y="1407"/>
                </a:cubicBezTo>
                <a:close/>
                <a:moveTo>
                  <a:pt x="1266" y="1965"/>
                </a:moveTo>
                <a:cubicBezTo>
                  <a:pt x="354" y="1965"/>
                  <a:pt x="354" y="1965"/>
                  <a:pt x="354" y="1965"/>
                </a:cubicBezTo>
                <a:cubicBezTo>
                  <a:pt x="350" y="1941"/>
                  <a:pt x="340" y="1918"/>
                  <a:pt x="327" y="1898"/>
                </a:cubicBezTo>
                <a:cubicBezTo>
                  <a:pt x="691" y="1568"/>
                  <a:pt x="691" y="1568"/>
                  <a:pt x="691" y="1568"/>
                </a:cubicBezTo>
                <a:cubicBezTo>
                  <a:pt x="717" y="1582"/>
                  <a:pt x="746" y="1590"/>
                  <a:pt x="777" y="1590"/>
                </a:cubicBezTo>
                <a:cubicBezTo>
                  <a:pt x="857" y="1590"/>
                  <a:pt x="924" y="1538"/>
                  <a:pt x="947" y="1467"/>
                </a:cubicBezTo>
                <a:cubicBezTo>
                  <a:pt x="1395" y="1467"/>
                  <a:pt x="1395" y="1467"/>
                  <a:pt x="1395" y="1467"/>
                </a:cubicBezTo>
                <a:cubicBezTo>
                  <a:pt x="1395" y="1826"/>
                  <a:pt x="1395" y="1826"/>
                  <a:pt x="1395" y="1826"/>
                </a:cubicBezTo>
                <a:cubicBezTo>
                  <a:pt x="1330" y="1844"/>
                  <a:pt x="1279" y="1898"/>
                  <a:pt x="1266" y="1965"/>
                </a:cubicBezTo>
                <a:close/>
                <a:moveTo>
                  <a:pt x="368" y="775"/>
                </a:moveTo>
                <a:cubicBezTo>
                  <a:pt x="761" y="775"/>
                  <a:pt x="761" y="775"/>
                  <a:pt x="761" y="775"/>
                </a:cubicBezTo>
                <a:cubicBezTo>
                  <a:pt x="761" y="1233"/>
                  <a:pt x="761" y="1233"/>
                  <a:pt x="761" y="1233"/>
                </a:cubicBezTo>
                <a:cubicBezTo>
                  <a:pt x="670" y="1241"/>
                  <a:pt x="598" y="1318"/>
                  <a:pt x="598" y="1411"/>
                </a:cubicBezTo>
                <a:cubicBezTo>
                  <a:pt x="598" y="1457"/>
                  <a:pt x="616" y="1498"/>
                  <a:pt x="644" y="1530"/>
                </a:cubicBezTo>
                <a:cubicBezTo>
                  <a:pt x="285" y="1855"/>
                  <a:pt x="285" y="1855"/>
                  <a:pt x="285" y="1855"/>
                </a:cubicBezTo>
                <a:cubicBezTo>
                  <a:pt x="262" y="1838"/>
                  <a:pt x="235" y="1827"/>
                  <a:pt x="206" y="1822"/>
                </a:cubicBezTo>
                <a:cubicBezTo>
                  <a:pt x="206" y="920"/>
                  <a:pt x="206" y="920"/>
                  <a:pt x="206" y="920"/>
                </a:cubicBezTo>
                <a:cubicBezTo>
                  <a:pt x="287" y="914"/>
                  <a:pt x="353" y="854"/>
                  <a:pt x="368" y="775"/>
                </a:cubicBezTo>
                <a:close/>
                <a:moveTo>
                  <a:pt x="329" y="626"/>
                </a:moveTo>
                <a:cubicBezTo>
                  <a:pt x="666" y="321"/>
                  <a:pt x="666" y="321"/>
                  <a:pt x="666" y="321"/>
                </a:cubicBezTo>
                <a:cubicBezTo>
                  <a:pt x="693" y="341"/>
                  <a:pt x="725" y="354"/>
                  <a:pt x="761" y="357"/>
                </a:cubicBezTo>
                <a:cubicBezTo>
                  <a:pt x="761" y="715"/>
                  <a:pt x="761" y="715"/>
                  <a:pt x="761" y="715"/>
                </a:cubicBezTo>
                <a:cubicBezTo>
                  <a:pt x="369" y="715"/>
                  <a:pt x="369" y="715"/>
                  <a:pt x="369" y="715"/>
                </a:cubicBezTo>
                <a:cubicBezTo>
                  <a:pt x="364" y="682"/>
                  <a:pt x="350" y="651"/>
                  <a:pt x="329" y="626"/>
                </a:cubicBezTo>
                <a:close/>
                <a:moveTo>
                  <a:pt x="948" y="218"/>
                </a:moveTo>
                <a:cubicBezTo>
                  <a:pt x="1863" y="218"/>
                  <a:pt x="1863" y="218"/>
                  <a:pt x="1863" y="218"/>
                </a:cubicBezTo>
                <a:cubicBezTo>
                  <a:pt x="1868" y="241"/>
                  <a:pt x="1878" y="263"/>
                  <a:pt x="1892" y="282"/>
                </a:cubicBezTo>
                <a:cubicBezTo>
                  <a:pt x="1527" y="613"/>
                  <a:pt x="1527" y="613"/>
                  <a:pt x="1527" y="613"/>
                </a:cubicBezTo>
                <a:cubicBezTo>
                  <a:pt x="1495" y="582"/>
                  <a:pt x="1451" y="563"/>
                  <a:pt x="1403" y="563"/>
                </a:cubicBezTo>
                <a:cubicBezTo>
                  <a:pt x="1314" y="563"/>
                  <a:pt x="1239" y="629"/>
                  <a:pt x="1226" y="715"/>
                </a:cubicBezTo>
                <a:cubicBezTo>
                  <a:pt x="821" y="715"/>
                  <a:pt x="821" y="715"/>
                  <a:pt x="821" y="715"/>
                </a:cubicBezTo>
                <a:cubicBezTo>
                  <a:pt x="821" y="351"/>
                  <a:pt x="821" y="351"/>
                  <a:pt x="821" y="351"/>
                </a:cubicBezTo>
                <a:cubicBezTo>
                  <a:pt x="884" y="334"/>
                  <a:pt x="934" y="282"/>
                  <a:pt x="948" y="218"/>
                </a:cubicBezTo>
                <a:close/>
                <a:moveTo>
                  <a:pt x="1449" y="852"/>
                </a:moveTo>
                <a:cubicBezTo>
                  <a:pt x="1449" y="852"/>
                  <a:pt x="1449" y="852"/>
                  <a:pt x="1449" y="852"/>
                </a:cubicBezTo>
                <a:cubicBezTo>
                  <a:pt x="1447" y="852"/>
                  <a:pt x="1445" y="853"/>
                  <a:pt x="1443" y="854"/>
                </a:cubicBezTo>
                <a:cubicBezTo>
                  <a:pt x="1443" y="854"/>
                  <a:pt x="1442" y="854"/>
                  <a:pt x="1442" y="854"/>
                </a:cubicBezTo>
                <a:cubicBezTo>
                  <a:pt x="1440" y="855"/>
                  <a:pt x="1439" y="855"/>
                  <a:pt x="1437" y="856"/>
                </a:cubicBezTo>
                <a:cubicBezTo>
                  <a:pt x="1437" y="856"/>
                  <a:pt x="1436" y="856"/>
                  <a:pt x="1435" y="856"/>
                </a:cubicBezTo>
                <a:cubicBezTo>
                  <a:pt x="1434" y="857"/>
                  <a:pt x="1433" y="857"/>
                  <a:pt x="1431" y="857"/>
                </a:cubicBezTo>
                <a:cubicBezTo>
                  <a:pt x="1431" y="858"/>
                  <a:pt x="1430" y="858"/>
                  <a:pt x="1429" y="858"/>
                </a:cubicBezTo>
                <a:cubicBezTo>
                  <a:pt x="1428" y="858"/>
                  <a:pt x="1426" y="858"/>
                  <a:pt x="1425" y="859"/>
                </a:cubicBezTo>
                <a:cubicBezTo>
                  <a:pt x="1424" y="859"/>
                  <a:pt x="1424" y="859"/>
                  <a:pt x="1423" y="859"/>
                </a:cubicBezTo>
                <a:cubicBezTo>
                  <a:pt x="1421" y="859"/>
                  <a:pt x="1420" y="860"/>
                  <a:pt x="1419" y="860"/>
                </a:cubicBezTo>
                <a:cubicBezTo>
                  <a:pt x="1418" y="860"/>
                  <a:pt x="1417" y="860"/>
                  <a:pt x="1416" y="860"/>
                </a:cubicBezTo>
                <a:cubicBezTo>
                  <a:pt x="1415" y="860"/>
                  <a:pt x="1413" y="860"/>
                  <a:pt x="1412" y="860"/>
                </a:cubicBezTo>
                <a:cubicBezTo>
                  <a:pt x="1411" y="860"/>
                  <a:pt x="1411" y="861"/>
                  <a:pt x="1410" y="861"/>
                </a:cubicBezTo>
                <a:cubicBezTo>
                  <a:pt x="1408" y="861"/>
                  <a:pt x="1406" y="861"/>
                  <a:pt x="1403" y="861"/>
                </a:cubicBezTo>
                <a:cubicBezTo>
                  <a:pt x="1401" y="861"/>
                  <a:pt x="1398" y="861"/>
                  <a:pt x="1395" y="860"/>
                </a:cubicBezTo>
                <a:cubicBezTo>
                  <a:pt x="1395" y="860"/>
                  <a:pt x="1395" y="860"/>
                  <a:pt x="1395" y="860"/>
                </a:cubicBezTo>
                <a:cubicBezTo>
                  <a:pt x="1345" y="857"/>
                  <a:pt x="1303" y="822"/>
                  <a:pt x="1289" y="775"/>
                </a:cubicBezTo>
                <a:cubicBezTo>
                  <a:pt x="1288" y="773"/>
                  <a:pt x="1288" y="770"/>
                  <a:pt x="1287" y="767"/>
                </a:cubicBezTo>
                <a:cubicBezTo>
                  <a:pt x="1287" y="767"/>
                  <a:pt x="1287" y="767"/>
                  <a:pt x="1287" y="767"/>
                </a:cubicBezTo>
                <a:cubicBezTo>
                  <a:pt x="1287" y="765"/>
                  <a:pt x="1286" y="762"/>
                  <a:pt x="1286" y="759"/>
                </a:cubicBezTo>
                <a:cubicBezTo>
                  <a:pt x="1286" y="759"/>
                  <a:pt x="1286" y="759"/>
                  <a:pt x="1286" y="759"/>
                </a:cubicBezTo>
                <a:cubicBezTo>
                  <a:pt x="1285" y="756"/>
                  <a:pt x="1285" y="754"/>
                  <a:pt x="1285" y="751"/>
                </a:cubicBezTo>
                <a:cubicBezTo>
                  <a:pt x="1285" y="751"/>
                  <a:pt x="1285" y="750"/>
                  <a:pt x="1285" y="750"/>
                </a:cubicBezTo>
                <a:cubicBezTo>
                  <a:pt x="1285" y="747"/>
                  <a:pt x="1284" y="744"/>
                  <a:pt x="1284" y="742"/>
                </a:cubicBezTo>
                <a:cubicBezTo>
                  <a:pt x="1284" y="740"/>
                  <a:pt x="1284" y="737"/>
                  <a:pt x="1285" y="735"/>
                </a:cubicBezTo>
                <a:cubicBezTo>
                  <a:pt x="1285" y="735"/>
                  <a:pt x="1285" y="734"/>
                  <a:pt x="1285" y="734"/>
                </a:cubicBezTo>
                <a:cubicBezTo>
                  <a:pt x="1285" y="732"/>
                  <a:pt x="1285" y="730"/>
                  <a:pt x="1285" y="729"/>
                </a:cubicBezTo>
                <a:cubicBezTo>
                  <a:pt x="1285" y="728"/>
                  <a:pt x="1285" y="728"/>
                  <a:pt x="1285" y="728"/>
                </a:cubicBezTo>
                <a:cubicBezTo>
                  <a:pt x="1285" y="726"/>
                  <a:pt x="1286" y="724"/>
                  <a:pt x="1286" y="722"/>
                </a:cubicBezTo>
                <a:cubicBezTo>
                  <a:pt x="1286" y="722"/>
                  <a:pt x="1286" y="722"/>
                  <a:pt x="1286" y="722"/>
                </a:cubicBezTo>
                <a:cubicBezTo>
                  <a:pt x="1286" y="720"/>
                  <a:pt x="1287" y="717"/>
                  <a:pt x="1287" y="715"/>
                </a:cubicBezTo>
                <a:cubicBezTo>
                  <a:pt x="1287" y="715"/>
                  <a:pt x="1287" y="715"/>
                  <a:pt x="1287" y="715"/>
                </a:cubicBezTo>
                <a:cubicBezTo>
                  <a:pt x="1299" y="662"/>
                  <a:pt x="1347" y="623"/>
                  <a:pt x="1403" y="623"/>
                </a:cubicBezTo>
                <a:cubicBezTo>
                  <a:pt x="1434" y="623"/>
                  <a:pt x="1461" y="634"/>
                  <a:pt x="1482" y="653"/>
                </a:cubicBezTo>
                <a:cubicBezTo>
                  <a:pt x="1482" y="653"/>
                  <a:pt x="1482" y="653"/>
                  <a:pt x="1482" y="653"/>
                </a:cubicBezTo>
                <a:cubicBezTo>
                  <a:pt x="1486" y="656"/>
                  <a:pt x="1490" y="660"/>
                  <a:pt x="1493" y="664"/>
                </a:cubicBezTo>
                <a:cubicBezTo>
                  <a:pt x="1493" y="664"/>
                  <a:pt x="1493" y="664"/>
                  <a:pt x="1493" y="664"/>
                </a:cubicBezTo>
                <a:cubicBezTo>
                  <a:pt x="1498" y="670"/>
                  <a:pt x="1503" y="676"/>
                  <a:pt x="1506" y="682"/>
                </a:cubicBezTo>
                <a:cubicBezTo>
                  <a:pt x="1506" y="682"/>
                  <a:pt x="1506" y="683"/>
                  <a:pt x="1506" y="683"/>
                </a:cubicBezTo>
                <a:cubicBezTo>
                  <a:pt x="1510" y="689"/>
                  <a:pt x="1513" y="696"/>
                  <a:pt x="1516" y="704"/>
                </a:cubicBezTo>
                <a:cubicBezTo>
                  <a:pt x="1520" y="716"/>
                  <a:pt x="1522" y="728"/>
                  <a:pt x="1522" y="742"/>
                </a:cubicBezTo>
                <a:cubicBezTo>
                  <a:pt x="1522" y="789"/>
                  <a:pt x="1495" y="830"/>
                  <a:pt x="1455" y="849"/>
                </a:cubicBezTo>
                <a:cubicBezTo>
                  <a:pt x="1455" y="849"/>
                  <a:pt x="1455" y="849"/>
                  <a:pt x="1455" y="849"/>
                </a:cubicBezTo>
                <a:cubicBezTo>
                  <a:pt x="1453" y="850"/>
                  <a:pt x="1451" y="851"/>
                  <a:pt x="1449" y="852"/>
                </a:cubicBezTo>
                <a:close/>
                <a:moveTo>
                  <a:pt x="956" y="1407"/>
                </a:moveTo>
                <a:cubicBezTo>
                  <a:pt x="954" y="1325"/>
                  <a:pt x="897" y="1257"/>
                  <a:pt x="821" y="1238"/>
                </a:cubicBezTo>
                <a:cubicBezTo>
                  <a:pt x="821" y="775"/>
                  <a:pt x="821" y="775"/>
                  <a:pt x="821" y="775"/>
                </a:cubicBezTo>
                <a:cubicBezTo>
                  <a:pt x="1228" y="775"/>
                  <a:pt x="1228" y="775"/>
                  <a:pt x="1228" y="775"/>
                </a:cubicBezTo>
                <a:cubicBezTo>
                  <a:pt x="1243" y="855"/>
                  <a:pt x="1312" y="917"/>
                  <a:pt x="1395" y="921"/>
                </a:cubicBezTo>
                <a:cubicBezTo>
                  <a:pt x="1395" y="1407"/>
                  <a:pt x="1395" y="1407"/>
                  <a:pt x="1395" y="1407"/>
                </a:cubicBezTo>
                <a:lnTo>
                  <a:pt x="956" y="1407"/>
                </a:lnTo>
                <a:close/>
                <a:moveTo>
                  <a:pt x="896" y="1411"/>
                </a:moveTo>
                <a:cubicBezTo>
                  <a:pt x="896" y="1414"/>
                  <a:pt x="896" y="1416"/>
                  <a:pt x="896" y="1418"/>
                </a:cubicBezTo>
                <a:cubicBezTo>
                  <a:pt x="896" y="1419"/>
                  <a:pt x="896" y="1419"/>
                  <a:pt x="896" y="1420"/>
                </a:cubicBezTo>
                <a:cubicBezTo>
                  <a:pt x="896" y="1422"/>
                  <a:pt x="896" y="1423"/>
                  <a:pt x="895" y="1425"/>
                </a:cubicBezTo>
                <a:cubicBezTo>
                  <a:pt x="895" y="1426"/>
                  <a:pt x="895" y="1427"/>
                  <a:pt x="895" y="1427"/>
                </a:cubicBezTo>
                <a:cubicBezTo>
                  <a:pt x="895" y="1429"/>
                  <a:pt x="895" y="1430"/>
                  <a:pt x="894" y="1432"/>
                </a:cubicBezTo>
                <a:cubicBezTo>
                  <a:pt x="894" y="1433"/>
                  <a:pt x="894" y="1433"/>
                  <a:pt x="894" y="1434"/>
                </a:cubicBezTo>
                <a:cubicBezTo>
                  <a:pt x="894" y="1436"/>
                  <a:pt x="893" y="1438"/>
                  <a:pt x="893" y="1440"/>
                </a:cubicBezTo>
                <a:cubicBezTo>
                  <a:pt x="893" y="1440"/>
                  <a:pt x="893" y="1440"/>
                  <a:pt x="893" y="1440"/>
                </a:cubicBezTo>
                <a:cubicBezTo>
                  <a:pt x="892" y="1443"/>
                  <a:pt x="891" y="1445"/>
                  <a:pt x="891" y="1447"/>
                </a:cubicBezTo>
                <a:cubicBezTo>
                  <a:pt x="891" y="1447"/>
                  <a:pt x="891" y="1448"/>
                  <a:pt x="890" y="1448"/>
                </a:cubicBezTo>
                <a:cubicBezTo>
                  <a:pt x="890" y="1450"/>
                  <a:pt x="889" y="1452"/>
                  <a:pt x="888" y="1454"/>
                </a:cubicBezTo>
                <a:cubicBezTo>
                  <a:pt x="888" y="1454"/>
                  <a:pt x="888" y="1454"/>
                  <a:pt x="888" y="1455"/>
                </a:cubicBezTo>
                <a:cubicBezTo>
                  <a:pt x="887" y="1457"/>
                  <a:pt x="887" y="1458"/>
                  <a:pt x="886" y="1460"/>
                </a:cubicBezTo>
                <a:cubicBezTo>
                  <a:pt x="886" y="1460"/>
                  <a:pt x="885" y="1461"/>
                  <a:pt x="885" y="1461"/>
                </a:cubicBezTo>
                <a:cubicBezTo>
                  <a:pt x="884" y="1463"/>
                  <a:pt x="883" y="1465"/>
                  <a:pt x="882" y="1467"/>
                </a:cubicBezTo>
                <a:cubicBezTo>
                  <a:pt x="882" y="1467"/>
                  <a:pt x="882" y="1467"/>
                  <a:pt x="882" y="1467"/>
                </a:cubicBezTo>
                <a:cubicBezTo>
                  <a:pt x="862" y="1505"/>
                  <a:pt x="823" y="1530"/>
                  <a:pt x="777" y="1530"/>
                </a:cubicBezTo>
                <a:cubicBezTo>
                  <a:pt x="764" y="1530"/>
                  <a:pt x="752" y="1528"/>
                  <a:pt x="740" y="1524"/>
                </a:cubicBezTo>
                <a:cubicBezTo>
                  <a:pt x="740" y="1524"/>
                  <a:pt x="740" y="1524"/>
                  <a:pt x="740" y="1524"/>
                </a:cubicBezTo>
                <a:cubicBezTo>
                  <a:pt x="732" y="1521"/>
                  <a:pt x="725" y="1518"/>
                  <a:pt x="718" y="1514"/>
                </a:cubicBezTo>
                <a:cubicBezTo>
                  <a:pt x="718" y="1514"/>
                  <a:pt x="718" y="1514"/>
                  <a:pt x="718" y="1514"/>
                </a:cubicBezTo>
                <a:cubicBezTo>
                  <a:pt x="711" y="1510"/>
                  <a:pt x="705" y="1506"/>
                  <a:pt x="699" y="1501"/>
                </a:cubicBezTo>
                <a:cubicBezTo>
                  <a:pt x="699" y="1501"/>
                  <a:pt x="699" y="1501"/>
                  <a:pt x="699" y="1501"/>
                </a:cubicBezTo>
                <a:cubicBezTo>
                  <a:pt x="695" y="1497"/>
                  <a:pt x="692" y="1494"/>
                  <a:pt x="688" y="1490"/>
                </a:cubicBezTo>
                <a:cubicBezTo>
                  <a:pt x="688" y="1490"/>
                  <a:pt x="688" y="1490"/>
                  <a:pt x="688" y="1490"/>
                </a:cubicBezTo>
                <a:cubicBezTo>
                  <a:pt x="670" y="1469"/>
                  <a:pt x="658" y="1441"/>
                  <a:pt x="658" y="1411"/>
                </a:cubicBezTo>
                <a:cubicBezTo>
                  <a:pt x="658" y="1351"/>
                  <a:pt x="703" y="1301"/>
                  <a:pt x="761" y="1293"/>
                </a:cubicBezTo>
                <a:cubicBezTo>
                  <a:pt x="763" y="1293"/>
                  <a:pt x="766" y="1293"/>
                  <a:pt x="768" y="1293"/>
                </a:cubicBezTo>
                <a:cubicBezTo>
                  <a:pt x="769" y="1293"/>
                  <a:pt x="769" y="1293"/>
                  <a:pt x="770" y="1293"/>
                </a:cubicBezTo>
                <a:cubicBezTo>
                  <a:pt x="772" y="1292"/>
                  <a:pt x="775" y="1292"/>
                  <a:pt x="777" y="1292"/>
                </a:cubicBezTo>
                <a:cubicBezTo>
                  <a:pt x="779" y="1292"/>
                  <a:pt x="781" y="1292"/>
                  <a:pt x="783" y="1292"/>
                </a:cubicBezTo>
                <a:cubicBezTo>
                  <a:pt x="784" y="1292"/>
                  <a:pt x="785" y="1293"/>
                  <a:pt x="786" y="1293"/>
                </a:cubicBezTo>
                <a:cubicBezTo>
                  <a:pt x="787" y="1293"/>
                  <a:pt x="788" y="1293"/>
                  <a:pt x="789" y="1293"/>
                </a:cubicBezTo>
                <a:cubicBezTo>
                  <a:pt x="790" y="1293"/>
                  <a:pt x="791" y="1293"/>
                  <a:pt x="793" y="1293"/>
                </a:cubicBezTo>
                <a:cubicBezTo>
                  <a:pt x="793" y="1293"/>
                  <a:pt x="794" y="1293"/>
                  <a:pt x="795" y="1294"/>
                </a:cubicBezTo>
                <a:cubicBezTo>
                  <a:pt x="796" y="1294"/>
                  <a:pt x="797" y="1294"/>
                  <a:pt x="799" y="1294"/>
                </a:cubicBezTo>
                <a:cubicBezTo>
                  <a:pt x="799" y="1294"/>
                  <a:pt x="800" y="1294"/>
                  <a:pt x="800" y="1294"/>
                </a:cubicBezTo>
                <a:cubicBezTo>
                  <a:pt x="802" y="1295"/>
                  <a:pt x="803" y="1295"/>
                  <a:pt x="805" y="1295"/>
                </a:cubicBezTo>
                <a:cubicBezTo>
                  <a:pt x="805" y="1296"/>
                  <a:pt x="805" y="1296"/>
                  <a:pt x="805" y="1296"/>
                </a:cubicBezTo>
                <a:cubicBezTo>
                  <a:pt x="807" y="1296"/>
                  <a:pt x="809" y="1296"/>
                  <a:pt x="810" y="1297"/>
                </a:cubicBezTo>
                <a:cubicBezTo>
                  <a:pt x="810" y="1297"/>
                  <a:pt x="811" y="1297"/>
                  <a:pt x="811" y="1297"/>
                </a:cubicBezTo>
                <a:cubicBezTo>
                  <a:pt x="812" y="1298"/>
                  <a:pt x="814" y="1298"/>
                  <a:pt x="816" y="1299"/>
                </a:cubicBezTo>
                <a:cubicBezTo>
                  <a:pt x="816" y="1299"/>
                  <a:pt x="816" y="1299"/>
                  <a:pt x="816" y="1299"/>
                </a:cubicBezTo>
                <a:cubicBezTo>
                  <a:pt x="818" y="1299"/>
                  <a:pt x="819" y="1300"/>
                  <a:pt x="821" y="1301"/>
                </a:cubicBezTo>
                <a:cubicBezTo>
                  <a:pt x="821" y="1301"/>
                  <a:pt x="821" y="1301"/>
                  <a:pt x="821" y="1301"/>
                </a:cubicBezTo>
                <a:cubicBezTo>
                  <a:pt x="864" y="1317"/>
                  <a:pt x="895" y="1359"/>
                  <a:pt x="896" y="1407"/>
                </a:cubicBezTo>
                <a:cubicBezTo>
                  <a:pt x="896" y="1407"/>
                  <a:pt x="896" y="1407"/>
                  <a:pt x="896" y="1407"/>
                </a:cubicBezTo>
                <a:cubicBezTo>
                  <a:pt x="896" y="1408"/>
                  <a:pt x="896" y="1410"/>
                  <a:pt x="896" y="1411"/>
                </a:cubicBezTo>
                <a:close/>
                <a:moveTo>
                  <a:pt x="2037" y="60"/>
                </a:moveTo>
                <a:cubicBezTo>
                  <a:pt x="2103" y="60"/>
                  <a:pt x="2156" y="113"/>
                  <a:pt x="2156" y="179"/>
                </a:cubicBezTo>
                <a:cubicBezTo>
                  <a:pt x="2156" y="233"/>
                  <a:pt x="2120" y="278"/>
                  <a:pt x="2070" y="293"/>
                </a:cubicBezTo>
                <a:cubicBezTo>
                  <a:pt x="2070" y="293"/>
                  <a:pt x="2070" y="293"/>
                  <a:pt x="2070" y="293"/>
                </a:cubicBezTo>
                <a:cubicBezTo>
                  <a:pt x="2065" y="294"/>
                  <a:pt x="2060" y="295"/>
                  <a:pt x="2054" y="296"/>
                </a:cubicBezTo>
                <a:cubicBezTo>
                  <a:pt x="2054" y="296"/>
                  <a:pt x="2054" y="296"/>
                  <a:pt x="2054" y="296"/>
                </a:cubicBezTo>
                <a:cubicBezTo>
                  <a:pt x="2052" y="297"/>
                  <a:pt x="2049" y="297"/>
                  <a:pt x="2047" y="297"/>
                </a:cubicBezTo>
                <a:cubicBezTo>
                  <a:pt x="2046" y="297"/>
                  <a:pt x="2046" y="297"/>
                  <a:pt x="2045" y="297"/>
                </a:cubicBezTo>
                <a:cubicBezTo>
                  <a:pt x="2043" y="297"/>
                  <a:pt x="2040" y="297"/>
                  <a:pt x="2037" y="297"/>
                </a:cubicBezTo>
                <a:cubicBezTo>
                  <a:pt x="2035" y="297"/>
                  <a:pt x="2033" y="297"/>
                  <a:pt x="2031" y="297"/>
                </a:cubicBezTo>
                <a:cubicBezTo>
                  <a:pt x="2030" y="297"/>
                  <a:pt x="2030" y="297"/>
                  <a:pt x="2029" y="297"/>
                </a:cubicBezTo>
                <a:cubicBezTo>
                  <a:pt x="2028" y="297"/>
                  <a:pt x="2026" y="297"/>
                  <a:pt x="2024" y="297"/>
                </a:cubicBezTo>
                <a:cubicBezTo>
                  <a:pt x="2024" y="297"/>
                  <a:pt x="2023" y="297"/>
                  <a:pt x="2023" y="297"/>
                </a:cubicBezTo>
                <a:cubicBezTo>
                  <a:pt x="2021" y="296"/>
                  <a:pt x="2019" y="296"/>
                  <a:pt x="2017" y="296"/>
                </a:cubicBezTo>
                <a:cubicBezTo>
                  <a:pt x="2017" y="296"/>
                  <a:pt x="2017" y="296"/>
                  <a:pt x="2017" y="296"/>
                </a:cubicBezTo>
                <a:cubicBezTo>
                  <a:pt x="2015" y="295"/>
                  <a:pt x="2012" y="295"/>
                  <a:pt x="2010" y="294"/>
                </a:cubicBezTo>
                <a:cubicBezTo>
                  <a:pt x="2010" y="294"/>
                  <a:pt x="2010" y="294"/>
                  <a:pt x="2010" y="294"/>
                </a:cubicBezTo>
                <a:cubicBezTo>
                  <a:pt x="2000" y="292"/>
                  <a:pt x="1989" y="288"/>
                  <a:pt x="1980" y="283"/>
                </a:cubicBezTo>
                <a:cubicBezTo>
                  <a:pt x="1980" y="283"/>
                  <a:pt x="1980" y="283"/>
                  <a:pt x="1980" y="283"/>
                </a:cubicBezTo>
                <a:cubicBezTo>
                  <a:pt x="1978" y="282"/>
                  <a:pt x="1976" y="280"/>
                  <a:pt x="1974" y="279"/>
                </a:cubicBezTo>
                <a:cubicBezTo>
                  <a:pt x="1974" y="279"/>
                  <a:pt x="1973" y="279"/>
                  <a:pt x="1973" y="278"/>
                </a:cubicBezTo>
                <a:cubicBezTo>
                  <a:pt x="1971" y="277"/>
                  <a:pt x="1969" y="276"/>
                  <a:pt x="1968" y="275"/>
                </a:cubicBezTo>
                <a:cubicBezTo>
                  <a:pt x="1967" y="275"/>
                  <a:pt x="1967" y="275"/>
                  <a:pt x="1967" y="274"/>
                </a:cubicBezTo>
                <a:cubicBezTo>
                  <a:pt x="1963" y="272"/>
                  <a:pt x="1959" y="268"/>
                  <a:pt x="1956" y="265"/>
                </a:cubicBezTo>
                <a:cubicBezTo>
                  <a:pt x="1956" y="265"/>
                  <a:pt x="1955" y="265"/>
                  <a:pt x="1955" y="264"/>
                </a:cubicBezTo>
                <a:cubicBezTo>
                  <a:pt x="1954" y="263"/>
                  <a:pt x="1952" y="261"/>
                  <a:pt x="1950" y="260"/>
                </a:cubicBezTo>
                <a:cubicBezTo>
                  <a:pt x="1950" y="259"/>
                  <a:pt x="1950" y="259"/>
                  <a:pt x="1950" y="259"/>
                </a:cubicBezTo>
                <a:cubicBezTo>
                  <a:pt x="1947" y="256"/>
                  <a:pt x="1944" y="252"/>
                  <a:pt x="1941" y="248"/>
                </a:cubicBezTo>
                <a:cubicBezTo>
                  <a:pt x="1941" y="248"/>
                  <a:pt x="1941" y="248"/>
                  <a:pt x="1940" y="247"/>
                </a:cubicBezTo>
                <a:cubicBezTo>
                  <a:pt x="1939" y="245"/>
                  <a:pt x="1938" y="243"/>
                  <a:pt x="1936" y="241"/>
                </a:cubicBezTo>
                <a:cubicBezTo>
                  <a:pt x="1936" y="241"/>
                  <a:pt x="1936" y="241"/>
                  <a:pt x="1936" y="241"/>
                </a:cubicBezTo>
                <a:cubicBezTo>
                  <a:pt x="1932" y="234"/>
                  <a:pt x="1928" y="226"/>
                  <a:pt x="1925" y="218"/>
                </a:cubicBezTo>
                <a:cubicBezTo>
                  <a:pt x="1923" y="212"/>
                  <a:pt x="1921" y="205"/>
                  <a:pt x="1920" y="199"/>
                </a:cubicBezTo>
                <a:cubicBezTo>
                  <a:pt x="1920" y="199"/>
                  <a:pt x="1920" y="199"/>
                  <a:pt x="1920" y="198"/>
                </a:cubicBezTo>
                <a:cubicBezTo>
                  <a:pt x="1920" y="195"/>
                  <a:pt x="1919" y="192"/>
                  <a:pt x="1919" y="189"/>
                </a:cubicBezTo>
                <a:cubicBezTo>
                  <a:pt x="1919" y="189"/>
                  <a:pt x="1919" y="188"/>
                  <a:pt x="1919" y="188"/>
                </a:cubicBezTo>
                <a:cubicBezTo>
                  <a:pt x="1919" y="185"/>
                  <a:pt x="1918" y="182"/>
                  <a:pt x="1918" y="179"/>
                </a:cubicBezTo>
                <a:cubicBezTo>
                  <a:pt x="1918" y="177"/>
                  <a:pt x="1918" y="175"/>
                  <a:pt x="1919" y="173"/>
                </a:cubicBezTo>
                <a:cubicBezTo>
                  <a:pt x="1919" y="172"/>
                  <a:pt x="1919" y="171"/>
                  <a:pt x="1919" y="169"/>
                </a:cubicBezTo>
                <a:cubicBezTo>
                  <a:pt x="1919" y="169"/>
                  <a:pt x="1919" y="168"/>
                  <a:pt x="1919" y="168"/>
                </a:cubicBezTo>
                <a:cubicBezTo>
                  <a:pt x="1919" y="166"/>
                  <a:pt x="1919" y="165"/>
                  <a:pt x="1919" y="163"/>
                </a:cubicBezTo>
                <a:cubicBezTo>
                  <a:pt x="1919" y="163"/>
                  <a:pt x="1919" y="163"/>
                  <a:pt x="1920" y="163"/>
                </a:cubicBezTo>
                <a:cubicBezTo>
                  <a:pt x="1920" y="161"/>
                  <a:pt x="1920" y="159"/>
                  <a:pt x="1920" y="158"/>
                </a:cubicBezTo>
                <a:cubicBezTo>
                  <a:pt x="1920" y="158"/>
                  <a:pt x="1920" y="158"/>
                  <a:pt x="1920" y="158"/>
                </a:cubicBezTo>
                <a:cubicBezTo>
                  <a:pt x="1930" y="102"/>
                  <a:pt x="1979" y="60"/>
                  <a:pt x="2037" y="60"/>
                </a:cubicBezTo>
                <a:close/>
                <a:moveTo>
                  <a:pt x="655" y="179"/>
                </a:moveTo>
                <a:cubicBezTo>
                  <a:pt x="655" y="113"/>
                  <a:pt x="708" y="60"/>
                  <a:pt x="774" y="60"/>
                </a:cubicBezTo>
                <a:cubicBezTo>
                  <a:pt x="832" y="60"/>
                  <a:pt x="881" y="102"/>
                  <a:pt x="891" y="158"/>
                </a:cubicBezTo>
                <a:cubicBezTo>
                  <a:pt x="891" y="158"/>
                  <a:pt x="891" y="158"/>
                  <a:pt x="891" y="158"/>
                </a:cubicBezTo>
                <a:cubicBezTo>
                  <a:pt x="891" y="159"/>
                  <a:pt x="891" y="161"/>
                  <a:pt x="891" y="163"/>
                </a:cubicBezTo>
                <a:cubicBezTo>
                  <a:pt x="891" y="163"/>
                  <a:pt x="891" y="163"/>
                  <a:pt x="891" y="163"/>
                </a:cubicBezTo>
                <a:cubicBezTo>
                  <a:pt x="892" y="165"/>
                  <a:pt x="892" y="166"/>
                  <a:pt x="892" y="168"/>
                </a:cubicBezTo>
                <a:cubicBezTo>
                  <a:pt x="892" y="168"/>
                  <a:pt x="892" y="169"/>
                  <a:pt x="892" y="169"/>
                </a:cubicBezTo>
                <a:cubicBezTo>
                  <a:pt x="892" y="171"/>
                  <a:pt x="892" y="172"/>
                  <a:pt x="892" y="173"/>
                </a:cubicBezTo>
                <a:cubicBezTo>
                  <a:pt x="892" y="175"/>
                  <a:pt x="893" y="177"/>
                  <a:pt x="893" y="179"/>
                </a:cubicBezTo>
                <a:cubicBezTo>
                  <a:pt x="893" y="182"/>
                  <a:pt x="892" y="185"/>
                  <a:pt x="892" y="188"/>
                </a:cubicBezTo>
                <a:cubicBezTo>
                  <a:pt x="892" y="188"/>
                  <a:pt x="892" y="189"/>
                  <a:pt x="892" y="189"/>
                </a:cubicBezTo>
                <a:cubicBezTo>
                  <a:pt x="892" y="192"/>
                  <a:pt x="891" y="195"/>
                  <a:pt x="891" y="198"/>
                </a:cubicBezTo>
                <a:cubicBezTo>
                  <a:pt x="891" y="199"/>
                  <a:pt x="891" y="199"/>
                  <a:pt x="891" y="199"/>
                </a:cubicBezTo>
                <a:cubicBezTo>
                  <a:pt x="890" y="205"/>
                  <a:pt x="888" y="212"/>
                  <a:pt x="886" y="218"/>
                </a:cubicBezTo>
                <a:cubicBezTo>
                  <a:pt x="886" y="218"/>
                  <a:pt x="886" y="218"/>
                  <a:pt x="886" y="218"/>
                </a:cubicBezTo>
                <a:cubicBezTo>
                  <a:pt x="875" y="249"/>
                  <a:pt x="851" y="274"/>
                  <a:pt x="821" y="288"/>
                </a:cubicBezTo>
                <a:cubicBezTo>
                  <a:pt x="815" y="290"/>
                  <a:pt x="810" y="292"/>
                  <a:pt x="804" y="293"/>
                </a:cubicBezTo>
                <a:cubicBezTo>
                  <a:pt x="804" y="293"/>
                  <a:pt x="804" y="294"/>
                  <a:pt x="804" y="294"/>
                </a:cubicBezTo>
                <a:cubicBezTo>
                  <a:pt x="802" y="294"/>
                  <a:pt x="800" y="294"/>
                  <a:pt x="798" y="295"/>
                </a:cubicBezTo>
                <a:cubicBezTo>
                  <a:pt x="798" y="295"/>
                  <a:pt x="798" y="295"/>
                  <a:pt x="798" y="295"/>
                </a:cubicBezTo>
                <a:cubicBezTo>
                  <a:pt x="796" y="295"/>
                  <a:pt x="795" y="296"/>
                  <a:pt x="793" y="296"/>
                </a:cubicBezTo>
                <a:cubicBezTo>
                  <a:pt x="793" y="296"/>
                  <a:pt x="792" y="296"/>
                  <a:pt x="792" y="296"/>
                </a:cubicBezTo>
                <a:cubicBezTo>
                  <a:pt x="790" y="296"/>
                  <a:pt x="789" y="296"/>
                  <a:pt x="787" y="297"/>
                </a:cubicBezTo>
                <a:cubicBezTo>
                  <a:pt x="787" y="297"/>
                  <a:pt x="786" y="297"/>
                  <a:pt x="786" y="297"/>
                </a:cubicBezTo>
                <a:cubicBezTo>
                  <a:pt x="784" y="297"/>
                  <a:pt x="783" y="297"/>
                  <a:pt x="781" y="297"/>
                </a:cubicBezTo>
                <a:cubicBezTo>
                  <a:pt x="781" y="297"/>
                  <a:pt x="780" y="297"/>
                  <a:pt x="780" y="297"/>
                </a:cubicBezTo>
                <a:cubicBezTo>
                  <a:pt x="778" y="297"/>
                  <a:pt x="776" y="297"/>
                  <a:pt x="774" y="297"/>
                </a:cubicBezTo>
                <a:cubicBezTo>
                  <a:pt x="771" y="297"/>
                  <a:pt x="769" y="297"/>
                  <a:pt x="767" y="297"/>
                </a:cubicBezTo>
                <a:cubicBezTo>
                  <a:pt x="767" y="297"/>
                  <a:pt x="767" y="297"/>
                  <a:pt x="767" y="297"/>
                </a:cubicBezTo>
                <a:cubicBezTo>
                  <a:pt x="765" y="297"/>
                  <a:pt x="763" y="297"/>
                  <a:pt x="761" y="297"/>
                </a:cubicBezTo>
                <a:cubicBezTo>
                  <a:pt x="761" y="297"/>
                  <a:pt x="761" y="297"/>
                  <a:pt x="761" y="297"/>
                </a:cubicBezTo>
                <a:cubicBezTo>
                  <a:pt x="743" y="295"/>
                  <a:pt x="726" y="289"/>
                  <a:pt x="711" y="280"/>
                </a:cubicBezTo>
                <a:cubicBezTo>
                  <a:pt x="711" y="280"/>
                  <a:pt x="711" y="280"/>
                  <a:pt x="711" y="280"/>
                </a:cubicBezTo>
                <a:cubicBezTo>
                  <a:pt x="709" y="279"/>
                  <a:pt x="707" y="277"/>
                  <a:pt x="705" y="276"/>
                </a:cubicBezTo>
                <a:cubicBezTo>
                  <a:pt x="705" y="276"/>
                  <a:pt x="705" y="275"/>
                  <a:pt x="705" y="275"/>
                </a:cubicBezTo>
                <a:cubicBezTo>
                  <a:pt x="703" y="274"/>
                  <a:pt x="701" y="273"/>
                  <a:pt x="699" y="271"/>
                </a:cubicBezTo>
                <a:cubicBezTo>
                  <a:pt x="699" y="271"/>
                  <a:pt x="699" y="271"/>
                  <a:pt x="699" y="271"/>
                </a:cubicBezTo>
                <a:cubicBezTo>
                  <a:pt x="695" y="268"/>
                  <a:pt x="691" y="265"/>
                  <a:pt x="688" y="261"/>
                </a:cubicBezTo>
                <a:cubicBezTo>
                  <a:pt x="688" y="261"/>
                  <a:pt x="688" y="261"/>
                  <a:pt x="687" y="260"/>
                </a:cubicBezTo>
                <a:cubicBezTo>
                  <a:pt x="686" y="259"/>
                  <a:pt x="684" y="257"/>
                  <a:pt x="683" y="255"/>
                </a:cubicBezTo>
                <a:cubicBezTo>
                  <a:pt x="683" y="255"/>
                  <a:pt x="683" y="255"/>
                  <a:pt x="683" y="255"/>
                </a:cubicBezTo>
                <a:cubicBezTo>
                  <a:pt x="679" y="251"/>
                  <a:pt x="677" y="247"/>
                  <a:pt x="674" y="243"/>
                </a:cubicBezTo>
                <a:cubicBezTo>
                  <a:pt x="674" y="243"/>
                  <a:pt x="674" y="243"/>
                  <a:pt x="674" y="243"/>
                </a:cubicBezTo>
                <a:cubicBezTo>
                  <a:pt x="672" y="241"/>
                  <a:pt x="671" y="239"/>
                  <a:pt x="670" y="236"/>
                </a:cubicBezTo>
                <a:cubicBezTo>
                  <a:pt x="670" y="236"/>
                  <a:pt x="670" y="236"/>
                  <a:pt x="670" y="236"/>
                </a:cubicBezTo>
                <a:cubicBezTo>
                  <a:pt x="660" y="219"/>
                  <a:pt x="655" y="200"/>
                  <a:pt x="655" y="179"/>
                </a:cubicBezTo>
                <a:close/>
                <a:moveTo>
                  <a:pt x="74" y="742"/>
                </a:moveTo>
                <a:cubicBezTo>
                  <a:pt x="74" y="676"/>
                  <a:pt x="127" y="623"/>
                  <a:pt x="192" y="623"/>
                </a:cubicBezTo>
                <a:cubicBezTo>
                  <a:pt x="207" y="623"/>
                  <a:pt x="222" y="626"/>
                  <a:pt x="235" y="631"/>
                </a:cubicBezTo>
                <a:cubicBezTo>
                  <a:pt x="235" y="631"/>
                  <a:pt x="235" y="631"/>
                  <a:pt x="235" y="631"/>
                </a:cubicBezTo>
                <a:cubicBezTo>
                  <a:pt x="237" y="632"/>
                  <a:pt x="240" y="633"/>
                  <a:pt x="242" y="634"/>
                </a:cubicBezTo>
                <a:cubicBezTo>
                  <a:pt x="242" y="634"/>
                  <a:pt x="242" y="634"/>
                  <a:pt x="242" y="634"/>
                </a:cubicBezTo>
                <a:cubicBezTo>
                  <a:pt x="247" y="636"/>
                  <a:pt x="251" y="638"/>
                  <a:pt x="256" y="641"/>
                </a:cubicBezTo>
                <a:cubicBezTo>
                  <a:pt x="256" y="641"/>
                  <a:pt x="256" y="641"/>
                  <a:pt x="256" y="641"/>
                </a:cubicBezTo>
                <a:cubicBezTo>
                  <a:pt x="258" y="643"/>
                  <a:pt x="260" y="644"/>
                  <a:pt x="262" y="645"/>
                </a:cubicBezTo>
                <a:cubicBezTo>
                  <a:pt x="262" y="645"/>
                  <a:pt x="262" y="646"/>
                  <a:pt x="262" y="646"/>
                </a:cubicBezTo>
                <a:cubicBezTo>
                  <a:pt x="266" y="649"/>
                  <a:pt x="270" y="652"/>
                  <a:pt x="274" y="655"/>
                </a:cubicBezTo>
                <a:cubicBezTo>
                  <a:pt x="274" y="655"/>
                  <a:pt x="274" y="656"/>
                  <a:pt x="274" y="656"/>
                </a:cubicBezTo>
                <a:cubicBezTo>
                  <a:pt x="276" y="657"/>
                  <a:pt x="278" y="659"/>
                  <a:pt x="279" y="660"/>
                </a:cubicBezTo>
                <a:cubicBezTo>
                  <a:pt x="279" y="661"/>
                  <a:pt x="279" y="661"/>
                  <a:pt x="280" y="661"/>
                </a:cubicBezTo>
                <a:cubicBezTo>
                  <a:pt x="281" y="663"/>
                  <a:pt x="283" y="665"/>
                  <a:pt x="285" y="667"/>
                </a:cubicBezTo>
                <a:cubicBezTo>
                  <a:pt x="296" y="681"/>
                  <a:pt x="304" y="697"/>
                  <a:pt x="308" y="715"/>
                </a:cubicBezTo>
                <a:cubicBezTo>
                  <a:pt x="309" y="717"/>
                  <a:pt x="309" y="720"/>
                  <a:pt x="310" y="722"/>
                </a:cubicBezTo>
                <a:cubicBezTo>
                  <a:pt x="310" y="722"/>
                  <a:pt x="310" y="722"/>
                  <a:pt x="310" y="722"/>
                </a:cubicBezTo>
                <a:cubicBezTo>
                  <a:pt x="310" y="724"/>
                  <a:pt x="310" y="726"/>
                  <a:pt x="311" y="728"/>
                </a:cubicBezTo>
                <a:cubicBezTo>
                  <a:pt x="311" y="728"/>
                  <a:pt x="311" y="728"/>
                  <a:pt x="311" y="729"/>
                </a:cubicBezTo>
                <a:cubicBezTo>
                  <a:pt x="311" y="730"/>
                  <a:pt x="311" y="732"/>
                  <a:pt x="311" y="734"/>
                </a:cubicBezTo>
                <a:cubicBezTo>
                  <a:pt x="311" y="734"/>
                  <a:pt x="311" y="735"/>
                  <a:pt x="311" y="735"/>
                </a:cubicBezTo>
                <a:cubicBezTo>
                  <a:pt x="311" y="737"/>
                  <a:pt x="311" y="740"/>
                  <a:pt x="311" y="742"/>
                </a:cubicBezTo>
                <a:cubicBezTo>
                  <a:pt x="311" y="744"/>
                  <a:pt x="311" y="747"/>
                  <a:pt x="311" y="750"/>
                </a:cubicBezTo>
                <a:cubicBezTo>
                  <a:pt x="311" y="750"/>
                  <a:pt x="311" y="751"/>
                  <a:pt x="311" y="751"/>
                </a:cubicBezTo>
                <a:cubicBezTo>
                  <a:pt x="311" y="754"/>
                  <a:pt x="310" y="756"/>
                  <a:pt x="310" y="759"/>
                </a:cubicBezTo>
                <a:cubicBezTo>
                  <a:pt x="310" y="759"/>
                  <a:pt x="310" y="759"/>
                  <a:pt x="310" y="759"/>
                </a:cubicBezTo>
                <a:cubicBezTo>
                  <a:pt x="310" y="762"/>
                  <a:pt x="309" y="765"/>
                  <a:pt x="309" y="767"/>
                </a:cubicBezTo>
                <a:cubicBezTo>
                  <a:pt x="309" y="767"/>
                  <a:pt x="309" y="767"/>
                  <a:pt x="309" y="767"/>
                </a:cubicBezTo>
                <a:cubicBezTo>
                  <a:pt x="308" y="770"/>
                  <a:pt x="307" y="773"/>
                  <a:pt x="306" y="775"/>
                </a:cubicBezTo>
                <a:cubicBezTo>
                  <a:pt x="293" y="821"/>
                  <a:pt x="254" y="855"/>
                  <a:pt x="206" y="860"/>
                </a:cubicBezTo>
                <a:cubicBezTo>
                  <a:pt x="206" y="860"/>
                  <a:pt x="206" y="860"/>
                  <a:pt x="206" y="860"/>
                </a:cubicBezTo>
                <a:cubicBezTo>
                  <a:pt x="204" y="860"/>
                  <a:pt x="201" y="860"/>
                  <a:pt x="199" y="861"/>
                </a:cubicBezTo>
                <a:cubicBezTo>
                  <a:pt x="199" y="861"/>
                  <a:pt x="199" y="861"/>
                  <a:pt x="199" y="861"/>
                </a:cubicBezTo>
                <a:cubicBezTo>
                  <a:pt x="197" y="861"/>
                  <a:pt x="195" y="861"/>
                  <a:pt x="192" y="861"/>
                </a:cubicBezTo>
                <a:cubicBezTo>
                  <a:pt x="190" y="861"/>
                  <a:pt x="188" y="861"/>
                  <a:pt x="186" y="861"/>
                </a:cubicBezTo>
                <a:cubicBezTo>
                  <a:pt x="186" y="861"/>
                  <a:pt x="185" y="860"/>
                  <a:pt x="185" y="860"/>
                </a:cubicBezTo>
                <a:cubicBezTo>
                  <a:pt x="183" y="860"/>
                  <a:pt x="182" y="860"/>
                  <a:pt x="180" y="860"/>
                </a:cubicBezTo>
                <a:cubicBezTo>
                  <a:pt x="180" y="860"/>
                  <a:pt x="179" y="860"/>
                  <a:pt x="179" y="860"/>
                </a:cubicBezTo>
                <a:cubicBezTo>
                  <a:pt x="177" y="860"/>
                  <a:pt x="176" y="860"/>
                  <a:pt x="174" y="859"/>
                </a:cubicBezTo>
                <a:cubicBezTo>
                  <a:pt x="174" y="859"/>
                  <a:pt x="174" y="859"/>
                  <a:pt x="174" y="859"/>
                </a:cubicBezTo>
                <a:cubicBezTo>
                  <a:pt x="172" y="859"/>
                  <a:pt x="170" y="859"/>
                  <a:pt x="168" y="858"/>
                </a:cubicBezTo>
                <a:cubicBezTo>
                  <a:pt x="168" y="858"/>
                  <a:pt x="168" y="858"/>
                  <a:pt x="168" y="858"/>
                </a:cubicBezTo>
                <a:cubicBezTo>
                  <a:pt x="166" y="858"/>
                  <a:pt x="164" y="857"/>
                  <a:pt x="162" y="857"/>
                </a:cubicBezTo>
                <a:cubicBezTo>
                  <a:pt x="162" y="857"/>
                  <a:pt x="162" y="857"/>
                  <a:pt x="162" y="857"/>
                </a:cubicBezTo>
                <a:cubicBezTo>
                  <a:pt x="157" y="855"/>
                  <a:pt x="151" y="853"/>
                  <a:pt x="146" y="851"/>
                </a:cubicBezTo>
                <a:cubicBezTo>
                  <a:pt x="146" y="851"/>
                  <a:pt x="146" y="851"/>
                  <a:pt x="146" y="851"/>
                </a:cubicBezTo>
                <a:cubicBezTo>
                  <a:pt x="103" y="833"/>
                  <a:pt x="74" y="791"/>
                  <a:pt x="74" y="742"/>
                </a:cubicBezTo>
                <a:close/>
                <a:moveTo>
                  <a:pt x="179" y="2118"/>
                </a:moveTo>
                <a:cubicBezTo>
                  <a:pt x="113" y="2118"/>
                  <a:pt x="60" y="2065"/>
                  <a:pt x="60" y="1999"/>
                </a:cubicBezTo>
                <a:cubicBezTo>
                  <a:pt x="60" y="1945"/>
                  <a:pt x="96" y="1899"/>
                  <a:pt x="146" y="1885"/>
                </a:cubicBezTo>
                <a:cubicBezTo>
                  <a:pt x="146" y="1885"/>
                  <a:pt x="146" y="1885"/>
                  <a:pt x="146" y="1885"/>
                </a:cubicBezTo>
                <a:cubicBezTo>
                  <a:pt x="151" y="1883"/>
                  <a:pt x="156" y="1882"/>
                  <a:pt x="162" y="1881"/>
                </a:cubicBezTo>
                <a:cubicBezTo>
                  <a:pt x="162" y="1881"/>
                  <a:pt x="162" y="1881"/>
                  <a:pt x="162" y="1881"/>
                </a:cubicBezTo>
                <a:cubicBezTo>
                  <a:pt x="164" y="1881"/>
                  <a:pt x="167" y="1881"/>
                  <a:pt x="169" y="1880"/>
                </a:cubicBezTo>
                <a:cubicBezTo>
                  <a:pt x="170" y="1880"/>
                  <a:pt x="170" y="1880"/>
                  <a:pt x="171" y="1880"/>
                </a:cubicBezTo>
                <a:cubicBezTo>
                  <a:pt x="174" y="1880"/>
                  <a:pt x="176" y="1880"/>
                  <a:pt x="179" y="1880"/>
                </a:cubicBezTo>
                <a:cubicBezTo>
                  <a:pt x="181" y="1880"/>
                  <a:pt x="183" y="1880"/>
                  <a:pt x="185" y="1880"/>
                </a:cubicBezTo>
                <a:cubicBezTo>
                  <a:pt x="186" y="1880"/>
                  <a:pt x="186" y="1880"/>
                  <a:pt x="187" y="1880"/>
                </a:cubicBezTo>
                <a:cubicBezTo>
                  <a:pt x="188" y="1880"/>
                  <a:pt x="190" y="1881"/>
                  <a:pt x="192" y="1881"/>
                </a:cubicBezTo>
                <a:cubicBezTo>
                  <a:pt x="192" y="1881"/>
                  <a:pt x="193" y="1881"/>
                  <a:pt x="193" y="1881"/>
                </a:cubicBezTo>
                <a:cubicBezTo>
                  <a:pt x="195" y="1881"/>
                  <a:pt x="197" y="1881"/>
                  <a:pt x="199" y="1882"/>
                </a:cubicBezTo>
                <a:cubicBezTo>
                  <a:pt x="199" y="1882"/>
                  <a:pt x="199" y="1882"/>
                  <a:pt x="199" y="1882"/>
                </a:cubicBezTo>
                <a:cubicBezTo>
                  <a:pt x="201" y="1882"/>
                  <a:pt x="204" y="1883"/>
                  <a:pt x="206" y="1883"/>
                </a:cubicBezTo>
                <a:cubicBezTo>
                  <a:pt x="218" y="1886"/>
                  <a:pt x="229" y="1891"/>
                  <a:pt x="239" y="1897"/>
                </a:cubicBezTo>
                <a:cubicBezTo>
                  <a:pt x="239" y="1897"/>
                  <a:pt x="239" y="1897"/>
                  <a:pt x="239" y="1897"/>
                </a:cubicBezTo>
                <a:cubicBezTo>
                  <a:pt x="244" y="1899"/>
                  <a:pt x="248" y="1902"/>
                  <a:pt x="252" y="1905"/>
                </a:cubicBezTo>
                <a:cubicBezTo>
                  <a:pt x="252" y="1905"/>
                  <a:pt x="252" y="1905"/>
                  <a:pt x="252" y="1905"/>
                </a:cubicBezTo>
                <a:cubicBezTo>
                  <a:pt x="258" y="1910"/>
                  <a:pt x="263" y="1915"/>
                  <a:pt x="268" y="1921"/>
                </a:cubicBezTo>
                <a:cubicBezTo>
                  <a:pt x="268" y="1921"/>
                  <a:pt x="268" y="1921"/>
                  <a:pt x="268" y="1921"/>
                </a:cubicBezTo>
                <a:cubicBezTo>
                  <a:pt x="273" y="1927"/>
                  <a:pt x="278" y="1933"/>
                  <a:pt x="282" y="1939"/>
                </a:cubicBezTo>
                <a:cubicBezTo>
                  <a:pt x="282" y="1939"/>
                  <a:pt x="282" y="1939"/>
                  <a:pt x="282" y="1939"/>
                </a:cubicBezTo>
                <a:cubicBezTo>
                  <a:pt x="286" y="1947"/>
                  <a:pt x="290" y="1956"/>
                  <a:pt x="293" y="1965"/>
                </a:cubicBezTo>
                <a:cubicBezTo>
                  <a:pt x="293" y="1965"/>
                  <a:pt x="293" y="1965"/>
                  <a:pt x="293" y="1965"/>
                </a:cubicBezTo>
                <a:cubicBezTo>
                  <a:pt x="293" y="1967"/>
                  <a:pt x="294" y="1970"/>
                  <a:pt x="295" y="1973"/>
                </a:cubicBezTo>
                <a:cubicBezTo>
                  <a:pt x="295" y="1973"/>
                  <a:pt x="295" y="1973"/>
                  <a:pt x="295" y="1973"/>
                </a:cubicBezTo>
                <a:cubicBezTo>
                  <a:pt x="295" y="1976"/>
                  <a:pt x="296" y="1979"/>
                  <a:pt x="296" y="1981"/>
                </a:cubicBezTo>
                <a:cubicBezTo>
                  <a:pt x="296" y="1982"/>
                  <a:pt x="296" y="1982"/>
                  <a:pt x="296" y="1982"/>
                </a:cubicBezTo>
                <a:cubicBezTo>
                  <a:pt x="297" y="1984"/>
                  <a:pt x="297" y="1987"/>
                  <a:pt x="297" y="1989"/>
                </a:cubicBezTo>
                <a:cubicBezTo>
                  <a:pt x="297" y="1990"/>
                  <a:pt x="297" y="1990"/>
                  <a:pt x="297" y="1991"/>
                </a:cubicBezTo>
                <a:cubicBezTo>
                  <a:pt x="298" y="1994"/>
                  <a:pt x="298" y="1996"/>
                  <a:pt x="298" y="1999"/>
                </a:cubicBezTo>
                <a:cubicBezTo>
                  <a:pt x="298" y="2001"/>
                  <a:pt x="298" y="2003"/>
                  <a:pt x="297" y="2005"/>
                </a:cubicBezTo>
                <a:cubicBezTo>
                  <a:pt x="297" y="2006"/>
                  <a:pt x="297" y="2006"/>
                  <a:pt x="297" y="2006"/>
                </a:cubicBezTo>
                <a:cubicBezTo>
                  <a:pt x="297" y="2008"/>
                  <a:pt x="297" y="2010"/>
                  <a:pt x="297" y="2012"/>
                </a:cubicBezTo>
                <a:cubicBezTo>
                  <a:pt x="297" y="2012"/>
                  <a:pt x="297" y="2012"/>
                  <a:pt x="297" y="2013"/>
                </a:cubicBezTo>
                <a:cubicBezTo>
                  <a:pt x="297" y="2015"/>
                  <a:pt x="296" y="2017"/>
                  <a:pt x="296" y="2019"/>
                </a:cubicBezTo>
                <a:cubicBezTo>
                  <a:pt x="296" y="2019"/>
                  <a:pt x="296" y="2019"/>
                  <a:pt x="296" y="2019"/>
                </a:cubicBezTo>
                <a:cubicBezTo>
                  <a:pt x="296" y="2021"/>
                  <a:pt x="295" y="2023"/>
                  <a:pt x="295" y="2025"/>
                </a:cubicBezTo>
                <a:cubicBezTo>
                  <a:pt x="283" y="2078"/>
                  <a:pt x="235" y="2118"/>
                  <a:pt x="179" y="2118"/>
                </a:cubicBezTo>
                <a:close/>
                <a:moveTo>
                  <a:pt x="1560" y="1999"/>
                </a:moveTo>
                <a:cubicBezTo>
                  <a:pt x="1560" y="2065"/>
                  <a:pt x="1507" y="2118"/>
                  <a:pt x="1441" y="2118"/>
                </a:cubicBezTo>
                <a:cubicBezTo>
                  <a:pt x="1385" y="2118"/>
                  <a:pt x="1337" y="2078"/>
                  <a:pt x="1325" y="2025"/>
                </a:cubicBezTo>
                <a:cubicBezTo>
                  <a:pt x="1325" y="2025"/>
                  <a:pt x="1325" y="2025"/>
                  <a:pt x="1325" y="2025"/>
                </a:cubicBezTo>
                <a:cubicBezTo>
                  <a:pt x="1325" y="2023"/>
                  <a:pt x="1324" y="2021"/>
                  <a:pt x="1324" y="2019"/>
                </a:cubicBezTo>
                <a:cubicBezTo>
                  <a:pt x="1324" y="2019"/>
                  <a:pt x="1324" y="2019"/>
                  <a:pt x="1324" y="2019"/>
                </a:cubicBezTo>
                <a:cubicBezTo>
                  <a:pt x="1324" y="2017"/>
                  <a:pt x="1323" y="2015"/>
                  <a:pt x="1323" y="2013"/>
                </a:cubicBezTo>
                <a:cubicBezTo>
                  <a:pt x="1323" y="2012"/>
                  <a:pt x="1323" y="2012"/>
                  <a:pt x="1323" y="2012"/>
                </a:cubicBezTo>
                <a:cubicBezTo>
                  <a:pt x="1323" y="2010"/>
                  <a:pt x="1323" y="2008"/>
                  <a:pt x="1323" y="2006"/>
                </a:cubicBezTo>
                <a:cubicBezTo>
                  <a:pt x="1323" y="2006"/>
                  <a:pt x="1323" y="2006"/>
                  <a:pt x="1323" y="2005"/>
                </a:cubicBezTo>
                <a:cubicBezTo>
                  <a:pt x="1322" y="2003"/>
                  <a:pt x="1322" y="2001"/>
                  <a:pt x="1322" y="1999"/>
                </a:cubicBezTo>
                <a:cubicBezTo>
                  <a:pt x="1322" y="1996"/>
                  <a:pt x="1322" y="1994"/>
                  <a:pt x="1323" y="1991"/>
                </a:cubicBezTo>
                <a:cubicBezTo>
                  <a:pt x="1323" y="1990"/>
                  <a:pt x="1323" y="1990"/>
                  <a:pt x="1323" y="1989"/>
                </a:cubicBezTo>
                <a:cubicBezTo>
                  <a:pt x="1323" y="1987"/>
                  <a:pt x="1323" y="1984"/>
                  <a:pt x="1324" y="1982"/>
                </a:cubicBezTo>
                <a:cubicBezTo>
                  <a:pt x="1324" y="1982"/>
                  <a:pt x="1324" y="1982"/>
                  <a:pt x="1324" y="1981"/>
                </a:cubicBezTo>
                <a:cubicBezTo>
                  <a:pt x="1324" y="1979"/>
                  <a:pt x="1325" y="1976"/>
                  <a:pt x="1325" y="1973"/>
                </a:cubicBezTo>
                <a:cubicBezTo>
                  <a:pt x="1325" y="1973"/>
                  <a:pt x="1325" y="1973"/>
                  <a:pt x="1325" y="1973"/>
                </a:cubicBezTo>
                <a:cubicBezTo>
                  <a:pt x="1326" y="1970"/>
                  <a:pt x="1327" y="1967"/>
                  <a:pt x="1327" y="1965"/>
                </a:cubicBezTo>
                <a:cubicBezTo>
                  <a:pt x="1327" y="1965"/>
                  <a:pt x="1327" y="1965"/>
                  <a:pt x="1327" y="1965"/>
                </a:cubicBezTo>
                <a:cubicBezTo>
                  <a:pt x="1338" y="1931"/>
                  <a:pt x="1363" y="1903"/>
                  <a:pt x="1395" y="1889"/>
                </a:cubicBezTo>
                <a:cubicBezTo>
                  <a:pt x="1397" y="1889"/>
                  <a:pt x="1399" y="1888"/>
                  <a:pt x="1400" y="1887"/>
                </a:cubicBezTo>
                <a:cubicBezTo>
                  <a:pt x="1400" y="1887"/>
                  <a:pt x="1400" y="1887"/>
                  <a:pt x="1400" y="1887"/>
                </a:cubicBezTo>
                <a:cubicBezTo>
                  <a:pt x="1404" y="1886"/>
                  <a:pt x="1408" y="1885"/>
                  <a:pt x="1412" y="1884"/>
                </a:cubicBezTo>
                <a:cubicBezTo>
                  <a:pt x="1412" y="1884"/>
                  <a:pt x="1412" y="1884"/>
                  <a:pt x="1412" y="1884"/>
                </a:cubicBezTo>
                <a:cubicBezTo>
                  <a:pt x="1416" y="1883"/>
                  <a:pt x="1419" y="1882"/>
                  <a:pt x="1423" y="1881"/>
                </a:cubicBezTo>
                <a:cubicBezTo>
                  <a:pt x="1423" y="1881"/>
                  <a:pt x="1424" y="1881"/>
                  <a:pt x="1424" y="1881"/>
                </a:cubicBezTo>
                <a:cubicBezTo>
                  <a:pt x="1425" y="1881"/>
                  <a:pt x="1427" y="1881"/>
                  <a:pt x="1429" y="1881"/>
                </a:cubicBezTo>
                <a:cubicBezTo>
                  <a:pt x="1430" y="1881"/>
                  <a:pt x="1431" y="1881"/>
                  <a:pt x="1431" y="1880"/>
                </a:cubicBezTo>
                <a:cubicBezTo>
                  <a:pt x="1433" y="1880"/>
                  <a:pt x="1434" y="1880"/>
                  <a:pt x="1435" y="1880"/>
                </a:cubicBezTo>
                <a:cubicBezTo>
                  <a:pt x="1437" y="1880"/>
                  <a:pt x="1439" y="1880"/>
                  <a:pt x="1441" y="1880"/>
                </a:cubicBezTo>
                <a:cubicBezTo>
                  <a:pt x="1444" y="1880"/>
                  <a:pt x="1446" y="1880"/>
                  <a:pt x="1448" y="1880"/>
                </a:cubicBezTo>
                <a:cubicBezTo>
                  <a:pt x="1448" y="1880"/>
                  <a:pt x="1448" y="1880"/>
                  <a:pt x="1449" y="1880"/>
                </a:cubicBezTo>
                <a:cubicBezTo>
                  <a:pt x="1451" y="1880"/>
                  <a:pt x="1453" y="1881"/>
                  <a:pt x="1455" y="1881"/>
                </a:cubicBezTo>
                <a:cubicBezTo>
                  <a:pt x="1455" y="1881"/>
                  <a:pt x="1455" y="1881"/>
                  <a:pt x="1455" y="1881"/>
                </a:cubicBezTo>
                <a:cubicBezTo>
                  <a:pt x="1475" y="1883"/>
                  <a:pt x="1494" y="1891"/>
                  <a:pt x="1510" y="1902"/>
                </a:cubicBezTo>
                <a:cubicBezTo>
                  <a:pt x="1510" y="1902"/>
                  <a:pt x="1510" y="1902"/>
                  <a:pt x="1510" y="1902"/>
                </a:cubicBezTo>
                <a:cubicBezTo>
                  <a:pt x="1516" y="1906"/>
                  <a:pt x="1522" y="1911"/>
                  <a:pt x="1527" y="1917"/>
                </a:cubicBezTo>
                <a:cubicBezTo>
                  <a:pt x="1527" y="1917"/>
                  <a:pt x="1527" y="1917"/>
                  <a:pt x="1527" y="1917"/>
                </a:cubicBezTo>
                <a:cubicBezTo>
                  <a:pt x="1529" y="1919"/>
                  <a:pt x="1531" y="1921"/>
                  <a:pt x="1532" y="1922"/>
                </a:cubicBezTo>
                <a:cubicBezTo>
                  <a:pt x="1532" y="1922"/>
                  <a:pt x="1532" y="1922"/>
                  <a:pt x="1532" y="1922"/>
                </a:cubicBezTo>
                <a:cubicBezTo>
                  <a:pt x="1535" y="1926"/>
                  <a:pt x="1538" y="1930"/>
                  <a:pt x="1541" y="1934"/>
                </a:cubicBezTo>
                <a:cubicBezTo>
                  <a:pt x="1541" y="1934"/>
                  <a:pt x="1541" y="1935"/>
                  <a:pt x="1542" y="1935"/>
                </a:cubicBezTo>
                <a:cubicBezTo>
                  <a:pt x="1543" y="1937"/>
                  <a:pt x="1544" y="1939"/>
                  <a:pt x="1545" y="1941"/>
                </a:cubicBezTo>
                <a:cubicBezTo>
                  <a:pt x="1545" y="1941"/>
                  <a:pt x="1545" y="1941"/>
                  <a:pt x="1545" y="1941"/>
                </a:cubicBezTo>
                <a:cubicBezTo>
                  <a:pt x="1547" y="1943"/>
                  <a:pt x="1548" y="1946"/>
                  <a:pt x="1549" y="1948"/>
                </a:cubicBezTo>
                <a:cubicBezTo>
                  <a:pt x="1549" y="1948"/>
                  <a:pt x="1549" y="1948"/>
                  <a:pt x="1549" y="1948"/>
                </a:cubicBezTo>
                <a:cubicBezTo>
                  <a:pt x="1556" y="1963"/>
                  <a:pt x="1560" y="1981"/>
                  <a:pt x="1560" y="1999"/>
                </a:cubicBezTo>
                <a:close/>
                <a:moveTo>
                  <a:pt x="1555" y="1861"/>
                </a:moveTo>
                <a:cubicBezTo>
                  <a:pt x="1528" y="1838"/>
                  <a:pt x="1493" y="1824"/>
                  <a:pt x="1455" y="1821"/>
                </a:cubicBezTo>
                <a:cubicBezTo>
                  <a:pt x="1455" y="1467"/>
                  <a:pt x="1455" y="1467"/>
                  <a:pt x="1455" y="1467"/>
                </a:cubicBezTo>
                <a:cubicBezTo>
                  <a:pt x="1859" y="1467"/>
                  <a:pt x="1859" y="1467"/>
                  <a:pt x="1859" y="1467"/>
                </a:cubicBezTo>
                <a:cubicBezTo>
                  <a:pt x="1869" y="1496"/>
                  <a:pt x="1885" y="1522"/>
                  <a:pt x="1907" y="1542"/>
                </a:cubicBezTo>
                <a:lnTo>
                  <a:pt x="1555" y="1861"/>
                </a:lnTo>
                <a:close/>
                <a:moveTo>
                  <a:pt x="2029" y="1530"/>
                </a:moveTo>
                <a:cubicBezTo>
                  <a:pt x="2023" y="1530"/>
                  <a:pt x="2017" y="1530"/>
                  <a:pt x="2011" y="1529"/>
                </a:cubicBezTo>
                <a:cubicBezTo>
                  <a:pt x="2011" y="1529"/>
                  <a:pt x="2011" y="1529"/>
                  <a:pt x="2011" y="1529"/>
                </a:cubicBezTo>
                <a:cubicBezTo>
                  <a:pt x="2008" y="1528"/>
                  <a:pt x="2006" y="1528"/>
                  <a:pt x="2004" y="1527"/>
                </a:cubicBezTo>
                <a:cubicBezTo>
                  <a:pt x="2003" y="1527"/>
                  <a:pt x="2002" y="1527"/>
                  <a:pt x="2002" y="1527"/>
                </a:cubicBezTo>
                <a:cubicBezTo>
                  <a:pt x="2000" y="1526"/>
                  <a:pt x="1997" y="1526"/>
                  <a:pt x="1995" y="1525"/>
                </a:cubicBezTo>
                <a:cubicBezTo>
                  <a:pt x="1995" y="1525"/>
                  <a:pt x="1995" y="1525"/>
                  <a:pt x="1994" y="1525"/>
                </a:cubicBezTo>
                <a:cubicBezTo>
                  <a:pt x="1992" y="1524"/>
                  <a:pt x="1989" y="1523"/>
                  <a:pt x="1987" y="1522"/>
                </a:cubicBezTo>
                <a:cubicBezTo>
                  <a:pt x="1987" y="1522"/>
                  <a:pt x="1986" y="1522"/>
                  <a:pt x="1986" y="1522"/>
                </a:cubicBezTo>
                <a:cubicBezTo>
                  <a:pt x="1984" y="1521"/>
                  <a:pt x="1982" y="1520"/>
                  <a:pt x="1980" y="1519"/>
                </a:cubicBezTo>
                <a:cubicBezTo>
                  <a:pt x="1979" y="1519"/>
                  <a:pt x="1979" y="1519"/>
                  <a:pt x="1979" y="1519"/>
                </a:cubicBezTo>
                <a:cubicBezTo>
                  <a:pt x="1974" y="1517"/>
                  <a:pt x="1969" y="1514"/>
                  <a:pt x="1965" y="1511"/>
                </a:cubicBezTo>
                <a:cubicBezTo>
                  <a:pt x="1965" y="1511"/>
                  <a:pt x="1965" y="1511"/>
                  <a:pt x="1965" y="1511"/>
                </a:cubicBezTo>
                <a:cubicBezTo>
                  <a:pt x="1960" y="1508"/>
                  <a:pt x="1956" y="1505"/>
                  <a:pt x="1952" y="1501"/>
                </a:cubicBezTo>
                <a:cubicBezTo>
                  <a:pt x="1952" y="1501"/>
                  <a:pt x="1952" y="1501"/>
                  <a:pt x="1952" y="1501"/>
                </a:cubicBezTo>
                <a:cubicBezTo>
                  <a:pt x="1941" y="1492"/>
                  <a:pt x="1931" y="1480"/>
                  <a:pt x="1924" y="1467"/>
                </a:cubicBezTo>
                <a:cubicBezTo>
                  <a:pt x="1924" y="1467"/>
                  <a:pt x="1924" y="1467"/>
                  <a:pt x="1924" y="1467"/>
                </a:cubicBezTo>
                <a:cubicBezTo>
                  <a:pt x="1923" y="1465"/>
                  <a:pt x="1922" y="1463"/>
                  <a:pt x="1921" y="1461"/>
                </a:cubicBezTo>
                <a:cubicBezTo>
                  <a:pt x="1921" y="1461"/>
                  <a:pt x="1921" y="1460"/>
                  <a:pt x="1921" y="1460"/>
                </a:cubicBezTo>
                <a:cubicBezTo>
                  <a:pt x="1920" y="1458"/>
                  <a:pt x="1919" y="1457"/>
                  <a:pt x="1918" y="1455"/>
                </a:cubicBezTo>
                <a:cubicBezTo>
                  <a:pt x="1918" y="1454"/>
                  <a:pt x="1918" y="1454"/>
                  <a:pt x="1918" y="1454"/>
                </a:cubicBezTo>
                <a:cubicBezTo>
                  <a:pt x="1917" y="1452"/>
                  <a:pt x="1917" y="1450"/>
                  <a:pt x="1916" y="1448"/>
                </a:cubicBezTo>
                <a:cubicBezTo>
                  <a:pt x="1916" y="1448"/>
                  <a:pt x="1916" y="1447"/>
                  <a:pt x="1916" y="1447"/>
                </a:cubicBezTo>
                <a:cubicBezTo>
                  <a:pt x="1915" y="1445"/>
                  <a:pt x="1914" y="1443"/>
                  <a:pt x="1914" y="1440"/>
                </a:cubicBezTo>
                <a:cubicBezTo>
                  <a:pt x="1914" y="1440"/>
                  <a:pt x="1914" y="1440"/>
                  <a:pt x="1914" y="1440"/>
                </a:cubicBezTo>
                <a:cubicBezTo>
                  <a:pt x="1913" y="1438"/>
                  <a:pt x="1913" y="1436"/>
                  <a:pt x="1912" y="1434"/>
                </a:cubicBezTo>
                <a:cubicBezTo>
                  <a:pt x="1912" y="1433"/>
                  <a:pt x="1912" y="1433"/>
                  <a:pt x="1912" y="1432"/>
                </a:cubicBezTo>
                <a:cubicBezTo>
                  <a:pt x="1912" y="1430"/>
                  <a:pt x="1911" y="1429"/>
                  <a:pt x="1911" y="1427"/>
                </a:cubicBezTo>
                <a:cubicBezTo>
                  <a:pt x="1911" y="1427"/>
                  <a:pt x="1911" y="1426"/>
                  <a:pt x="1911" y="1425"/>
                </a:cubicBezTo>
                <a:cubicBezTo>
                  <a:pt x="1911" y="1423"/>
                  <a:pt x="1911" y="1422"/>
                  <a:pt x="1911" y="1420"/>
                </a:cubicBezTo>
                <a:cubicBezTo>
                  <a:pt x="1910" y="1419"/>
                  <a:pt x="1910" y="1419"/>
                  <a:pt x="1910" y="1418"/>
                </a:cubicBezTo>
                <a:cubicBezTo>
                  <a:pt x="1910" y="1416"/>
                  <a:pt x="1910" y="1414"/>
                  <a:pt x="1910" y="1411"/>
                </a:cubicBezTo>
                <a:cubicBezTo>
                  <a:pt x="1910" y="1410"/>
                  <a:pt x="1910" y="1408"/>
                  <a:pt x="1910" y="1407"/>
                </a:cubicBezTo>
                <a:cubicBezTo>
                  <a:pt x="1910" y="1407"/>
                  <a:pt x="1910" y="1407"/>
                  <a:pt x="1910" y="1407"/>
                </a:cubicBezTo>
                <a:cubicBezTo>
                  <a:pt x="1912" y="1350"/>
                  <a:pt x="1955" y="1303"/>
                  <a:pt x="2010" y="1294"/>
                </a:cubicBezTo>
                <a:cubicBezTo>
                  <a:pt x="2010" y="1294"/>
                  <a:pt x="2010" y="1294"/>
                  <a:pt x="2010" y="1294"/>
                </a:cubicBezTo>
                <a:cubicBezTo>
                  <a:pt x="2013" y="1293"/>
                  <a:pt x="2016" y="1293"/>
                  <a:pt x="2019" y="1293"/>
                </a:cubicBezTo>
                <a:cubicBezTo>
                  <a:pt x="2019" y="1293"/>
                  <a:pt x="2020" y="1293"/>
                  <a:pt x="2020" y="1293"/>
                </a:cubicBezTo>
                <a:cubicBezTo>
                  <a:pt x="2023" y="1292"/>
                  <a:pt x="2026" y="1292"/>
                  <a:pt x="2029" y="1292"/>
                </a:cubicBezTo>
                <a:cubicBezTo>
                  <a:pt x="2031" y="1292"/>
                  <a:pt x="2033" y="1292"/>
                  <a:pt x="2035" y="1292"/>
                </a:cubicBezTo>
                <a:cubicBezTo>
                  <a:pt x="2036" y="1292"/>
                  <a:pt x="2036" y="1293"/>
                  <a:pt x="2037" y="1293"/>
                </a:cubicBezTo>
                <a:cubicBezTo>
                  <a:pt x="2038" y="1293"/>
                  <a:pt x="2039" y="1293"/>
                  <a:pt x="2041" y="1293"/>
                </a:cubicBezTo>
                <a:cubicBezTo>
                  <a:pt x="2041" y="1293"/>
                  <a:pt x="2042" y="1293"/>
                  <a:pt x="2043" y="1293"/>
                </a:cubicBezTo>
                <a:cubicBezTo>
                  <a:pt x="2044" y="1293"/>
                  <a:pt x="2045" y="1293"/>
                  <a:pt x="2046" y="1294"/>
                </a:cubicBezTo>
                <a:cubicBezTo>
                  <a:pt x="2047" y="1294"/>
                  <a:pt x="2048" y="1294"/>
                  <a:pt x="2049" y="1294"/>
                </a:cubicBezTo>
                <a:cubicBezTo>
                  <a:pt x="2050" y="1294"/>
                  <a:pt x="2051" y="1294"/>
                  <a:pt x="2052" y="1294"/>
                </a:cubicBezTo>
                <a:cubicBezTo>
                  <a:pt x="2053" y="1295"/>
                  <a:pt x="2053" y="1295"/>
                  <a:pt x="2054" y="1295"/>
                </a:cubicBezTo>
                <a:cubicBezTo>
                  <a:pt x="2055" y="1295"/>
                  <a:pt x="2056" y="1295"/>
                  <a:pt x="2057" y="1296"/>
                </a:cubicBezTo>
                <a:cubicBezTo>
                  <a:pt x="2058" y="1296"/>
                  <a:pt x="2059" y="1296"/>
                  <a:pt x="2060" y="1296"/>
                </a:cubicBezTo>
                <a:cubicBezTo>
                  <a:pt x="2061" y="1297"/>
                  <a:pt x="2061" y="1297"/>
                  <a:pt x="2062" y="1297"/>
                </a:cubicBezTo>
                <a:cubicBezTo>
                  <a:pt x="2063" y="1297"/>
                  <a:pt x="2064" y="1298"/>
                  <a:pt x="2065" y="1298"/>
                </a:cubicBezTo>
                <a:cubicBezTo>
                  <a:pt x="2066" y="1298"/>
                  <a:pt x="2066" y="1298"/>
                  <a:pt x="2067" y="1299"/>
                </a:cubicBezTo>
                <a:cubicBezTo>
                  <a:pt x="2068" y="1299"/>
                  <a:pt x="2069" y="1299"/>
                  <a:pt x="2070" y="1300"/>
                </a:cubicBezTo>
                <a:cubicBezTo>
                  <a:pt x="2116" y="1316"/>
                  <a:pt x="2148" y="1360"/>
                  <a:pt x="2148" y="1411"/>
                </a:cubicBezTo>
                <a:cubicBezTo>
                  <a:pt x="2148" y="1477"/>
                  <a:pt x="2095" y="1530"/>
                  <a:pt x="2029" y="1530"/>
                </a:cubicBezTo>
                <a:close/>
              </a:path>
            </a:pathLst>
          </a:custGeom>
          <a:solidFill>
            <a:schemeClr val="bg1"/>
          </a:solidFill>
          <a:ln w="1270">
            <a:noFill/>
          </a:ln>
        </p:spPr>
        <p:txBody>
          <a:bodyPr vert="horz" wrap="square" lIns="73132" tIns="36566" rIns="73132" bIns="36566" numCol="1" anchor="t" anchorCtr="0" compatLnSpc="1">
            <a:prstTxWarp prst="textNoShape">
              <a:avLst/>
            </a:prstTxWarp>
          </a:bodyPr>
          <a:lstStyle/>
          <a:p>
            <a:pPr defTabSz="1219140"/>
            <a:endParaRPr lang="en-US" sz="2400" dirty="0">
              <a:solidFill>
                <a:srgbClr val="53565A"/>
              </a:solidFill>
            </a:endParaRPr>
          </a:p>
        </p:txBody>
      </p:sp>
      <p:grpSp>
        <p:nvGrpSpPr>
          <p:cNvPr id="115" name="Group 114"/>
          <p:cNvGrpSpPr/>
          <p:nvPr/>
        </p:nvGrpSpPr>
        <p:grpSpPr>
          <a:xfrm>
            <a:off x="604377" y="1712095"/>
            <a:ext cx="720059" cy="440197"/>
            <a:chOff x="2751138" y="1573213"/>
            <a:chExt cx="463550" cy="377825"/>
          </a:xfrm>
          <a:solidFill>
            <a:srgbClr val="FFFFFF"/>
          </a:solidFill>
        </p:grpSpPr>
        <p:sp>
          <p:nvSpPr>
            <p:cNvPr id="116" name="Freeform 115"/>
            <p:cNvSpPr>
              <a:spLocks noEditPoints="1"/>
            </p:cNvSpPr>
            <p:nvPr/>
          </p:nvSpPr>
          <p:spPr bwMode="auto">
            <a:xfrm>
              <a:off x="2751138" y="1573213"/>
              <a:ext cx="463550" cy="377825"/>
            </a:xfrm>
            <a:custGeom>
              <a:avLst/>
              <a:gdLst>
                <a:gd name="T0" fmla="*/ 292 w 292"/>
                <a:gd name="T1" fmla="*/ 192 h 238"/>
                <a:gd name="T2" fmla="*/ 292 w 292"/>
                <a:gd name="T3" fmla="*/ 0 h 238"/>
                <a:gd name="T4" fmla="*/ 0 w 292"/>
                <a:gd name="T5" fmla="*/ 0 h 238"/>
                <a:gd name="T6" fmla="*/ 0 w 292"/>
                <a:gd name="T7" fmla="*/ 192 h 238"/>
                <a:gd name="T8" fmla="*/ 87 w 292"/>
                <a:gd name="T9" fmla="*/ 192 h 238"/>
                <a:gd name="T10" fmla="*/ 87 w 292"/>
                <a:gd name="T11" fmla="*/ 211 h 238"/>
                <a:gd name="T12" fmla="*/ 47 w 292"/>
                <a:gd name="T13" fmla="*/ 211 h 238"/>
                <a:gd name="T14" fmla="*/ 47 w 292"/>
                <a:gd name="T15" fmla="*/ 238 h 238"/>
                <a:gd name="T16" fmla="*/ 249 w 292"/>
                <a:gd name="T17" fmla="*/ 238 h 238"/>
                <a:gd name="T18" fmla="*/ 249 w 292"/>
                <a:gd name="T19" fmla="*/ 211 h 238"/>
                <a:gd name="T20" fmla="*/ 208 w 292"/>
                <a:gd name="T21" fmla="*/ 211 h 238"/>
                <a:gd name="T22" fmla="*/ 208 w 292"/>
                <a:gd name="T23" fmla="*/ 192 h 238"/>
                <a:gd name="T24" fmla="*/ 292 w 292"/>
                <a:gd name="T25" fmla="*/ 192 h 238"/>
                <a:gd name="T26" fmla="*/ 240 w 292"/>
                <a:gd name="T27" fmla="*/ 228 h 238"/>
                <a:gd name="T28" fmla="*/ 55 w 292"/>
                <a:gd name="T29" fmla="*/ 228 h 238"/>
                <a:gd name="T30" fmla="*/ 55 w 292"/>
                <a:gd name="T31" fmla="*/ 220 h 238"/>
                <a:gd name="T32" fmla="*/ 240 w 292"/>
                <a:gd name="T33" fmla="*/ 220 h 238"/>
                <a:gd name="T34" fmla="*/ 240 w 292"/>
                <a:gd name="T35" fmla="*/ 228 h 238"/>
                <a:gd name="T36" fmla="*/ 200 w 292"/>
                <a:gd name="T37" fmla="*/ 197 h 238"/>
                <a:gd name="T38" fmla="*/ 200 w 292"/>
                <a:gd name="T39" fmla="*/ 211 h 238"/>
                <a:gd name="T40" fmla="*/ 95 w 292"/>
                <a:gd name="T41" fmla="*/ 211 h 238"/>
                <a:gd name="T42" fmla="*/ 95 w 292"/>
                <a:gd name="T43" fmla="*/ 197 h 238"/>
                <a:gd name="T44" fmla="*/ 200 w 292"/>
                <a:gd name="T45" fmla="*/ 197 h 238"/>
                <a:gd name="T46" fmla="*/ 8 w 292"/>
                <a:gd name="T47" fmla="*/ 9 h 238"/>
                <a:gd name="T48" fmla="*/ 284 w 292"/>
                <a:gd name="T49" fmla="*/ 9 h 238"/>
                <a:gd name="T50" fmla="*/ 284 w 292"/>
                <a:gd name="T51" fmla="*/ 183 h 238"/>
                <a:gd name="T52" fmla="*/ 8 w 292"/>
                <a:gd name="T53" fmla="*/ 183 h 238"/>
                <a:gd name="T54" fmla="*/ 8 w 292"/>
                <a:gd name="T55" fmla="*/ 9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92" h="238">
                  <a:moveTo>
                    <a:pt x="292" y="192"/>
                  </a:moveTo>
                  <a:lnTo>
                    <a:pt x="292" y="0"/>
                  </a:lnTo>
                  <a:lnTo>
                    <a:pt x="0" y="0"/>
                  </a:lnTo>
                  <a:lnTo>
                    <a:pt x="0" y="192"/>
                  </a:lnTo>
                  <a:lnTo>
                    <a:pt x="87" y="192"/>
                  </a:lnTo>
                  <a:lnTo>
                    <a:pt x="87" y="211"/>
                  </a:lnTo>
                  <a:lnTo>
                    <a:pt x="47" y="211"/>
                  </a:lnTo>
                  <a:lnTo>
                    <a:pt x="47" y="238"/>
                  </a:lnTo>
                  <a:lnTo>
                    <a:pt x="249" y="238"/>
                  </a:lnTo>
                  <a:lnTo>
                    <a:pt x="249" y="211"/>
                  </a:lnTo>
                  <a:lnTo>
                    <a:pt x="208" y="211"/>
                  </a:lnTo>
                  <a:lnTo>
                    <a:pt x="208" y="192"/>
                  </a:lnTo>
                  <a:lnTo>
                    <a:pt x="292" y="192"/>
                  </a:lnTo>
                  <a:close/>
                  <a:moveTo>
                    <a:pt x="240" y="228"/>
                  </a:moveTo>
                  <a:lnTo>
                    <a:pt x="55" y="228"/>
                  </a:lnTo>
                  <a:lnTo>
                    <a:pt x="55" y="220"/>
                  </a:lnTo>
                  <a:lnTo>
                    <a:pt x="240" y="220"/>
                  </a:lnTo>
                  <a:lnTo>
                    <a:pt x="240" y="228"/>
                  </a:lnTo>
                  <a:close/>
                  <a:moveTo>
                    <a:pt x="200" y="197"/>
                  </a:moveTo>
                  <a:lnTo>
                    <a:pt x="200" y="211"/>
                  </a:lnTo>
                  <a:lnTo>
                    <a:pt x="95" y="211"/>
                  </a:lnTo>
                  <a:lnTo>
                    <a:pt x="95" y="197"/>
                  </a:lnTo>
                  <a:lnTo>
                    <a:pt x="200" y="197"/>
                  </a:lnTo>
                  <a:close/>
                  <a:moveTo>
                    <a:pt x="8" y="9"/>
                  </a:moveTo>
                  <a:lnTo>
                    <a:pt x="284" y="9"/>
                  </a:lnTo>
                  <a:lnTo>
                    <a:pt x="284" y="183"/>
                  </a:lnTo>
                  <a:lnTo>
                    <a:pt x="8" y="183"/>
                  </a:lnTo>
                  <a:lnTo>
                    <a:pt x="8" y="9"/>
                  </a:lnTo>
                  <a:close/>
                </a:path>
              </a:pathLst>
            </a:custGeom>
            <a:grpFill/>
            <a:ln>
              <a:noFill/>
            </a:ln>
          </p:spPr>
          <p:txBody>
            <a:bodyPr vert="horz" wrap="square" lIns="91440" tIns="45720" rIns="91440" bIns="45720" numCol="1" anchor="t" anchorCtr="0" compatLnSpc="1">
              <a:prstTxWarp prst="textNoShape">
                <a:avLst/>
              </a:prstTxWarp>
            </a:bodyPr>
            <a:lstStyle/>
            <a:p>
              <a:endParaRPr lang="en-US" dirty="0">
                <a:solidFill>
                  <a:srgbClr val="55565A"/>
                </a:solidFill>
              </a:endParaRPr>
            </a:p>
          </p:txBody>
        </p:sp>
        <p:sp>
          <p:nvSpPr>
            <p:cNvPr id="117" name="Freeform 116"/>
            <p:cNvSpPr>
              <a:spLocks noEditPoints="1"/>
            </p:cNvSpPr>
            <p:nvPr/>
          </p:nvSpPr>
          <p:spPr bwMode="auto">
            <a:xfrm>
              <a:off x="2797176" y="1616076"/>
              <a:ext cx="347663" cy="209550"/>
            </a:xfrm>
            <a:custGeom>
              <a:avLst/>
              <a:gdLst>
                <a:gd name="T0" fmla="*/ 31 w 219"/>
                <a:gd name="T1" fmla="*/ 132 h 132"/>
                <a:gd name="T2" fmla="*/ 24 w 219"/>
                <a:gd name="T3" fmla="*/ 126 h 132"/>
                <a:gd name="T4" fmla="*/ 75 w 219"/>
                <a:gd name="T5" fmla="*/ 57 h 132"/>
                <a:gd name="T6" fmla="*/ 142 w 219"/>
                <a:gd name="T7" fmla="*/ 103 h 132"/>
                <a:gd name="T8" fmla="*/ 213 w 219"/>
                <a:gd name="T9" fmla="*/ 31 h 132"/>
                <a:gd name="T10" fmla="*/ 219 w 219"/>
                <a:gd name="T11" fmla="*/ 38 h 132"/>
                <a:gd name="T12" fmla="*/ 143 w 219"/>
                <a:gd name="T13" fmla="*/ 115 h 132"/>
                <a:gd name="T14" fmla="*/ 77 w 219"/>
                <a:gd name="T15" fmla="*/ 69 h 132"/>
                <a:gd name="T16" fmla="*/ 31 w 219"/>
                <a:gd name="T17" fmla="*/ 132 h 132"/>
                <a:gd name="T18" fmla="*/ 54 w 219"/>
                <a:gd name="T19" fmla="*/ 21 h 132"/>
                <a:gd name="T20" fmla="*/ 32 w 219"/>
                <a:gd name="T21" fmla="*/ 21 h 132"/>
                <a:gd name="T22" fmla="*/ 32 w 219"/>
                <a:gd name="T23" fmla="*/ 0 h 132"/>
                <a:gd name="T24" fmla="*/ 23 w 219"/>
                <a:gd name="T25" fmla="*/ 0 h 132"/>
                <a:gd name="T26" fmla="*/ 23 w 219"/>
                <a:gd name="T27" fmla="*/ 21 h 132"/>
                <a:gd name="T28" fmla="*/ 0 w 219"/>
                <a:gd name="T29" fmla="*/ 21 h 132"/>
                <a:gd name="T30" fmla="*/ 0 w 219"/>
                <a:gd name="T31" fmla="*/ 30 h 132"/>
                <a:gd name="T32" fmla="*/ 23 w 219"/>
                <a:gd name="T33" fmla="*/ 30 h 132"/>
                <a:gd name="T34" fmla="*/ 23 w 219"/>
                <a:gd name="T35" fmla="*/ 52 h 132"/>
                <a:gd name="T36" fmla="*/ 32 w 219"/>
                <a:gd name="T37" fmla="*/ 52 h 132"/>
                <a:gd name="T38" fmla="*/ 32 w 219"/>
                <a:gd name="T39" fmla="*/ 30 h 132"/>
                <a:gd name="T40" fmla="*/ 54 w 219"/>
                <a:gd name="T41" fmla="*/ 30 h 132"/>
                <a:gd name="T42" fmla="*/ 54 w 219"/>
                <a:gd name="T43" fmla="*/ 21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9" h="132">
                  <a:moveTo>
                    <a:pt x="31" y="132"/>
                  </a:moveTo>
                  <a:lnTo>
                    <a:pt x="24" y="126"/>
                  </a:lnTo>
                  <a:lnTo>
                    <a:pt x="75" y="57"/>
                  </a:lnTo>
                  <a:lnTo>
                    <a:pt x="142" y="103"/>
                  </a:lnTo>
                  <a:lnTo>
                    <a:pt x="213" y="31"/>
                  </a:lnTo>
                  <a:lnTo>
                    <a:pt x="219" y="38"/>
                  </a:lnTo>
                  <a:lnTo>
                    <a:pt x="143" y="115"/>
                  </a:lnTo>
                  <a:lnTo>
                    <a:pt x="77" y="69"/>
                  </a:lnTo>
                  <a:lnTo>
                    <a:pt x="31" y="132"/>
                  </a:lnTo>
                  <a:close/>
                  <a:moveTo>
                    <a:pt x="54" y="21"/>
                  </a:moveTo>
                  <a:lnTo>
                    <a:pt x="32" y="21"/>
                  </a:lnTo>
                  <a:lnTo>
                    <a:pt x="32" y="0"/>
                  </a:lnTo>
                  <a:lnTo>
                    <a:pt x="23" y="0"/>
                  </a:lnTo>
                  <a:lnTo>
                    <a:pt x="23" y="21"/>
                  </a:lnTo>
                  <a:lnTo>
                    <a:pt x="0" y="21"/>
                  </a:lnTo>
                  <a:lnTo>
                    <a:pt x="0" y="30"/>
                  </a:lnTo>
                  <a:lnTo>
                    <a:pt x="23" y="30"/>
                  </a:lnTo>
                  <a:lnTo>
                    <a:pt x="23" y="52"/>
                  </a:lnTo>
                  <a:lnTo>
                    <a:pt x="32" y="52"/>
                  </a:lnTo>
                  <a:lnTo>
                    <a:pt x="32" y="30"/>
                  </a:lnTo>
                  <a:lnTo>
                    <a:pt x="54" y="30"/>
                  </a:lnTo>
                  <a:lnTo>
                    <a:pt x="54" y="21"/>
                  </a:lnTo>
                  <a:close/>
                </a:path>
              </a:pathLst>
            </a:custGeom>
            <a:grpFill/>
            <a:ln>
              <a:noFill/>
            </a:ln>
          </p:spPr>
          <p:txBody>
            <a:bodyPr vert="horz" wrap="square" lIns="91440" tIns="45720" rIns="91440" bIns="45720" numCol="1" anchor="t" anchorCtr="0" compatLnSpc="1">
              <a:prstTxWarp prst="textNoShape">
                <a:avLst/>
              </a:prstTxWarp>
            </a:bodyPr>
            <a:lstStyle/>
            <a:p>
              <a:endParaRPr lang="en-US" dirty="0">
                <a:solidFill>
                  <a:srgbClr val="55565A"/>
                </a:solidFill>
              </a:endParaRPr>
            </a:p>
          </p:txBody>
        </p:sp>
      </p:grpSp>
      <p:sp>
        <p:nvSpPr>
          <p:cNvPr id="118" name="Rectangle 26"/>
          <p:cNvSpPr>
            <a:spLocks noChangeArrowheads="1"/>
          </p:cNvSpPr>
          <p:nvPr/>
        </p:nvSpPr>
        <p:spPr bwMode="auto">
          <a:xfrm>
            <a:off x="381000" y="1278971"/>
            <a:ext cx="1166813" cy="4969429"/>
          </a:xfrm>
          <a:prstGeom prst="rect">
            <a:avLst/>
          </a:prstGeom>
          <a:solidFill>
            <a:srgbClr val="007C8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4006" tIns="45719" rIns="27431" bIns="45719" numCol="1" anchor="ctr" anchorCtr="0" compatLnSpc="1">
            <a:prstTxWarp prst="textNoShape">
              <a:avLst/>
            </a:prstTxWarp>
          </a:bodyPr>
          <a:lstStyle/>
          <a:p>
            <a:pPr>
              <a:lnSpc>
                <a:spcPct val="95000"/>
              </a:lnSpc>
            </a:pPr>
            <a:endParaRPr lang="en-US" sz="1500" dirty="0">
              <a:solidFill>
                <a:srgbClr val="55565A"/>
              </a:solidFill>
            </a:endParaRPr>
          </a:p>
        </p:txBody>
      </p:sp>
      <p:grpSp>
        <p:nvGrpSpPr>
          <p:cNvPr id="119" name="Group 118"/>
          <p:cNvGrpSpPr/>
          <p:nvPr/>
        </p:nvGrpSpPr>
        <p:grpSpPr>
          <a:xfrm>
            <a:off x="574561" y="1643694"/>
            <a:ext cx="704851" cy="528639"/>
            <a:chOff x="3405188" y="812800"/>
            <a:chExt cx="704850" cy="528638"/>
          </a:xfrm>
        </p:grpSpPr>
        <p:sp>
          <p:nvSpPr>
            <p:cNvPr id="120" name="Freeform 35"/>
            <p:cNvSpPr>
              <a:spLocks/>
            </p:cNvSpPr>
            <p:nvPr/>
          </p:nvSpPr>
          <p:spPr bwMode="auto">
            <a:xfrm>
              <a:off x="3405188" y="812800"/>
              <a:ext cx="704850" cy="528638"/>
            </a:xfrm>
            <a:custGeom>
              <a:avLst/>
              <a:gdLst>
                <a:gd name="T0" fmla="*/ 94 w 188"/>
                <a:gd name="T1" fmla="*/ 0 h 141"/>
                <a:gd name="T2" fmla="*/ 0 w 188"/>
                <a:gd name="T3" fmla="*/ 94 h 141"/>
                <a:gd name="T4" fmla="*/ 13 w 188"/>
                <a:gd name="T5" fmla="*/ 141 h 141"/>
                <a:gd name="T6" fmla="*/ 18 w 188"/>
                <a:gd name="T7" fmla="*/ 139 h 141"/>
                <a:gd name="T8" fmla="*/ 18 w 188"/>
                <a:gd name="T9" fmla="*/ 139 h 141"/>
                <a:gd name="T10" fmla="*/ 5 w 188"/>
                <a:gd name="T11" fmla="*/ 94 h 141"/>
                <a:gd name="T12" fmla="*/ 94 w 188"/>
                <a:gd name="T13" fmla="*/ 6 h 141"/>
                <a:gd name="T14" fmla="*/ 182 w 188"/>
                <a:gd name="T15" fmla="*/ 94 h 141"/>
                <a:gd name="T16" fmla="*/ 172 w 188"/>
                <a:gd name="T17" fmla="*/ 135 h 141"/>
                <a:gd name="T18" fmla="*/ 177 w 188"/>
                <a:gd name="T19" fmla="*/ 138 h 141"/>
                <a:gd name="T20" fmla="*/ 177 w 188"/>
                <a:gd name="T21" fmla="*/ 138 h 141"/>
                <a:gd name="T22" fmla="*/ 188 w 188"/>
                <a:gd name="T23" fmla="*/ 94 h 141"/>
                <a:gd name="T24" fmla="*/ 94 w 188"/>
                <a:gd name="T25" fmla="*/ 0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8" h="141">
                  <a:moveTo>
                    <a:pt x="94" y="0"/>
                  </a:moveTo>
                  <a:cubicBezTo>
                    <a:pt x="42" y="0"/>
                    <a:pt x="0" y="42"/>
                    <a:pt x="0" y="94"/>
                  </a:cubicBezTo>
                  <a:cubicBezTo>
                    <a:pt x="0" y="110"/>
                    <a:pt x="5" y="127"/>
                    <a:pt x="13" y="141"/>
                  </a:cubicBezTo>
                  <a:cubicBezTo>
                    <a:pt x="18" y="139"/>
                    <a:pt x="18" y="139"/>
                    <a:pt x="18" y="139"/>
                  </a:cubicBezTo>
                  <a:cubicBezTo>
                    <a:pt x="18" y="139"/>
                    <a:pt x="18" y="139"/>
                    <a:pt x="18" y="139"/>
                  </a:cubicBezTo>
                  <a:cubicBezTo>
                    <a:pt x="10" y="125"/>
                    <a:pt x="5" y="110"/>
                    <a:pt x="5" y="94"/>
                  </a:cubicBezTo>
                  <a:cubicBezTo>
                    <a:pt x="5" y="45"/>
                    <a:pt x="45" y="6"/>
                    <a:pt x="94" y="6"/>
                  </a:cubicBezTo>
                  <a:cubicBezTo>
                    <a:pt x="143" y="6"/>
                    <a:pt x="182" y="45"/>
                    <a:pt x="182" y="94"/>
                  </a:cubicBezTo>
                  <a:cubicBezTo>
                    <a:pt x="182" y="108"/>
                    <a:pt x="179" y="123"/>
                    <a:pt x="172" y="135"/>
                  </a:cubicBezTo>
                  <a:cubicBezTo>
                    <a:pt x="177" y="138"/>
                    <a:pt x="177" y="138"/>
                    <a:pt x="177" y="138"/>
                  </a:cubicBezTo>
                  <a:cubicBezTo>
                    <a:pt x="177" y="138"/>
                    <a:pt x="177" y="138"/>
                    <a:pt x="177" y="138"/>
                  </a:cubicBezTo>
                  <a:cubicBezTo>
                    <a:pt x="184" y="125"/>
                    <a:pt x="188" y="109"/>
                    <a:pt x="188" y="94"/>
                  </a:cubicBezTo>
                  <a:cubicBezTo>
                    <a:pt x="188" y="42"/>
                    <a:pt x="145" y="0"/>
                    <a:pt x="9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5565A"/>
                </a:solidFill>
              </a:endParaRPr>
            </a:p>
          </p:txBody>
        </p:sp>
        <p:sp>
          <p:nvSpPr>
            <p:cNvPr id="121" name="Freeform 36"/>
            <p:cNvSpPr>
              <a:spLocks/>
            </p:cNvSpPr>
            <p:nvPr/>
          </p:nvSpPr>
          <p:spPr bwMode="auto">
            <a:xfrm>
              <a:off x="3473450" y="876300"/>
              <a:ext cx="569912" cy="409575"/>
            </a:xfrm>
            <a:custGeom>
              <a:avLst/>
              <a:gdLst>
                <a:gd name="T0" fmla="*/ 124 w 152"/>
                <a:gd name="T1" fmla="*/ 100 h 109"/>
                <a:gd name="T2" fmla="*/ 145 w 152"/>
                <a:gd name="T3" fmla="*/ 109 h 109"/>
                <a:gd name="T4" fmla="*/ 145 w 152"/>
                <a:gd name="T5" fmla="*/ 109 h 109"/>
                <a:gd name="T6" fmla="*/ 146 w 152"/>
                <a:gd name="T7" fmla="*/ 108 h 109"/>
                <a:gd name="T8" fmla="*/ 152 w 152"/>
                <a:gd name="T9" fmla="*/ 77 h 109"/>
                <a:gd name="T10" fmla="*/ 76 w 152"/>
                <a:gd name="T11" fmla="*/ 0 h 109"/>
                <a:gd name="T12" fmla="*/ 0 w 152"/>
                <a:gd name="T13" fmla="*/ 77 h 109"/>
                <a:gd name="T14" fmla="*/ 6 w 152"/>
                <a:gd name="T15" fmla="*/ 106 h 109"/>
                <a:gd name="T16" fmla="*/ 7 w 152"/>
                <a:gd name="T17" fmla="*/ 109 h 109"/>
                <a:gd name="T18" fmla="*/ 27 w 152"/>
                <a:gd name="T19" fmla="*/ 101 h 109"/>
                <a:gd name="T20" fmla="*/ 25 w 152"/>
                <a:gd name="T21" fmla="*/ 95 h 109"/>
                <a:gd name="T22" fmla="*/ 10 w 152"/>
                <a:gd name="T23" fmla="*/ 101 h 109"/>
                <a:gd name="T24" fmla="*/ 9 w 152"/>
                <a:gd name="T25" fmla="*/ 100 h 109"/>
                <a:gd name="T26" fmla="*/ 6 w 152"/>
                <a:gd name="T27" fmla="*/ 77 h 109"/>
                <a:gd name="T28" fmla="*/ 9 w 152"/>
                <a:gd name="T29" fmla="*/ 54 h 109"/>
                <a:gd name="T30" fmla="*/ 10 w 152"/>
                <a:gd name="T31" fmla="*/ 53 h 109"/>
                <a:gd name="T32" fmla="*/ 25 w 152"/>
                <a:gd name="T33" fmla="*/ 59 h 109"/>
                <a:gd name="T34" fmla="*/ 27 w 152"/>
                <a:gd name="T35" fmla="*/ 54 h 109"/>
                <a:gd name="T36" fmla="*/ 12 w 152"/>
                <a:gd name="T37" fmla="*/ 47 h 109"/>
                <a:gd name="T38" fmla="*/ 12 w 152"/>
                <a:gd name="T39" fmla="*/ 46 h 109"/>
                <a:gd name="T40" fmla="*/ 45 w 152"/>
                <a:gd name="T41" fmla="*/ 13 h 109"/>
                <a:gd name="T42" fmla="*/ 46 w 152"/>
                <a:gd name="T43" fmla="*/ 13 h 109"/>
                <a:gd name="T44" fmla="*/ 53 w 152"/>
                <a:gd name="T45" fmla="*/ 29 h 109"/>
                <a:gd name="T46" fmla="*/ 58 w 152"/>
                <a:gd name="T47" fmla="*/ 27 h 109"/>
                <a:gd name="T48" fmla="*/ 51 w 152"/>
                <a:gd name="T49" fmla="*/ 11 h 109"/>
                <a:gd name="T50" fmla="*/ 53 w 152"/>
                <a:gd name="T51" fmla="*/ 10 h 109"/>
                <a:gd name="T52" fmla="*/ 99 w 152"/>
                <a:gd name="T53" fmla="*/ 10 h 109"/>
                <a:gd name="T54" fmla="*/ 101 w 152"/>
                <a:gd name="T55" fmla="*/ 11 h 109"/>
                <a:gd name="T56" fmla="*/ 94 w 152"/>
                <a:gd name="T57" fmla="*/ 27 h 109"/>
                <a:gd name="T58" fmla="*/ 99 w 152"/>
                <a:gd name="T59" fmla="*/ 29 h 109"/>
                <a:gd name="T60" fmla="*/ 105 w 152"/>
                <a:gd name="T61" fmla="*/ 13 h 109"/>
                <a:gd name="T62" fmla="*/ 106 w 152"/>
                <a:gd name="T63" fmla="*/ 13 h 109"/>
                <a:gd name="T64" fmla="*/ 139 w 152"/>
                <a:gd name="T65" fmla="*/ 46 h 109"/>
                <a:gd name="T66" fmla="*/ 140 w 152"/>
                <a:gd name="T67" fmla="*/ 48 h 109"/>
                <a:gd name="T68" fmla="*/ 124 w 152"/>
                <a:gd name="T69" fmla="*/ 54 h 109"/>
                <a:gd name="T70" fmla="*/ 127 w 152"/>
                <a:gd name="T71" fmla="*/ 59 h 109"/>
                <a:gd name="T72" fmla="*/ 142 w 152"/>
                <a:gd name="T73" fmla="*/ 53 h 109"/>
                <a:gd name="T74" fmla="*/ 142 w 152"/>
                <a:gd name="T75" fmla="*/ 54 h 109"/>
                <a:gd name="T76" fmla="*/ 146 w 152"/>
                <a:gd name="T77" fmla="*/ 77 h 109"/>
                <a:gd name="T78" fmla="*/ 142 w 152"/>
                <a:gd name="T79" fmla="*/ 100 h 109"/>
                <a:gd name="T80" fmla="*/ 142 w 152"/>
                <a:gd name="T81" fmla="*/ 101 h 109"/>
                <a:gd name="T82" fmla="*/ 127 w 152"/>
                <a:gd name="T83" fmla="*/ 95 h 109"/>
                <a:gd name="T84" fmla="*/ 124 w 152"/>
                <a:gd name="T85" fmla="*/ 10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52" h="109">
                  <a:moveTo>
                    <a:pt x="124" y="100"/>
                  </a:moveTo>
                  <a:cubicBezTo>
                    <a:pt x="145" y="109"/>
                    <a:pt x="145" y="109"/>
                    <a:pt x="145" y="109"/>
                  </a:cubicBezTo>
                  <a:cubicBezTo>
                    <a:pt x="145" y="109"/>
                    <a:pt x="145" y="109"/>
                    <a:pt x="145" y="109"/>
                  </a:cubicBezTo>
                  <a:cubicBezTo>
                    <a:pt x="146" y="108"/>
                    <a:pt x="146" y="108"/>
                    <a:pt x="146" y="108"/>
                  </a:cubicBezTo>
                  <a:cubicBezTo>
                    <a:pt x="150" y="98"/>
                    <a:pt x="152" y="88"/>
                    <a:pt x="152" y="77"/>
                  </a:cubicBezTo>
                  <a:cubicBezTo>
                    <a:pt x="152" y="35"/>
                    <a:pt x="118" y="0"/>
                    <a:pt x="76" y="0"/>
                  </a:cubicBezTo>
                  <a:cubicBezTo>
                    <a:pt x="34" y="0"/>
                    <a:pt x="0" y="35"/>
                    <a:pt x="0" y="77"/>
                  </a:cubicBezTo>
                  <a:cubicBezTo>
                    <a:pt x="0" y="87"/>
                    <a:pt x="2" y="97"/>
                    <a:pt x="6" y="106"/>
                  </a:cubicBezTo>
                  <a:cubicBezTo>
                    <a:pt x="7" y="109"/>
                    <a:pt x="7" y="109"/>
                    <a:pt x="7" y="109"/>
                  </a:cubicBezTo>
                  <a:cubicBezTo>
                    <a:pt x="27" y="101"/>
                    <a:pt x="27" y="101"/>
                    <a:pt x="27" y="101"/>
                  </a:cubicBezTo>
                  <a:cubicBezTo>
                    <a:pt x="25" y="95"/>
                    <a:pt x="25" y="95"/>
                    <a:pt x="25" y="95"/>
                  </a:cubicBezTo>
                  <a:cubicBezTo>
                    <a:pt x="10" y="101"/>
                    <a:pt x="10" y="101"/>
                    <a:pt x="10" y="101"/>
                  </a:cubicBezTo>
                  <a:cubicBezTo>
                    <a:pt x="9" y="100"/>
                    <a:pt x="9" y="100"/>
                    <a:pt x="9" y="100"/>
                  </a:cubicBezTo>
                  <a:cubicBezTo>
                    <a:pt x="7" y="94"/>
                    <a:pt x="6" y="86"/>
                    <a:pt x="6" y="77"/>
                  </a:cubicBezTo>
                  <a:cubicBezTo>
                    <a:pt x="6" y="68"/>
                    <a:pt x="7" y="61"/>
                    <a:pt x="9" y="54"/>
                  </a:cubicBezTo>
                  <a:cubicBezTo>
                    <a:pt x="10" y="53"/>
                    <a:pt x="10" y="53"/>
                    <a:pt x="10" y="53"/>
                  </a:cubicBezTo>
                  <a:cubicBezTo>
                    <a:pt x="25" y="59"/>
                    <a:pt x="25" y="59"/>
                    <a:pt x="25" y="59"/>
                  </a:cubicBezTo>
                  <a:cubicBezTo>
                    <a:pt x="27" y="54"/>
                    <a:pt x="27" y="54"/>
                    <a:pt x="27" y="54"/>
                  </a:cubicBezTo>
                  <a:cubicBezTo>
                    <a:pt x="12" y="47"/>
                    <a:pt x="12" y="47"/>
                    <a:pt x="12" y="47"/>
                  </a:cubicBezTo>
                  <a:cubicBezTo>
                    <a:pt x="12" y="46"/>
                    <a:pt x="12" y="46"/>
                    <a:pt x="12" y="46"/>
                  </a:cubicBezTo>
                  <a:cubicBezTo>
                    <a:pt x="19" y="32"/>
                    <a:pt x="31" y="20"/>
                    <a:pt x="45" y="13"/>
                  </a:cubicBezTo>
                  <a:cubicBezTo>
                    <a:pt x="46" y="13"/>
                    <a:pt x="46" y="13"/>
                    <a:pt x="46" y="13"/>
                  </a:cubicBezTo>
                  <a:cubicBezTo>
                    <a:pt x="53" y="29"/>
                    <a:pt x="53" y="29"/>
                    <a:pt x="53" y="29"/>
                  </a:cubicBezTo>
                  <a:cubicBezTo>
                    <a:pt x="58" y="27"/>
                    <a:pt x="58" y="27"/>
                    <a:pt x="58" y="27"/>
                  </a:cubicBezTo>
                  <a:cubicBezTo>
                    <a:pt x="51" y="11"/>
                    <a:pt x="51" y="11"/>
                    <a:pt x="51" y="11"/>
                  </a:cubicBezTo>
                  <a:cubicBezTo>
                    <a:pt x="53" y="10"/>
                    <a:pt x="53" y="10"/>
                    <a:pt x="53" y="10"/>
                  </a:cubicBezTo>
                  <a:cubicBezTo>
                    <a:pt x="68" y="6"/>
                    <a:pt x="84" y="6"/>
                    <a:pt x="99" y="10"/>
                  </a:cubicBezTo>
                  <a:cubicBezTo>
                    <a:pt x="101" y="11"/>
                    <a:pt x="101" y="11"/>
                    <a:pt x="101" y="11"/>
                  </a:cubicBezTo>
                  <a:cubicBezTo>
                    <a:pt x="94" y="27"/>
                    <a:pt x="94" y="27"/>
                    <a:pt x="94" y="27"/>
                  </a:cubicBezTo>
                  <a:cubicBezTo>
                    <a:pt x="99" y="29"/>
                    <a:pt x="99" y="29"/>
                    <a:pt x="99" y="29"/>
                  </a:cubicBezTo>
                  <a:cubicBezTo>
                    <a:pt x="105" y="13"/>
                    <a:pt x="105" y="13"/>
                    <a:pt x="105" y="13"/>
                  </a:cubicBezTo>
                  <a:cubicBezTo>
                    <a:pt x="106" y="13"/>
                    <a:pt x="106" y="13"/>
                    <a:pt x="106" y="13"/>
                  </a:cubicBezTo>
                  <a:cubicBezTo>
                    <a:pt x="121" y="20"/>
                    <a:pt x="132" y="32"/>
                    <a:pt x="139" y="46"/>
                  </a:cubicBezTo>
                  <a:cubicBezTo>
                    <a:pt x="140" y="48"/>
                    <a:pt x="140" y="48"/>
                    <a:pt x="140" y="48"/>
                  </a:cubicBezTo>
                  <a:cubicBezTo>
                    <a:pt x="124" y="54"/>
                    <a:pt x="124" y="54"/>
                    <a:pt x="124" y="54"/>
                  </a:cubicBezTo>
                  <a:cubicBezTo>
                    <a:pt x="127" y="59"/>
                    <a:pt x="127" y="59"/>
                    <a:pt x="127" y="59"/>
                  </a:cubicBezTo>
                  <a:cubicBezTo>
                    <a:pt x="142" y="53"/>
                    <a:pt x="142" y="53"/>
                    <a:pt x="142" y="53"/>
                  </a:cubicBezTo>
                  <a:cubicBezTo>
                    <a:pt x="142" y="54"/>
                    <a:pt x="142" y="54"/>
                    <a:pt x="142" y="54"/>
                  </a:cubicBezTo>
                  <a:cubicBezTo>
                    <a:pt x="145" y="61"/>
                    <a:pt x="146" y="68"/>
                    <a:pt x="146" y="77"/>
                  </a:cubicBezTo>
                  <a:cubicBezTo>
                    <a:pt x="146" y="87"/>
                    <a:pt x="145" y="94"/>
                    <a:pt x="142" y="100"/>
                  </a:cubicBezTo>
                  <a:cubicBezTo>
                    <a:pt x="142" y="101"/>
                    <a:pt x="142" y="101"/>
                    <a:pt x="142" y="101"/>
                  </a:cubicBezTo>
                  <a:cubicBezTo>
                    <a:pt x="127" y="95"/>
                    <a:pt x="127" y="95"/>
                    <a:pt x="127" y="95"/>
                  </a:cubicBezTo>
                  <a:lnTo>
                    <a:pt x="124" y="10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5565A"/>
                </a:solidFill>
              </a:endParaRPr>
            </a:p>
          </p:txBody>
        </p:sp>
        <p:sp>
          <p:nvSpPr>
            <p:cNvPr id="122" name="Freeform 61"/>
            <p:cNvSpPr>
              <a:spLocks noEditPoints="1"/>
            </p:cNvSpPr>
            <p:nvPr/>
          </p:nvSpPr>
          <p:spPr bwMode="auto">
            <a:xfrm>
              <a:off x="3713163" y="1120775"/>
              <a:ext cx="90487" cy="90488"/>
            </a:xfrm>
            <a:custGeom>
              <a:avLst/>
              <a:gdLst>
                <a:gd name="T0" fmla="*/ 12 w 24"/>
                <a:gd name="T1" fmla="*/ 24 h 24"/>
                <a:gd name="T2" fmla="*/ 0 w 24"/>
                <a:gd name="T3" fmla="*/ 12 h 24"/>
                <a:gd name="T4" fmla="*/ 12 w 24"/>
                <a:gd name="T5" fmla="*/ 0 h 24"/>
                <a:gd name="T6" fmla="*/ 24 w 24"/>
                <a:gd name="T7" fmla="*/ 12 h 24"/>
                <a:gd name="T8" fmla="*/ 12 w 24"/>
                <a:gd name="T9" fmla="*/ 24 h 24"/>
                <a:gd name="T10" fmla="*/ 12 w 24"/>
                <a:gd name="T11" fmla="*/ 3 h 24"/>
                <a:gd name="T12" fmla="*/ 3 w 24"/>
                <a:gd name="T13" fmla="*/ 12 h 24"/>
                <a:gd name="T14" fmla="*/ 12 w 24"/>
                <a:gd name="T15" fmla="*/ 20 h 24"/>
                <a:gd name="T16" fmla="*/ 20 w 24"/>
                <a:gd name="T17" fmla="*/ 12 h 24"/>
                <a:gd name="T18" fmla="*/ 12 w 24"/>
                <a:gd name="T19" fmla="*/ 3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24">
                  <a:moveTo>
                    <a:pt x="12" y="24"/>
                  </a:moveTo>
                  <a:cubicBezTo>
                    <a:pt x="5" y="24"/>
                    <a:pt x="0" y="18"/>
                    <a:pt x="0" y="12"/>
                  </a:cubicBezTo>
                  <a:cubicBezTo>
                    <a:pt x="0" y="5"/>
                    <a:pt x="5" y="0"/>
                    <a:pt x="12" y="0"/>
                  </a:cubicBezTo>
                  <a:cubicBezTo>
                    <a:pt x="18" y="0"/>
                    <a:pt x="24" y="5"/>
                    <a:pt x="24" y="12"/>
                  </a:cubicBezTo>
                  <a:cubicBezTo>
                    <a:pt x="24" y="18"/>
                    <a:pt x="18" y="24"/>
                    <a:pt x="12" y="24"/>
                  </a:cubicBezTo>
                  <a:close/>
                  <a:moveTo>
                    <a:pt x="12" y="3"/>
                  </a:moveTo>
                  <a:cubicBezTo>
                    <a:pt x="7" y="3"/>
                    <a:pt x="3" y="7"/>
                    <a:pt x="3" y="12"/>
                  </a:cubicBezTo>
                  <a:cubicBezTo>
                    <a:pt x="3" y="16"/>
                    <a:pt x="7" y="20"/>
                    <a:pt x="12" y="20"/>
                  </a:cubicBezTo>
                  <a:cubicBezTo>
                    <a:pt x="16" y="20"/>
                    <a:pt x="20" y="16"/>
                    <a:pt x="20" y="12"/>
                  </a:cubicBezTo>
                  <a:cubicBezTo>
                    <a:pt x="20" y="7"/>
                    <a:pt x="16" y="3"/>
                    <a:pt x="12"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5565A"/>
                </a:solidFill>
              </a:endParaRPr>
            </a:p>
          </p:txBody>
        </p:sp>
        <p:sp>
          <p:nvSpPr>
            <p:cNvPr id="123" name="Freeform 62"/>
            <p:cNvSpPr>
              <a:spLocks/>
            </p:cNvSpPr>
            <p:nvPr/>
          </p:nvSpPr>
          <p:spPr bwMode="auto">
            <a:xfrm>
              <a:off x="3795713" y="1131888"/>
              <a:ext cx="142875" cy="33338"/>
            </a:xfrm>
            <a:custGeom>
              <a:avLst/>
              <a:gdLst>
                <a:gd name="T0" fmla="*/ 2 w 38"/>
                <a:gd name="T1" fmla="*/ 9 h 9"/>
                <a:gd name="T2" fmla="*/ 0 w 38"/>
                <a:gd name="T3" fmla="*/ 7 h 9"/>
                <a:gd name="T4" fmla="*/ 2 w 38"/>
                <a:gd name="T5" fmla="*/ 5 h 9"/>
                <a:gd name="T6" fmla="*/ 35 w 38"/>
                <a:gd name="T7" fmla="*/ 1 h 9"/>
                <a:gd name="T8" fmla="*/ 38 w 38"/>
                <a:gd name="T9" fmla="*/ 3 h 9"/>
                <a:gd name="T10" fmla="*/ 36 w 38"/>
                <a:gd name="T11" fmla="*/ 5 h 9"/>
                <a:gd name="T12" fmla="*/ 2 w 38"/>
                <a:gd name="T13" fmla="*/ 9 h 9"/>
                <a:gd name="T14" fmla="*/ 2 w 38"/>
                <a:gd name="T15" fmla="*/ 9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9">
                  <a:moveTo>
                    <a:pt x="2" y="9"/>
                  </a:moveTo>
                  <a:cubicBezTo>
                    <a:pt x="1" y="9"/>
                    <a:pt x="0" y="9"/>
                    <a:pt x="0" y="7"/>
                  </a:cubicBezTo>
                  <a:cubicBezTo>
                    <a:pt x="0" y="6"/>
                    <a:pt x="1" y="5"/>
                    <a:pt x="2" y="5"/>
                  </a:cubicBezTo>
                  <a:cubicBezTo>
                    <a:pt x="35" y="1"/>
                    <a:pt x="35" y="1"/>
                    <a:pt x="35" y="1"/>
                  </a:cubicBezTo>
                  <a:cubicBezTo>
                    <a:pt x="36" y="0"/>
                    <a:pt x="37" y="1"/>
                    <a:pt x="38" y="3"/>
                  </a:cubicBezTo>
                  <a:cubicBezTo>
                    <a:pt x="38" y="4"/>
                    <a:pt x="37" y="5"/>
                    <a:pt x="36" y="5"/>
                  </a:cubicBezTo>
                  <a:cubicBezTo>
                    <a:pt x="2" y="9"/>
                    <a:pt x="2" y="9"/>
                    <a:pt x="2" y="9"/>
                  </a:cubicBezTo>
                  <a:cubicBezTo>
                    <a:pt x="2" y="9"/>
                    <a:pt x="2" y="9"/>
                    <a:pt x="2" y="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5565A"/>
                </a:solidFill>
              </a:endParaRPr>
            </a:p>
          </p:txBody>
        </p:sp>
      </p:grpSp>
    </p:spTree>
    <p:extLst>
      <p:ext uri="{BB962C8B-B14F-4D97-AF65-F5344CB8AC3E}">
        <p14:creationId xmlns:p14="http://schemas.microsoft.com/office/powerpoint/2010/main" val="229845523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txBox="1">
            <a:spLocks/>
          </p:cNvSpPr>
          <p:nvPr/>
        </p:nvSpPr>
        <p:spPr>
          <a:xfrm>
            <a:off x="1475098" y="1337807"/>
            <a:ext cx="7251051" cy="4405873"/>
          </a:xfrm>
          <a:prstGeom prst="rect">
            <a:avLst/>
          </a:prstGeom>
        </p:spPr>
        <p:txBody>
          <a:bodyPr wrap="square" lIns="175768" tIns="0" rIns="175768" bIns="0" anchor="t"/>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100" b="1" spc="-67" dirty="0">
                <a:gradFill>
                  <a:gsLst>
                    <a:gs pos="5417">
                      <a:schemeClr val="tx1"/>
                    </a:gs>
                    <a:gs pos="28000">
                      <a:schemeClr val="tx1"/>
                    </a:gs>
                  </a:gsLst>
                  <a:lin ang="5400000" scaled="0"/>
                </a:gradFill>
                <a:latin typeface="+mn-lt"/>
              </a:rPr>
              <a:t>Feature Cycle Time </a:t>
            </a:r>
            <a:r>
              <a:rPr lang="en-US" sz="1900" i="1" spc="-67" dirty="0">
                <a:gradFill>
                  <a:gsLst>
                    <a:gs pos="5417">
                      <a:srgbClr val="53565A"/>
                    </a:gs>
                    <a:gs pos="28000">
                      <a:srgbClr val="53565A"/>
                    </a:gs>
                  </a:gsLst>
                  <a:lin ang="5400000" scaled="0"/>
                </a:gradFill>
                <a:latin typeface="Arial"/>
              </a:rPr>
              <a:t>(applies at product level)</a:t>
            </a:r>
            <a:endParaRPr lang="en-US" sz="2100" b="1" spc="-67" dirty="0">
              <a:gradFill>
                <a:gsLst>
                  <a:gs pos="5417">
                    <a:schemeClr val="tx1"/>
                  </a:gs>
                  <a:gs pos="28000">
                    <a:schemeClr val="tx1"/>
                  </a:gs>
                </a:gsLst>
                <a:lin ang="5400000" scaled="0"/>
              </a:gradFill>
              <a:latin typeface="+mn-lt"/>
            </a:endParaRPr>
          </a:p>
          <a:p>
            <a:pPr defTabSz="1219170">
              <a:lnSpc>
                <a:spcPct val="100000"/>
              </a:lnSpc>
              <a:spcBef>
                <a:spcPts val="0"/>
              </a:spcBef>
              <a:buSzTx/>
            </a:pPr>
            <a:endParaRPr lang="en-US" sz="1600" b="1" u="sng" spc="-67" dirty="0">
              <a:gradFill>
                <a:gsLst>
                  <a:gs pos="5417">
                    <a:srgbClr val="53565A"/>
                  </a:gs>
                  <a:gs pos="28000">
                    <a:srgbClr val="53565A"/>
                  </a:gs>
                </a:gsLst>
                <a:lin ang="5400000" scaled="0"/>
              </a:gradFill>
              <a:latin typeface="Arial"/>
            </a:endParaRPr>
          </a:p>
          <a:p>
            <a:pPr defTabSz="1219170">
              <a:lnSpc>
                <a:spcPct val="100000"/>
              </a:lnSpc>
              <a:spcBef>
                <a:spcPts val="0"/>
              </a:spcBef>
              <a:buSzTx/>
            </a:pPr>
            <a:r>
              <a:rPr lang="en-US" sz="1600" b="1" u="sng" spc="-67" dirty="0">
                <a:gradFill>
                  <a:gsLst>
                    <a:gs pos="5417">
                      <a:srgbClr val="53565A"/>
                    </a:gs>
                    <a:gs pos="28000">
                      <a:srgbClr val="53565A"/>
                    </a:gs>
                  </a:gsLst>
                  <a:lin ang="5400000" scaled="0"/>
                </a:gradFill>
                <a:latin typeface="Arial"/>
              </a:rPr>
              <a:t>What is changing?</a:t>
            </a:r>
          </a:p>
          <a:p>
            <a:pPr marL="228594" indent="-228594" defTabSz="1219170">
              <a:lnSpc>
                <a:spcPct val="100000"/>
              </a:lnSpc>
              <a:spcBef>
                <a:spcPts val="0"/>
              </a:spcBef>
              <a:buSzTx/>
              <a:buFont typeface="Arial" panose="020B0604020202020204" pitchFamily="34" charset="0"/>
              <a:buChar char="•"/>
            </a:pPr>
            <a:r>
              <a:rPr lang="en-US" sz="1500" dirty="0">
                <a:gradFill>
                  <a:gsLst>
                    <a:gs pos="5417">
                      <a:srgbClr val="53565A"/>
                    </a:gs>
                    <a:gs pos="28000">
                      <a:srgbClr val="53565A"/>
                    </a:gs>
                  </a:gsLst>
                  <a:lin ang="5400000" scaled="0"/>
                </a:gradFill>
                <a:latin typeface="Arial"/>
              </a:rPr>
              <a:t>Take advantage of new data linkages to allow reporting by product as well as org </a:t>
            </a:r>
            <a:r>
              <a:rPr lang="en-US" sz="1500" dirty="0" smtClean="0">
                <a:gradFill>
                  <a:gsLst>
                    <a:gs pos="5417">
                      <a:srgbClr val="53565A"/>
                    </a:gs>
                    <a:gs pos="28000">
                      <a:srgbClr val="53565A"/>
                    </a:gs>
                  </a:gsLst>
                  <a:lin ang="5400000" scaled="0"/>
                </a:gradFill>
                <a:latin typeface="Arial"/>
              </a:rPr>
              <a:t>structure </a:t>
            </a:r>
            <a:endParaRPr lang="en-US" sz="1500" dirty="0">
              <a:gradFill>
                <a:gsLst>
                  <a:gs pos="5417">
                    <a:srgbClr val="53565A"/>
                  </a:gs>
                  <a:gs pos="28000">
                    <a:srgbClr val="53565A"/>
                  </a:gs>
                </a:gsLst>
                <a:lin ang="5400000" scaled="0"/>
              </a:gradFill>
              <a:latin typeface="Arial"/>
            </a:endParaRPr>
          </a:p>
          <a:p>
            <a:pPr marL="228594" indent="-228594" defTabSz="1219170">
              <a:lnSpc>
                <a:spcPct val="100000"/>
              </a:lnSpc>
              <a:spcBef>
                <a:spcPts val="0"/>
              </a:spcBef>
              <a:buSzTx/>
              <a:buFont typeface="Arial" panose="020B0604020202020204" pitchFamily="34" charset="0"/>
              <a:buChar char="•"/>
            </a:pPr>
            <a:r>
              <a:rPr lang="en-US" sz="1500" dirty="0" smtClean="0">
                <a:gradFill>
                  <a:gsLst>
                    <a:gs pos="5417">
                      <a:srgbClr val="53565A"/>
                    </a:gs>
                    <a:gs pos="28000">
                      <a:srgbClr val="53565A"/>
                    </a:gs>
                  </a:gsLst>
                  <a:lin ang="5400000" scaled="0"/>
                </a:gradFill>
                <a:latin typeface="Arial"/>
              </a:rPr>
              <a:t>Improve </a:t>
            </a:r>
            <a:r>
              <a:rPr lang="en-US" sz="1500" dirty="0">
                <a:gradFill>
                  <a:gsLst>
                    <a:gs pos="5417">
                      <a:srgbClr val="53565A"/>
                    </a:gs>
                    <a:gs pos="28000">
                      <a:srgbClr val="53565A"/>
                    </a:gs>
                  </a:gsLst>
                  <a:lin ang="5400000" scaled="0"/>
                </a:gradFill>
                <a:latin typeface="Arial"/>
              </a:rPr>
              <a:t>visibility to pended feature volume (features built but not released to market)</a:t>
            </a:r>
          </a:p>
          <a:p>
            <a:pPr defTabSz="1219170">
              <a:lnSpc>
                <a:spcPct val="100000"/>
              </a:lnSpc>
              <a:spcBef>
                <a:spcPts val="0"/>
              </a:spcBef>
              <a:buSzTx/>
            </a:pPr>
            <a:endParaRPr lang="en-US" sz="1500" dirty="0">
              <a:gradFill>
                <a:gsLst>
                  <a:gs pos="5417">
                    <a:srgbClr val="53565A"/>
                  </a:gs>
                  <a:gs pos="28000">
                    <a:srgbClr val="53565A"/>
                  </a:gs>
                </a:gsLst>
                <a:lin ang="5400000" scaled="0"/>
              </a:gradFill>
              <a:latin typeface="Arial"/>
            </a:endParaRPr>
          </a:p>
          <a:p>
            <a:r>
              <a:rPr lang="en-US" sz="1600" b="1" u="sng" spc="-67" dirty="0">
                <a:gradFill>
                  <a:gsLst>
                    <a:gs pos="5417">
                      <a:schemeClr val="tx1"/>
                    </a:gs>
                    <a:gs pos="28000">
                      <a:schemeClr val="tx1"/>
                    </a:gs>
                  </a:gsLst>
                  <a:lin ang="5400000" scaled="0"/>
                </a:gradFill>
                <a:latin typeface="+mn-lt"/>
              </a:rPr>
              <a:t>Time to Build</a:t>
            </a:r>
            <a:endParaRPr lang="en-US" sz="1600" i="1" spc="-67" dirty="0">
              <a:solidFill>
                <a:schemeClr val="tx1"/>
              </a:solidFill>
              <a:latin typeface="+mn-lt"/>
            </a:endParaRPr>
          </a:p>
          <a:p>
            <a:pPr marL="228594" indent="-228594">
              <a:lnSpc>
                <a:spcPct val="100000"/>
              </a:lnSpc>
              <a:spcBef>
                <a:spcPts val="0"/>
              </a:spcBef>
              <a:buSzTx/>
              <a:buFont typeface="Arial" panose="020B0604020202020204" pitchFamily="34" charset="0"/>
              <a:buChar char="•"/>
            </a:pPr>
            <a:r>
              <a:rPr lang="en-US" sz="1500" dirty="0">
                <a:gradFill>
                  <a:gsLst>
                    <a:gs pos="5417">
                      <a:schemeClr val="tx1"/>
                    </a:gs>
                    <a:gs pos="28000">
                      <a:schemeClr val="tx1"/>
                    </a:gs>
                  </a:gsLst>
                  <a:lin ang="5400000" scaled="0"/>
                </a:gradFill>
                <a:latin typeface="+mn-lt"/>
              </a:rPr>
              <a:t>Measure: Annual improvement in mean time between feature development start and ready for release</a:t>
            </a:r>
          </a:p>
          <a:p>
            <a:pPr marL="228594" indent="-228594">
              <a:lnSpc>
                <a:spcPct val="100000"/>
              </a:lnSpc>
              <a:spcBef>
                <a:spcPts val="0"/>
              </a:spcBef>
              <a:buSzTx/>
              <a:buFont typeface="Arial" panose="020B0604020202020204" pitchFamily="34" charset="0"/>
              <a:buChar char="•"/>
            </a:pPr>
            <a:r>
              <a:rPr lang="en-US" sz="1500" dirty="0">
                <a:gradFill>
                  <a:gsLst>
                    <a:gs pos="5417">
                      <a:schemeClr val="tx1"/>
                    </a:gs>
                    <a:gs pos="28000">
                      <a:schemeClr val="tx1"/>
                    </a:gs>
                  </a:gsLst>
                  <a:lin ang="5400000" scaled="0"/>
                </a:gradFill>
                <a:latin typeface="+mn-lt"/>
              </a:rPr>
              <a:t>Target:  15% YoY Time to Build (TTB) improvement</a:t>
            </a:r>
          </a:p>
          <a:p>
            <a:pPr marL="228594" indent="-228594">
              <a:lnSpc>
                <a:spcPct val="100000"/>
              </a:lnSpc>
              <a:spcBef>
                <a:spcPts val="0"/>
              </a:spcBef>
              <a:buSzTx/>
              <a:buFont typeface="Arial" panose="020B0604020202020204" pitchFamily="34" charset="0"/>
              <a:buChar char="•"/>
            </a:pPr>
            <a:endParaRPr lang="en-US" sz="1500" dirty="0">
              <a:gradFill>
                <a:gsLst>
                  <a:gs pos="5417">
                    <a:srgbClr val="53565A"/>
                  </a:gs>
                  <a:gs pos="28000">
                    <a:srgbClr val="53565A"/>
                  </a:gs>
                </a:gsLst>
                <a:lin ang="5400000" scaled="0"/>
              </a:gradFill>
              <a:latin typeface="Arial"/>
            </a:endParaRPr>
          </a:p>
          <a:p>
            <a:pPr defTabSz="1219170">
              <a:lnSpc>
                <a:spcPct val="100000"/>
              </a:lnSpc>
              <a:spcBef>
                <a:spcPts val="0"/>
              </a:spcBef>
              <a:buSzTx/>
            </a:pPr>
            <a:r>
              <a:rPr lang="en-US" sz="1600" b="1" u="sng" spc="-67" dirty="0">
                <a:gradFill>
                  <a:gsLst>
                    <a:gs pos="5417">
                      <a:srgbClr val="53565A"/>
                    </a:gs>
                    <a:gs pos="28000">
                      <a:srgbClr val="53565A"/>
                    </a:gs>
                  </a:gsLst>
                  <a:lin ang="5400000" scaled="0"/>
                </a:gradFill>
                <a:latin typeface="Arial"/>
              </a:rPr>
              <a:t>Time to Value</a:t>
            </a:r>
            <a:endParaRPr lang="en-US" sz="2100" i="1" spc="-67" dirty="0">
              <a:solidFill>
                <a:schemeClr val="tx1"/>
              </a:solidFill>
              <a:latin typeface="Arial"/>
            </a:endParaRPr>
          </a:p>
          <a:p>
            <a:pPr marL="228594" indent="-228594" defTabSz="1219170">
              <a:lnSpc>
                <a:spcPct val="100000"/>
              </a:lnSpc>
              <a:spcBef>
                <a:spcPts val="0"/>
              </a:spcBef>
              <a:buSzTx/>
              <a:buFont typeface="Arial" panose="020B0604020202020204" pitchFamily="34" charset="0"/>
              <a:buChar char="•"/>
            </a:pPr>
            <a:r>
              <a:rPr lang="en-US" sz="1500" dirty="0">
                <a:gradFill>
                  <a:gsLst>
                    <a:gs pos="5417">
                      <a:srgbClr val="53565A"/>
                    </a:gs>
                    <a:gs pos="28000">
                      <a:srgbClr val="53565A"/>
                    </a:gs>
                  </a:gsLst>
                  <a:lin ang="5400000" scaled="0"/>
                </a:gradFill>
                <a:latin typeface="Arial"/>
              </a:rPr>
              <a:t>Measure: Annual improvement in mean time between feature development start and release to market</a:t>
            </a:r>
          </a:p>
          <a:p>
            <a:pPr marL="228594" indent="-228594" defTabSz="1219170">
              <a:lnSpc>
                <a:spcPct val="100000"/>
              </a:lnSpc>
              <a:spcBef>
                <a:spcPts val="0"/>
              </a:spcBef>
              <a:buSzTx/>
              <a:buFont typeface="Arial" panose="020B0604020202020204" pitchFamily="34" charset="0"/>
              <a:buChar char="•"/>
            </a:pPr>
            <a:r>
              <a:rPr lang="en-US" sz="1500" dirty="0">
                <a:gradFill>
                  <a:gsLst>
                    <a:gs pos="5417">
                      <a:srgbClr val="53565A"/>
                    </a:gs>
                    <a:gs pos="28000">
                      <a:srgbClr val="53565A"/>
                    </a:gs>
                  </a:gsLst>
                  <a:lin ang="5400000" scaled="0"/>
                </a:gradFill>
                <a:latin typeface="Arial"/>
              </a:rPr>
              <a:t>Target:  15% YoY Time to Build (TTV) improvement</a:t>
            </a:r>
          </a:p>
          <a:p>
            <a:pPr marL="228594" indent="-228594" defTabSz="1219170">
              <a:lnSpc>
                <a:spcPct val="100000"/>
              </a:lnSpc>
              <a:spcBef>
                <a:spcPts val="0"/>
              </a:spcBef>
              <a:buSzTx/>
              <a:buFont typeface="Arial" panose="020B0604020202020204" pitchFamily="34" charset="0"/>
              <a:buChar char="•"/>
            </a:pPr>
            <a:endParaRPr lang="en-US" sz="1500" dirty="0">
              <a:gradFill>
                <a:gsLst>
                  <a:gs pos="5417">
                    <a:srgbClr val="53565A"/>
                  </a:gs>
                  <a:gs pos="28000">
                    <a:srgbClr val="53565A"/>
                  </a:gs>
                </a:gsLst>
                <a:lin ang="5400000" scaled="0"/>
              </a:gradFill>
              <a:latin typeface="Arial"/>
            </a:endParaRPr>
          </a:p>
          <a:p>
            <a:pPr defTabSz="1219170">
              <a:lnSpc>
                <a:spcPct val="100000"/>
              </a:lnSpc>
              <a:spcBef>
                <a:spcPts val="0"/>
              </a:spcBef>
              <a:buSzTx/>
            </a:pPr>
            <a:r>
              <a:rPr lang="en-US" sz="1600" b="1" u="sng" spc="-67" dirty="0" smtClean="0">
                <a:gradFill>
                  <a:gsLst>
                    <a:gs pos="5417">
                      <a:srgbClr val="53565A"/>
                    </a:gs>
                    <a:gs pos="28000">
                      <a:srgbClr val="53565A"/>
                    </a:gs>
                  </a:gsLst>
                  <a:lin ang="5400000" scaled="0"/>
                </a:gradFill>
                <a:latin typeface="Arial"/>
              </a:rPr>
              <a:t>Scope</a:t>
            </a:r>
            <a:r>
              <a:rPr lang="en-US" sz="1600" spc="-67" dirty="0" smtClean="0">
                <a:gradFill>
                  <a:gsLst>
                    <a:gs pos="5417">
                      <a:srgbClr val="53565A"/>
                    </a:gs>
                    <a:gs pos="28000">
                      <a:srgbClr val="53565A"/>
                    </a:gs>
                  </a:gsLst>
                  <a:lin ang="5400000" scaled="0"/>
                </a:gradFill>
                <a:latin typeface="Arial"/>
              </a:rPr>
              <a:t> </a:t>
            </a:r>
          </a:p>
          <a:p>
            <a:pPr marL="285750" indent="-285750" defTabSz="1219170">
              <a:lnSpc>
                <a:spcPct val="100000"/>
              </a:lnSpc>
              <a:spcBef>
                <a:spcPts val="0"/>
              </a:spcBef>
              <a:buSzTx/>
              <a:buFont typeface="Arial" panose="020B0604020202020204" pitchFamily="34" charset="0"/>
              <a:buChar char="•"/>
            </a:pPr>
            <a:r>
              <a:rPr lang="en-US" sz="1500" dirty="0" smtClean="0">
                <a:gradFill>
                  <a:gsLst>
                    <a:gs pos="5417">
                      <a:srgbClr val="53565A"/>
                    </a:gs>
                    <a:gs pos="28000">
                      <a:srgbClr val="53565A"/>
                    </a:gs>
                  </a:gsLst>
                  <a:lin ang="5400000" scaled="0"/>
                </a:gradFill>
                <a:latin typeface="Arial"/>
              </a:rPr>
              <a:t>Optum Technology</a:t>
            </a:r>
          </a:p>
          <a:p>
            <a:pPr marL="228594" indent="-228594" defTabSz="1219170">
              <a:lnSpc>
                <a:spcPct val="100000"/>
              </a:lnSpc>
              <a:spcBef>
                <a:spcPts val="0"/>
              </a:spcBef>
              <a:buSzTx/>
              <a:buFont typeface="Arial" panose="020B0604020202020204" pitchFamily="34" charset="0"/>
              <a:buChar char="•"/>
            </a:pPr>
            <a:endParaRPr lang="en-US" sz="1500" dirty="0">
              <a:gradFill>
                <a:gsLst>
                  <a:gs pos="5417">
                    <a:srgbClr val="53565A"/>
                  </a:gs>
                  <a:gs pos="28000">
                    <a:srgbClr val="53565A"/>
                  </a:gs>
                </a:gsLst>
                <a:lin ang="5400000" scaled="0"/>
              </a:gradFill>
              <a:latin typeface="Arial"/>
            </a:endParaRPr>
          </a:p>
        </p:txBody>
      </p:sp>
      <p:grpSp>
        <p:nvGrpSpPr>
          <p:cNvPr id="13" name="Group 12"/>
          <p:cNvGrpSpPr/>
          <p:nvPr/>
        </p:nvGrpSpPr>
        <p:grpSpPr>
          <a:xfrm>
            <a:off x="698632" y="1568592"/>
            <a:ext cx="540044" cy="440197"/>
            <a:chOff x="2751138" y="1573213"/>
            <a:chExt cx="463550" cy="377825"/>
          </a:xfrm>
          <a:solidFill>
            <a:srgbClr val="FFFFFF"/>
          </a:solidFill>
        </p:grpSpPr>
        <p:sp>
          <p:nvSpPr>
            <p:cNvPr id="15" name="Freeform 14"/>
            <p:cNvSpPr>
              <a:spLocks noEditPoints="1"/>
            </p:cNvSpPr>
            <p:nvPr/>
          </p:nvSpPr>
          <p:spPr bwMode="auto">
            <a:xfrm>
              <a:off x="2751138" y="1573213"/>
              <a:ext cx="463550" cy="377825"/>
            </a:xfrm>
            <a:custGeom>
              <a:avLst/>
              <a:gdLst>
                <a:gd name="T0" fmla="*/ 292 w 292"/>
                <a:gd name="T1" fmla="*/ 192 h 238"/>
                <a:gd name="T2" fmla="*/ 292 w 292"/>
                <a:gd name="T3" fmla="*/ 0 h 238"/>
                <a:gd name="T4" fmla="*/ 0 w 292"/>
                <a:gd name="T5" fmla="*/ 0 h 238"/>
                <a:gd name="T6" fmla="*/ 0 w 292"/>
                <a:gd name="T7" fmla="*/ 192 h 238"/>
                <a:gd name="T8" fmla="*/ 87 w 292"/>
                <a:gd name="T9" fmla="*/ 192 h 238"/>
                <a:gd name="T10" fmla="*/ 87 w 292"/>
                <a:gd name="T11" fmla="*/ 211 h 238"/>
                <a:gd name="T12" fmla="*/ 47 w 292"/>
                <a:gd name="T13" fmla="*/ 211 h 238"/>
                <a:gd name="T14" fmla="*/ 47 w 292"/>
                <a:gd name="T15" fmla="*/ 238 h 238"/>
                <a:gd name="T16" fmla="*/ 249 w 292"/>
                <a:gd name="T17" fmla="*/ 238 h 238"/>
                <a:gd name="T18" fmla="*/ 249 w 292"/>
                <a:gd name="T19" fmla="*/ 211 h 238"/>
                <a:gd name="T20" fmla="*/ 208 w 292"/>
                <a:gd name="T21" fmla="*/ 211 h 238"/>
                <a:gd name="T22" fmla="*/ 208 w 292"/>
                <a:gd name="T23" fmla="*/ 192 h 238"/>
                <a:gd name="T24" fmla="*/ 292 w 292"/>
                <a:gd name="T25" fmla="*/ 192 h 238"/>
                <a:gd name="T26" fmla="*/ 240 w 292"/>
                <a:gd name="T27" fmla="*/ 228 h 238"/>
                <a:gd name="T28" fmla="*/ 55 w 292"/>
                <a:gd name="T29" fmla="*/ 228 h 238"/>
                <a:gd name="T30" fmla="*/ 55 w 292"/>
                <a:gd name="T31" fmla="*/ 220 h 238"/>
                <a:gd name="T32" fmla="*/ 240 w 292"/>
                <a:gd name="T33" fmla="*/ 220 h 238"/>
                <a:gd name="T34" fmla="*/ 240 w 292"/>
                <a:gd name="T35" fmla="*/ 228 h 238"/>
                <a:gd name="T36" fmla="*/ 200 w 292"/>
                <a:gd name="T37" fmla="*/ 197 h 238"/>
                <a:gd name="T38" fmla="*/ 200 w 292"/>
                <a:gd name="T39" fmla="*/ 211 h 238"/>
                <a:gd name="T40" fmla="*/ 95 w 292"/>
                <a:gd name="T41" fmla="*/ 211 h 238"/>
                <a:gd name="T42" fmla="*/ 95 w 292"/>
                <a:gd name="T43" fmla="*/ 197 h 238"/>
                <a:gd name="T44" fmla="*/ 200 w 292"/>
                <a:gd name="T45" fmla="*/ 197 h 238"/>
                <a:gd name="T46" fmla="*/ 8 w 292"/>
                <a:gd name="T47" fmla="*/ 9 h 238"/>
                <a:gd name="T48" fmla="*/ 284 w 292"/>
                <a:gd name="T49" fmla="*/ 9 h 238"/>
                <a:gd name="T50" fmla="*/ 284 w 292"/>
                <a:gd name="T51" fmla="*/ 183 h 238"/>
                <a:gd name="T52" fmla="*/ 8 w 292"/>
                <a:gd name="T53" fmla="*/ 183 h 238"/>
                <a:gd name="T54" fmla="*/ 8 w 292"/>
                <a:gd name="T55" fmla="*/ 9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92" h="238">
                  <a:moveTo>
                    <a:pt x="292" y="192"/>
                  </a:moveTo>
                  <a:lnTo>
                    <a:pt x="292" y="0"/>
                  </a:lnTo>
                  <a:lnTo>
                    <a:pt x="0" y="0"/>
                  </a:lnTo>
                  <a:lnTo>
                    <a:pt x="0" y="192"/>
                  </a:lnTo>
                  <a:lnTo>
                    <a:pt x="87" y="192"/>
                  </a:lnTo>
                  <a:lnTo>
                    <a:pt x="87" y="211"/>
                  </a:lnTo>
                  <a:lnTo>
                    <a:pt x="47" y="211"/>
                  </a:lnTo>
                  <a:lnTo>
                    <a:pt x="47" y="238"/>
                  </a:lnTo>
                  <a:lnTo>
                    <a:pt x="249" y="238"/>
                  </a:lnTo>
                  <a:lnTo>
                    <a:pt x="249" y="211"/>
                  </a:lnTo>
                  <a:lnTo>
                    <a:pt x="208" y="211"/>
                  </a:lnTo>
                  <a:lnTo>
                    <a:pt x="208" y="192"/>
                  </a:lnTo>
                  <a:lnTo>
                    <a:pt x="292" y="192"/>
                  </a:lnTo>
                  <a:close/>
                  <a:moveTo>
                    <a:pt x="240" y="228"/>
                  </a:moveTo>
                  <a:lnTo>
                    <a:pt x="55" y="228"/>
                  </a:lnTo>
                  <a:lnTo>
                    <a:pt x="55" y="220"/>
                  </a:lnTo>
                  <a:lnTo>
                    <a:pt x="240" y="220"/>
                  </a:lnTo>
                  <a:lnTo>
                    <a:pt x="240" y="228"/>
                  </a:lnTo>
                  <a:close/>
                  <a:moveTo>
                    <a:pt x="200" y="197"/>
                  </a:moveTo>
                  <a:lnTo>
                    <a:pt x="200" y="211"/>
                  </a:lnTo>
                  <a:lnTo>
                    <a:pt x="95" y="211"/>
                  </a:lnTo>
                  <a:lnTo>
                    <a:pt x="95" y="197"/>
                  </a:lnTo>
                  <a:lnTo>
                    <a:pt x="200" y="197"/>
                  </a:lnTo>
                  <a:close/>
                  <a:moveTo>
                    <a:pt x="8" y="9"/>
                  </a:moveTo>
                  <a:lnTo>
                    <a:pt x="284" y="9"/>
                  </a:lnTo>
                  <a:lnTo>
                    <a:pt x="284" y="183"/>
                  </a:lnTo>
                  <a:lnTo>
                    <a:pt x="8" y="183"/>
                  </a:lnTo>
                  <a:lnTo>
                    <a:pt x="8" y="9"/>
                  </a:lnTo>
                  <a:close/>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sp>
          <p:nvSpPr>
            <p:cNvPr id="19" name="Freeform 18"/>
            <p:cNvSpPr>
              <a:spLocks noEditPoints="1"/>
            </p:cNvSpPr>
            <p:nvPr/>
          </p:nvSpPr>
          <p:spPr bwMode="auto">
            <a:xfrm>
              <a:off x="2797176" y="1616076"/>
              <a:ext cx="347663" cy="209550"/>
            </a:xfrm>
            <a:custGeom>
              <a:avLst/>
              <a:gdLst>
                <a:gd name="T0" fmla="*/ 31 w 219"/>
                <a:gd name="T1" fmla="*/ 132 h 132"/>
                <a:gd name="T2" fmla="*/ 24 w 219"/>
                <a:gd name="T3" fmla="*/ 126 h 132"/>
                <a:gd name="T4" fmla="*/ 75 w 219"/>
                <a:gd name="T5" fmla="*/ 57 h 132"/>
                <a:gd name="T6" fmla="*/ 142 w 219"/>
                <a:gd name="T7" fmla="*/ 103 h 132"/>
                <a:gd name="T8" fmla="*/ 213 w 219"/>
                <a:gd name="T9" fmla="*/ 31 h 132"/>
                <a:gd name="T10" fmla="*/ 219 w 219"/>
                <a:gd name="T11" fmla="*/ 38 h 132"/>
                <a:gd name="T12" fmla="*/ 143 w 219"/>
                <a:gd name="T13" fmla="*/ 115 h 132"/>
                <a:gd name="T14" fmla="*/ 77 w 219"/>
                <a:gd name="T15" fmla="*/ 69 h 132"/>
                <a:gd name="T16" fmla="*/ 31 w 219"/>
                <a:gd name="T17" fmla="*/ 132 h 132"/>
                <a:gd name="T18" fmla="*/ 54 w 219"/>
                <a:gd name="T19" fmla="*/ 21 h 132"/>
                <a:gd name="T20" fmla="*/ 32 w 219"/>
                <a:gd name="T21" fmla="*/ 21 h 132"/>
                <a:gd name="T22" fmla="*/ 32 w 219"/>
                <a:gd name="T23" fmla="*/ 0 h 132"/>
                <a:gd name="T24" fmla="*/ 23 w 219"/>
                <a:gd name="T25" fmla="*/ 0 h 132"/>
                <a:gd name="T26" fmla="*/ 23 w 219"/>
                <a:gd name="T27" fmla="*/ 21 h 132"/>
                <a:gd name="T28" fmla="*/ 0 w 219"/>
                <a:gd name="T29" fmla="*/ 21 h 132"/>
                <a:gd name="T30" fmla="*/ 0 w 219"/>
                <a:gd name="T31" fmla="*/ 30 h 132"/>
                <a:gd name="T32" fmla="*/ 23 w 219"/>
                <a:gd name="T33" fmla="*/ 30 h 132"/>
                <a:gd name="T34" fmla="*/ 23 w 219"/>
                <a:gd name="T35" fmla="*/ 52 h 132"/>
                <a:gd name="T36" fmla="*/ 32 w 219"/>
                <a:gd name="T37" fmla="*/ 52 h 132"/>
                <a:gd name="T38" fmla="*/ 32 w 219"/>
                <a:gd name="T39" fmla="*/ 30 h 132"/>
                <a:gd name="T40" fmla="*/ 54 w 219"/>
                <a:gd name="T41" fmla="*/ 30 h 132"/>
                <a:gd name="T42" fmla="*/ 54 w 219"/>
                <a:gd name="T43" fmla="*/ 21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9" h="132">
                  <a:moveTo>
                    <a:pt x="31" y="132"/>
                  </a:moveTo>
                  <a:lnTo>
                    <a:pt x="24" y="126"/>
                  </a:lnTo>
                  <a:lnTo>
                    <a:pt x="75" y="57"/>
                  </a:lnTo>
                  <a:lnTo>
                    <a:pt x="142" y="103"/>
                  </a:lnTo>
                  <a:lnTo>
                    <a:pt x="213" y="31"/>
                  </a:lnTo>
                  <a:lnTo>
                    <a:pt x="219" y="38"/>
                  </a:lnTo>
                  <a:lnTo>
                    <a:pt x="143" y="115"/>
                  </a:lnTo>
                  <a:lnTo>
                    <a:pt x="77" y="69"/>
                  </a:lnTo>
                  <a:lnTo>
                    <a:pt x="31" y="132"/>
                  </a:lnTo>
                  <a:close/>
                  <a:moveTo>
                    <a:pt x="54" y="21"/>
                  </a:moveTo>
                  <a:lnTo>
                    <a:pt x="32" y="21"/>
                  </a:lnTo>
                  <a:lnTo>
                    <a:pt x="32" y="0"/>
                  </a:lnTo>
                  <a:lnTo>
                    <a:pt x="23" y="0"/>
                  </a:lnTo>
                  <a:lnTo>
                    <a:pt x="23" y="21"/>
                  </a:lnTo>
                  <a:lnTo>
                    <a:pt x="0" y="21"/>
                  </a:lnTo>
                  <a:lnTo>
                    <a:pt x="0" y="30"/>
                  </a:lnTo>
                  <a:lnTo>
                    <a:pt x="23" y="30"/>
                  </a:lnTo>
                  <a:lnTo>
                    <a:pt x="23" y="52"/>
                  </a:lnTo>
                  <a:lnTo>
                    <a:pt x="32" y="52"/>
                  </a:lnTo>
                  <a:lnTo>
                    <a:pt x="32" y="30"/>
                  </a:lnTo>
                  <a:lnTo>
                    <a:pt x="54" y="30"/>
                  </a:lnTo>
                  <a:lnTo>
                    <a:pt x="54" y="21"/>
                  </a:lnTo>
                  <a:close/>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8" name="Title 1"/>
          <p:cNvSpPr txBox="1">
            <a:spLocks/>
          </p:cNvSpPr>
          <p:nvPr/>
        </p:nvSpPr>
        <p:spPr>
          <a:xfrm>
            <a:off x="461387" y="304803"/>
            <a:ext cx="8396863" cy="620359"/>
          </a:xfrm>
          <a:prstGeom prst="rect">
            <a:avLst/>
          </a:prstGeom>
        </p:spPr>
        <p:txBody>
          <a:bodyPr vert="horz" lIns="121917" tIns="60958" rIns="121917" bIns="60958" rtlCol="0" anchor="b" anchorCtr="0">
            <a:normAutofit/>
          </a:bodyPr>
          <a:lstStyle>
            <a:lvl1pPr algn="l" defTabSz="914400" rtl="0" eaLnBrk="1" latinLnBrk="0" hangingPunct="1">
              <a:lnSpc>
                <a:spcPct val="90000"/>
              </a:lnSpc>
              <a:spcBef>
                <a:spcPct val="0"/>
              </a:spcBef>
              <a:buNone/>
              <a:defRPr sz="2000" b="0" kern="1200">
                <a:solidFill>
                  <a:schemeClr val="tx1"/>
                </a:solidFill>
                <a:latin typeface="Arial" pitchFamily="34" charset="0"/>
                <a:ea typeface="+mj-ea"/>
                <a:cs typeface="Arial" pitchFamily="34" charset="0"/>
              </a:defRPr>
            </a:lvl1pPr>
          </a:lstStyle>
          <a:p>
            <a:r>
              <a:rPr lang="en-US" dirty="0" smtClean="0"/>
              <a:t>Feature Cycle Time Overview</a:t>
            </a:r>
            <a:endParaRPr lang="en-US" dirty="0"/>
          </a:p>
        </p:txBody>
      </p:sp>
      <p:sp>
        <p:nvSpPr>
          <p:cNvPr id="9" name="Rectangle 26"/>
          <p:cNvSpPr>
            <a:spLocks noChangeArrowheads="1"/>
          </p:cNvSpPr>
          <p:nvPr/>
        </p:nvSpPr>
        <p:spPr bwMode="auto">
          <a:xfrm>
            <a:off x="531099" y="1337807"/>
            <a:ext cx="875110" cy="4453395"/>
          </a:xfrm>
          <a:prstGeom prst="rect">
            <a:avLst/>
          </a:prstGeom>
          <a:solidFill>
            <a:srgbClr val="007C8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4008" tIns="45720" rIns="27432" bIns="45720" numCol="1" anchor="ctr" anchorCtr="0" compatLnSpc="1">
            <a:prstTxWarp prst="textNoShape">
              <a:avLst/>
            </a:prstTxWarp>
          </a:bodyPr>
          <a:lstStyle/>
          <a:p>
            <a:pPr>
              <a:lnSpc>
                <a:spcPct val="95000"/>
              </a:lnSpc>
            </a:pPr>
            <a:endParaRPr lang="en-US" sz="1400" dirty="0"/>
          </a:p>
        </p:txBody>
      </p:sp>
      <p:grpSp>
        <p:nvGrpSpPr>
          <p:cNvPr id="10" name="Group 9"/>
          <p:cNvGrpSpPr/>
          <p:nvPr/>
        </p:nvGrpSpPr>
        <p:grpSpPr>
          <a:xfrm>
            <a:off x="676270" y="1500188"/>
            <a:ext cx="528638" cy="528638"/>
            <a:chOff x="3405188" y="812800"/>
            <a:chExt cx="704850" cy="528638"/>
          </a:xfrm>
        </p:grpSpPr>
        <p:sp>
          <p:nvSpPr>
            <p:cNvPr id="11" name="Freeform 35"/>
            <p:cNvSpPr>
              <a:spLocks/>
            </p:cNvSpPr>
            <p:nvPr/>
          </p:nvSpPr>
          <p:spPr bwMode="auto">
            <a:xfrm>
              <a:off x="3405188" y="812800"/>
              <a:ext cx="704850" cy="528638"/>
            </a:xfrm>
            <a:custGeom>
              <a:avLst/>
              <a:gdLst>
                <a:gd name="T0" fmla="*/ 94 w 188"/>
                <a:gd name="T1" fmla="*/ 0 h 141"/>
                <a:gd name="T2" fmla="*/ 0 w 188"/>
                <a:gd name="T3" fmla="*/ 94 h 141"/>
                <a:gd name="T4" fmla="*/ 13 w 188"/>
                <a:gd name="T5" fmla="*/ 141 h 141"/>
                <a:gd name="T6" fmla="*/ 18 w 188"/>
                <a:gd name="T7" fmla="*/ 139 h 141"/>
                <a:gd name="T8" fmla="*/ 18 w 188"/>
                <a:gd name="T9" fmla="*/ 139 h 141"/>
                <a:gd name="T10" fmla="*/ 5 w 188"/>
                <a:gd name="T11" fmla="*/ 94 h 141"/>
                <a:gd name="T12" fmla="*/ 94 w 188"/>
                <a:gd name="T13" fmla="*/ 6 h 141"/>
                <a:gd name="T14" fmla="*/ 182 w 188"/>
                <a:gd name="T15" fmla="*/ 94 h 141"/>
                <a:gd name="T16" fmla="*/ 172 w 188"/>
                <a:gd name="T17" fmla="*/ 135 h 141"/>
                <a:gd name="T18" fmla="*/ 177 w 188"/>
                <a:gd name="T19" fmla="*/ 138 h 141"/>
                <a:gd name="T20" fmla="*/ 177 w 188"/>
                <a:gd name="T21" fmla="*/ 138 h 141"/>
                <a:gd name="T22" fmla="*/ 188 w 188"/>
                <a:gd name="T23" fmla="*/ 94 h 141"/>
                <a:gd name="T24" fmla="*/ 94 w 188"/>
                <a:gd name="T25" fmla="*/ 0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8" h="141">
                  <a:moveTo>
                    <a:pt x="94" y="0"/>
                  </a:moveTo>
                  <a:cubicBezTo>
                    <a:pt x="42" y="0"/>
                    <a:pt x="0" y="42"/>
                    <a:pt x="0" y="94"/>
                  </a:cubicBezTo>
                  <a:cubicBezTo>
                    <a:pt x="0" y="110"/>
                    <a:pt x="5" y="127"/>
                    <a:pt x="13" y="141"/>
                  </a:cubicBezTo>
                  <a:cubicBezTo>
                    <a:pt x="18" y="139"/>
                    <a:pt x="18" y="139"/>
                    <a:pt x="18" y="139"/>
                  </a:cubicBezTo>
                  <a:cubicBezTo>
                    <a:pt x="18" y="139"/>
                    <a:pt x="18" y="139"/>
                    <a:pt x="18" y="139"/>
                  </a:cubicBezTo>
                  <a:cubicBezTo>
                    <a:pt x="10" y="125"/>
                    <a:pt x="5" y="110"/>
                    <a:pt x="5" y="94"/>
                  </a:cubicBezTo>
                  <a:cubicBezTo>
                    <a:pt x="5" y="45"/>
                    <a:pt x="45" y="6"/>
                    <a:pt x="94" y="6"/>
                  </a:cubicBezTo>
                  <a:cubicBezTo>
                    <a:pt x="143" y="6"/>
                    <a:pt x="182" y="45"/>
                    <a:pt x="182" y="94"/>
                  </a:cubicBezTo>
                  <a:cubicBezTo>
                    <a:pt x="182" y="108"/>
                    <a:pt x="179" y="123"/>
                    <a:pt x="172" y="135"/>
                  </a:cubicBezTo>
                  <a:cubicBezTo>
                    <a:pt x="177" y="138"/>
                    <a:pt x="177" y="138"/>
                    <a:pt x="177" y="138"/>
                  </a:cubicBezTo>
                  <a:cubicBezTo>
                    <a:pt x="177" y="138"/>
                    <a:pt x="177" y="138"/>
                    <a:pt x="177" y="138"/>
                  </a:cubicBezTo>
                  <a:cubicBezTo>
                    <a:pt x="184" y="125"/>
                    <a:pt x="188" y="109"/>
                    <a:pt x="188" y="94"/>
                  </a:cubicBezTo>
                  <a:cubicBezTo>
                    <a:pt x="188" y="42"/>
                    <a:pt x="145" y="0"/>
                    <a:pt x="9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36"/>
            <p:cNvSpPr>
              <a:spLocks/>
            </p:cNvSpPr>
            <p:nvPr/>
          </p:nvSpPr>
          <p:spPr bwMode="auto">
            <a:xfrm>
              <a:off x="3473450" y="876300"/>
              <a:ext cx="569912" cy="409575"/>
            </a:xfrm>
            <a:custGeom>
              <a:avLst/>
              <a:gdLst>
                <a:gd name="T0" fmla="*/ 124 w 152"/>
                <a:gd name="T1" fmla="*/ 100 h 109"/>
                <a:gd name="T2" fmla="*/ 145 w 152"/>
                <a:gd name="T3" fmla="*/ 109 h 109"/>
                <a:gd name="T4" fmla="*/ 145 w 152"/>
                <a:gd name="T5" fmla="*/ 109 h 109"/>
                <a:gd name="T6" fmla="*/ 146 w 152"/>
                <a:gd name="T7" fmla="*/ 108 h 109"/>
                <a:gd name="T8" fmla="*/ 152 w 152"/>
                <a:gd name="T9" fmla="*/ 77 h 109"/>
                <a:gd name="T10" fmla="*/ 76 w 152"/>
                <a:gd name="T11" fmla="*/ 0 h 109"/>
                <a:gd name="T12" fmla="*/ 0 w 152"/>
                <a:gd name="T13" fmla="*/ 77 h 109"/>
                <a:gd name="T14" fmla="*/ 6 w 152"/>
                <a:gd name="T15" fmla="*/ 106 h 109"/>
                <a:gd name="T16" fmla="*/ 7 w 152"/>
                <a:gd name="T17" fmla="*/ 109 h 109"/>
                <a:gd name="T18" fmla="*/ 27 w 152"/>
                <a:gd name="T19" fmla="*/ 101 h 109"/>
                <a:gd name="T20" fmla="*/ 25 w 152"/>
                <a:gd name="T21" fmla="*/ 95 h 109"/>
                <a:gd name="T22" fmla="*/ 10 w 152"/>
                <a:gd name="T23" fmla="*/ 101 h 109"/>
                <a:gd name="T24" fmla="*/ 9 w 152"/>
                <a:gd name="T25" fmla="*/ 100 h 109"/>
                <a:gd name="T26" fmla="*/ 6 w 152"/>
                <a:gd name="T27" fmla="*/ 77 h 109"/>
                <a:gd name="T28" fmla="*/ 9 w 152"/>
                <a:gd name="T29" fmla="*/ 54 h 109"/>
                <a:gd name="T30" fmla="*/ 10 w 152"/>
                <a:gd name="T31" fmla="*/ 53 h 109"/>
                <a:gd name="T32" fmla="*/ 25 w 152"/>
                <a:gd name="T33" fmla="*/ 59 h 109"/>
                <a:gd name="T34" fmla="*/ 27 w 152"/>
                <a:gd name="T35" fmla="*/ 54 h 109"/>
                <a:gd name="T36" fmla="*/ 12 w 152"/>
                <a:gd name="T37" fmla="*/ 47 h 109"/>
                <a:gd name="T38" fmla="*/ 12 w 152"/>
                <a:gd name="T39" fmla="*/ 46 h 109"/>
                <a:gd name="T40" fmla="*/ 45 w 152"/>
                <a:gd name="T41" fmla="*/ 13 h 109"/>
                <a:gd name="T42" fmla="*/ 46 w 152"/>
                <a:gd name="T43" fmla="*/ 13 h 109"/>
                <a:gd name="T44" fmla="*/ 53 w 152"/>
                <a:gd name="T45" fmla="*/ 29 h 109"/>
                <a:gd name="T46" fmla="*/ 58 w 152"/>
                <a:gd name="T47" fmla="*/ 27 h 109"/>
                <a:gd name="T48" fmla="*/ 51 w 152"/>
                <a:gd name="T49" fmla="*/ 11 h 109"/>
                <a:gd name="T50" fmla="*/ 53 w 152"/>
                <a:gd name="T51" fmla="*/ 10 h 109"/>
                <a:gd name="T52" fmla="*/ 99 w 152"/>
                <a:gd name="T53" fmla="*/ 10 h 109"/>
                <a:gd name="T54" fmla="*/ 101 w 152"/>
                <a:gd name="T55" fmla="*/ 11 h 109"/>
                <a:gd name="T56" fmla="*/ 94 w 152"/>
                <a:gd name="T57" fmla="*/ 27 h 109"/>
                <a:gd name="T58" fmla="*/ 99 w 152"/>
                <a:gd name="T59" fmla="*/ 29 h 109"/>
                <a:gd name="T60" fmla="*/ 105 w 152"/>
                <a:gd name="T61" fmla="*/ 13 h 109"/>
                <a:gd name="T62" fmla="*/ 106 w 152"/>
                <a:gd name="T63" fmla="*/ 13 h 109"/>
                <a:gd name="T64" fmla="*/ 139 w 152"/>
                <a:gd name="T65" fmla="*/ 46 h 109"/>
                <a:gd name="T66" fmla="*/ 140 w 152"/>
                <a:gd name="T67" fmla="*/ 48 h 109"/>
                <a:gd name="T68" fmla="*/ 124 w 152"/>
                <a:gd name="T69" fmla="*/ 54 h 109"/>
                <a:gd name="T70" fmla="*/ 127 w 152"/>
                <a:gd name="T71" fmla="*/ 59 h 109"/>
                <a:gd name="T72" fmla="*/ 142 w 152"/>
                <a:gd name="T73" fmla="*/ 53 h 109"/>
                <a:gd name="T74" fmla="*/ 142 w 152"/>
                <a:gd name="T75" fmla="*/ 54 h 109"/>
                <a:gd name="T76" fmla="*/ 146 w 152"/>
                <a:gd name="T77" fmla="*/ 77 h 109"/>
                <a:gd name="T78" fmla="*/ 142 w 152"/>
                <a:gd name="T79" fmla="*/ 100 h 109"/>
                <a:gd name="T80" fmla="*/ 142 w 152"/>
                <a:gd name="T81" fmla="*/ 101 h 109"/>
                <a:gd name="T82" fmla="*/ 127 w 152"/>
                <a:gd name="T83" fmla="*/ 95 h 109"/>
                <a:gd name="T84" fmla="*/ 124 w 152"/>
                <a:gd name="T85" fmla="*/ 10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52" h="109">
                  <a:moveTo>
                    <a:pt x="124" y="100"/>
                  </a:moveTo>
                  <a:cubicBezTo>
                    <a:pt x="145" y="109"/>
                    <a:pt x="145" y="109"/>
                    <a:pt x="145" y="109"/>
                  </a:cubicBezTo>
                  <a:cubicBezTo>
                    <a:pt x="145" y="109"/>
                    <a:pt x="145" y="109"/>
                    <a:pt x="145" y="109"/>
                  </a:cubicBezTo>
                  <a:cubicBezTo>
                    <a:pt x="146" y="108"/>
                    <a:pt x="146" y="108"/>
                    <a:pt x="146" y="108"/>
                  </a:cubicBezTo>
                  <a:cubicBezTo>
                    <a:pt x="150" y="98"/>
                    <a:pt x="152" y="88"/>
                    <a:pt x="152" y="77"/>
                  </a:cubicBezTo>
                  <a:cubicBezTo>
                    <a:pt x="152" y="35"/>
                    <a:pt x="118" y="0"/>
                    <a:pt x="76" y="0"/>
                  </a:cubicBezTo>
                  <a:cubicBezTo>
                    <a:pt x="34" y="0"/>
                    <a:pt x="0" y="35"/>
                    <a:pt x="0" y="77"/>
                  </a:cubicBezTo>
                  <a:cubicBezTo>
                    <a:pt x="0" y="87"/>
                    <a:pt x="2" y="97"/>
                    <a:pt x="6" y="106"/>
                  </a:cubicBezTo>
                  <a:cubicBezTo>
                    <a:pt x="7" y="109"/>
                    <a:pt x="7" y="109"/>
                    <a:pt x="7" y="109"/>
                  </a:cubicBezTo>
                  <a:cubicBezTo>
                    <a:pt x="27" y="101"/>
                    <a:pt x="27" y="101"/>
                    <a:pt x="27" y="101"/>
                  </a:cubicBezTo>
                  <a:cubicBezTo>
                    <a:pt x="25" y="95"/>
                    <a:pt x="25" y="95"/>
                    <a:pt x="25" y="95"/>
                  </a:cubicBezTo>
                  <a:cubicBezTo>
                    <a:pt x="10" y="101"/>
                    <a:pt x="10" y="101"/>
                    <a:pt x="10" y="101"/>
                  </a:cubicBezTo>
                  <a:cubicBezTo>
                    <a:pt x="9" y="100"/>
                    <a:pt x="9" y="100"/>
                    <a:pt x="9" y="100"/>
                  </a:cubicBezTo>
                  <a:cubicBezTo>
                    <a:pt x="7" y="94"/>
                    <a:pt x="6" y="86"/>
                    <a:pt x="6" y="77"/>
                  </a:cubicBezTo>
                  <a:cubicBezTo>
                    <a:pt x="6" y="68"/>
                    <a:pt x="7" y="61"/>
                    <a:pt x="9" y="54"/>
                  </a:cubicBezTo>
                  <a:cubicBezTo>
                    <a:pt x="10" y="53"/>
                    <a:pt x="10" y="53"/>
                    <a:pt x="10" y="53"/>
                  </a:cubicBezTo>
                  <a:cubicBezTo>
                    <a:pt x="25" y="59"/>
                    <a:pt x="25" y="59"/>
                    <a:pt x="25" y="59"/>
                  </a:cubicBezTo>
                  <a:cubicBezTo>
                    <a:pt x="27" y="54"/>
                    <a:pt x="27" y="54"/>
                    <a:pt x="27" y="54"/>
                  </a:cubicBezTo>
                  <a:cubicBezTo>
                    <a:pt x="12" y="47"/>
                    <a:pt x="12" y="47"/>
                    <a:pt x="12" y="47"/>
                  </a:cubicBezTo>
                  <a:cubicBezTo>
                    <a:pt x="12" y="46"/>
                    <a:pt x="12" y="46"/>
                    <a:pt x="12" y="46"/>
                  </a:cubicBezTo>
                  <a:cubicBezTo>
                    <a:pt x="19" y="32"/>
                    <a:pt x="31" y="20"/>
                    <a:pt x="45" y="13"/>
                  </a:cubicBezTo>
                  <a:cubicBezTo>
                    <a:pt x="46" y="13"/>
                    <a:pt x="46" y="13"/>
                    <a:pt x="46" y="13"/>
                  </a:cubicBezTo>
                  <a:cubicBezTo>
                    <a:pt x="53" y="29"/>
                    <a:pt x="53" y="29"/>
                    <a:pt x="53" y="29"/>
                  </a:cubicBezTo>
                  <a:cubicBezTo>
                    <a:pt x="58" y="27"/>
                    <a:pt x="58" y="27"/>
                    <a:pt x="58" y="27"/>
                  </a:cubicBezTo>
                  <a:cubicBezTo>
                    <a:pt x="51" y="11"/>
                    <a:pt x="51" y="11"/>
                    <a:pt x="51" y="11"/>
                  </a:cubicBezTo>
                  <a:cubicBezTo>
                    <a:pt x="53" y="10"/>
                    <a:pt x="53" y="10"/>
                    <a:pt x="53" y="10"/>
                  </a:cubicBezTo>
                  <a:cubicBezTo>
                    <a:pt x="68" y="6"/>
                    <a:pt x="84" y="6"/>
                    <a:pt x="99" y="10"/>
                  </a:cubicBezTo>
                  <a:cubicBezTo>
                    <a:pt x="101" y="11"/>
                    <a:pt x="101" y="11"/>
                    <a:pt x="101" y="11"/>
                  </a:cubicBezTo>
                  <a:cubicBezTo>
                    <a:pt x="94" y="27"/>
                    <a:pt x="94" y="27"/>
                    <a:pt x="94" y="27"/>
                  </a:cubicBezTo>
                  <a:cubicBezTo>
                    <a:pt x="99" y="29"/>
                    <a:pt x="99" y="29"/>
                    <a:pt x="99" y="29"/>
                  </a:cubicBezTo>
                  <a:cubicBezTo>
                    <a:pt x="105" y="13"/>
                    <a:pt x="105" y="13"/>
                    <a:pt x="105" y="13"/>
                  </a:cubicBezTo>
                  <a:cubicBezTo>
                    <a:pt x="106" y="13"/>
                    <a:pt x="106" y="13"/>
                    <a:pt x="106" y="13"/>
                  </a:cubicBezTo>
                  <a:cubicBezTo>
                    <a:pt x="121" y="20"/>
                    <a:pt x="132" y="32"/>
                    <a:pt x="139" y="46"/>
                  </a:cubicBezTo>
                  <a:cubicBezTo>
                    <a:pt x="140" y="48"/>
                    <a:pt x="140" y="48"/>
                    <a:pt x="140" y="48"/>
                  </a:cubicBezTo>
                  <a:cubicBezTo>
                    <a:pt x="124" y="54"/>
                    <a:pt x="124" y="54"/>
                    <a:pt x="124" y="54"/>
                  </a:cubicBezTo>
                  <a:cubicBezTo>
                    <a:pt x="127" y="59"/>
                    <a:pt x="127" y="59"/>
                    <a:pt x="127" y="59"/>
                  </a:cubicBezTo>
                  <a:cubicBezTo>
                    <a:pt x="142" y="53"/>
                    <a:pt x="142" y="53"/>
                    <a:pt x="142" y="53"/>
                  </a:cubicBezTo>
                  <a:cubicBezTo>
                    <a:pt x="142" y="54"/>
                    <a:pt x="142" y="54"/>
                    <a:pt x="142" y="54"/>
                  </a:cubicBezTo>
                  <a:cubicBezTo>
                    <a:pt x="145" y="61"/>
                    <a:pt x="146" y="68"/>
                    <a:pt x="146" y="77"/>
                  </a:cubicBezTo>
                  <a:cubicBezTo>
                    <a:pt x="146" y="87"/>
                    <a:pt x="145" y="94"/>
                    <a:pt x="142" y="100"/>
                  </a:cubicBezTo>
                  <a:cubicBezTo>
                    <a:pt x="142" y="101"/>
                    <a:pt x="142" y="101"/>
                    <a:pt x="142" y="101"/>
                  </a:cubicBezTo>
                  <a:cubicBezTo>
                    <a:pt x="127" y="95"/>
                    <a:pt x="127" y="95"/>
                    <a:pt x="127" y="95"/>
                  </a:cubicBezTo>
                  <a:lnTo>
                    <a:pt x="124" y="10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61"/>
            <p:cNvSpPr>
              <a:spLocks noEditPoints="1"/>
            </p:cNvSpPr>
            <p:nvPr/>
          </p:nvSpPr>
          <p:spPr bwMode="auto">
            <a:xfrm>
              <a:off x="3713163" y="1120775"/>
              <a:ext cx="90487" cy="90488"/>
            </a:xfrm>
            <a:custGeom>
              <a:avLst/>
              <a:gdLst>
                <a:gd name="T0" fmla="*/ 12 w 24"/>
                <a:gd name="T1" fmla="*/ 24 h 24"/>
                <a:gd name="T2" fmla="*/ 0 w 24"/>
                <a:gd name="T3" fmla="*/ 12 h 24"/>
                <a:gd name="T4" fmla="*/ 12 w 24"/>
                <a:gd name="T5" fmla="*/ 0 h 24"/>
                <a:gd name="T6" fmla="*/ 24 w 24"/>
                <a:gd name="T7" fmla="*/ 12 h 24"/>
                <a:gd name="T8" fmla="*/ 12 w 24"/>
                <a:gd name="T9" fmla="*/ 24 h 24"/>
                <a:gd name="T10" fmla="*/ 12 w 24"/>
                <a:gd name="T11" fmla="*/ 3 h 24"/>
                <a:gd name="T12" fmla="*/ 3 w 24"/>
                <a:gd name="T13" fmla="*/ 12 h 24"/>
                <a:gd name="T14" fmla="*/ 12 w 24"/>
                <a:gd name="T15" fmla="*/ 20 h 24"/>
                <a:gd name="T16" fmla="*/ 20 w 24"/>
                <a:gd name="T17" fmla="*/ 12 h 24"/>
                <a:gd name="T18" fmla="*/ 12 w 24"/>
                <a:gd name="T19" fmla="*/ 3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24">
                  <a:moveTo>
                    <a:pt x="12" y="24"/>
                  </a:moveTo>
                  <a:cubicBezTo>
                    <a:pt x="5" y="24"/>
                    <a:pt x="0" y="18"/>
                    <a:pt x="0" y="12"/>
                  </a:cubicBezTo>
                  <a:cubicBezTo>
                    <a:pt x="0" y="5"/>
                    <a:pt x="5" y="0"/>
                    <a:pt x="12" y="0"/>
                  </a:cubicBezTo>
                  <a:cubicBezTo>
                    <a:pt x="18" y="0"/>
                    <a:pt x="24" y="5"/>
                    <a:pt x="24" y="12"/>
                  </a:cubicBezTo>
                  <a:cubicBezTo>
                    <a:pt x="24" y="18"/>
                    <a:pt x="18" y="24"/>
                    <a:pt x="12" y="24"/>
                  </a:cubicBezTo>
                  <a:close/>
                  <a:moveTo>
                    <a:pt x="12" y="3"/>
                  </a:moveTo>
                  <a:cubicBezTo>
                    <a:pt x="7" y="3"/>
                    <a:pt x="3" y="7"/>
                    <a:pt x="3" y="12"/>
                  </a:cubicBezTo>
                  <a:cubicBezTo>
                    <a:pt x="3" y="16"/>
                    <a:pt x="7" y="20"/>
                    <a:pt x="12" y="20"/>
                  </a:cubicBezTo>
                  <a:cubicBezTo>
                    <a:pt x="16" y="20"/>
                    <a:pt x="20" y="16"/>
                    <a:pt x="20" y="12"/>
                  </a:cubicBezTo>
                  <a:cubicBezTo>
                    <a:pt x="20" y="7"/>
                    <a:pt x="16" y="3"/>
                    <a:pt x="12"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62"/>
            <p:cNvSpPr>
              <a:spLocks/>
            </p:cNvSpPr>
            <p:nvPr/>
          </p:nvSpPr>
          <p:spPr bwMode="auto">
            <a:xfrm>
              <a:off x="3795713" y="1131888"/>
              <a:ext cx="142875" cy="33338"/>
            </a:xfrm>
            <a:custGeom>
              <a:avLst/>
              <a:gdLst>
                <a:gd name="T0" fmla="*/ 2 w 38"/>
                <a:gd name="T1" fmla="*/ 9 h 9"/>
                <a:gd name="T2" fmla="*/ 0 w 38"/>
                <a:gd name="T3" fmla="*/ 7 h 9"/>
                <a:gd name="T4" fmla="*/ 2 w 38"/>
                <a:gd name="T5" fmla="*/ 5 h 9"/>
                <a:gd name="T6" fmla="*/ 35 w 38"/>
                <a:gd name="T7" fmla="*/ 1 h 9"/>
                <a:gd name="T8" fmla="*/ 38 w 38"/>
                <a:gd name="T9" fmla="*/ 3 h 9"/>
                <a:gd name="T10" fmla="*/ 36 w 38"/>
                <a:gd name="T11" fmla="*/ 5 h 9"/>
                <a:gd name="T12" fmla="*/ 2 w 38"/>
                <a:gd name="T13" fmla="*/ 9 h 9"/>
                <a:gd name="T14" fmla="*/ 2 w 38"/>
                <a:gd name="T15" fmla="*/ 9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9">
                  <a:moveTo>
                    <a:pt x="2" y="9"/>
                  </a:moveTo>
                  <a:cubicBezTo>
                    <a:pt x="1" y="9"/>
                    <a:pt x="0" y="9"/>
                    <a:pt x="0" y="7"/>
                  </a:cubicBezTo>
                  <a:cubicBezTo>
                    <a:pt x="0" y="6"/>
                    <a:pt x="1" y="5"/>
                    <a:pt x="2" y="5"/>
                  </a:cubicBezTo>
                  <a:cubicBezTo>
                    <a:pt x="35" y="1"/>
                    <a:pt x="35" y="1"/>
                    <a:pt x="35" y="1"/>
                  </a:cubicBezTo>
                  <a:cubicBezTo>
                    <a:pt x="36" y="0"/>
                    <a:pt x="37" y="1"/>
                    <a:pt x="38" y="3"/>
                  </a:cubicBezTo>
                  <a:cubicBezTo>
                    <a:pt x="38" y="4"/>
                    <a:pt x="37" y="5"/>
                    <a:pt x="36" y="5"/>
                  </a:cubicBezTo>
                  <a:cubicBezTo>
                    <a:pt x="2" y="9"/>
                    <a:pt x="2" y="9"/>
                    <a:pt x="2" y="9"/>
                  </a:cubicBezTo>
                  <a:cubicBezTo>
                    <a:pt x="2" y="9"/>
                    <a:pt x="2" y="9"/>
                    <a:pt x="2" y="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2" name="TextBox 11"/>
          <p:cNvSpPr txBox="1"/>
          <p:nvPr/>
        </p:nvSpPr>
        <p:spPr>
          <a:xfrm>
            <a:off x="3962400" y="5410200"/>
            <a:ext cx="4953000" cy="1031051"/>
          </a:xfrm>
          <a:prstGeom prst="rect">
            <a:avLst/>
          </a:prstGeom>
          <a:noFill/>
        </p:spPr>
        <p:txBody>
          <a:bodyPr wrap="square" rtlCol="0">
            <a:spAutoFit/>
          </a:bodyPr>
          <a:lstStyle/>
          <a:p>
            <a:pPr lvl="0" defTabSz="1219170"/>
            <a:r>
              <a:rPr lang="en-US" sz="1600" b="1" u="sng" spc="-67" dirty="0">
                <a:gradFill>
                  <a:gsLst>
                    <a:gs pos="5417">
                      <a:srgbClr val="53565A"/>
                    </a:gs>
                    <a:gs pos="28000">
                      <a:srgbClr val="53565A"/>
                    </a:gs>
                  </a:gsLst>
                  <a:lin ang="5400000" scaled="0"/>
                </a:gradFill>
                <a:latin typeface="Arial"/>
              </a:rPr>
              <a:t>Purpose</a:t>
            </a:r>
          </a:p>
          <a:p>
            <a:pPr marL="285750" lvl="0" indent="-285750" defTabSz="1219170">
              <a:buFont typeface="Arial" panose="020B0604020202020204" pitchFamily="34" charset="0"/>
              <a:buChar char="•"/>
            </a:pPr>
            <a:r>
              <a:rPr lang="en-US" sz="1500" dirty="0">
                <a:gradFill>
                  <a:gsLst>
                    <a:gs pos="5417">
                      <a:srgbClr val="53565A"/>
                    </a:gs>
                    <a:gs pos="28000">
                      <a:srgbClr val="53565A"/>
                    </a:gs>
                  </a:gsLst>
                  <a:lin ang="5400000" scaled="0"/>
                </a:gradFill>
                <a:latin typeface="Arial"/>
              </a:rPr>
              <a:t>Drives agile maturity by encouraging delivery teams to focus on </a:t>
            </a:r>
            <a:r>
              <a:rPr lang="en-US" sz="1500" dirty="0" smtClean="0">
                <a:gradFill>
                  <a:gsLst>
                    <a:gs pos="5417">
                      <a:srgbClr val="53565A"/>
                    </a:gs>
                    <a:gs pos="28000">
                      <a:srgbClr val="53565A"/>
                    </a:gs>
                  </a:gsLst>
                  <a:lin ang="5400000" scaled="0"/>
                </a:gradFill>
                <a:latin typeface="Arial"/>
              </a:rPr>
              <a:t>delivering </a:t>
            </a:r>
            <a:r>
              <a:rPr lang="en-US" sz="1500" dirty="0">
                <a:gradFill>
                  <a:gsLst>
                    <a:gs pos="5417">
                      <a:srgbClr val="53565A"/>
                    </a:gs>
                    <a:gs pos="28000">
                      <a:srgbClr val="53565A"/>
                    </a:gs>
                  </a:gsLst>
                  <a:lin ang="5400000" scaled="0"/>
                </a:gradFill>
                <a:latin typeface="Arial"/>
              </a:rPr>
              <a:t>features </a:t>
            </a:r>
            <a:r>
              <a:rPr lang="en-US" sz="1500" dirty="0" smtClean="0">
                <a:gradFill>
                  <a:gsLst>
                    <a:gs pos="5417">
                      <a:srgbClr val="53565A"/>
                    </a:gs>
                    <a:gs pos="28000">
                      <a:srgbClr val="53565A"/>
                    </a:gs>
                  </a:gsLst>
                  <a:lin ang="5400000" scaled="0"/>
                </a:gradFill>
                <a:latin typeface="Arial"/>
              </a:rPr>
              <a:t>to production in </a:t>
            </a:r>
            <a:r>
              <a:rPr lang="en-US" sz="1500" dirty="0">
                <a:gradFill>
                  <a:gsLst>
                    <a:gs pos="5417">
                      <a:srgbClr val="53565A"/>
                    </a:gs>
                    <a:gs pos="28000">
                      <a:srgbClr val="53565A"/>
                    </a:gs>
                  </a:gsLst>
                  <a:lin ang="5400000" scaled="0"/>
                </a:gradFill>
                <a:latin typeface="Arial"/>
              </a:rPr>
              <a:t>as short a time </a:t>
            </a:r>
            <a:r>
              <a:rPr lang="en-US" sz="1500" dirty="0" smtClean="0">
                <a:gradFill>
                  <a:gsLst>
                    <a:gs pos="5417">
                      <a:srgbClr val="53565A"/>
                    </a:gs>
                    <a:gs pos="28000">
                      <a:srgbClr val="53565A"/>
                    </a:gs>
                  </a:gsLst>
                  <a:lin ang="5400000" scaled="0"/>
                </a:gradFill>
                <a:latin typeface="Arial"/>
              </a:rPr>
              <a:t>possible. </a:t>
            </a:r>
            <a:endParaRPr lang="en-US" sz="1500" dirty="0">
              <a:gradFill>
                <a:gsLst>
                  <a:gs pos="5417">
                    <a:srgbClr val="53565A"/>
                  </a:gs>
                  <a:gs pos="28000">
                    <a:srgbClr val="53565A"/>
                  </a:gs>
                </a:gsLst>
                <a:lin ang="5400000" scaled="0"/>
              </a:gradFill>
              <a:latin typeface="Arial"/>
            </a:endParaRPr>
          </a:p>
        </p:txBody>
      </p:sp>
    </p:spTree>
    <p:extLst>
      <p:ext uri="{BB962C8B-B14F-4D97-AF65-F5344CB8AC3E}">
        <p14:creationId xmlns:p14="http://schemas.microsoft.com/office/powerpoint/2010/main" val="9273245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txBox="1">
            <a:spLocks/>
          </p:cNvSpPr>
          <p:nvPr/>
        </p:nvSpPr>
        <p:spPr>
          <a:xfrm>
            <a:off x="1475098" y="1143000"/>
            <a:ext cx="7251051" cy="4405873"/>
          </a:xfrm>
          <a:prstGeom prst="rect">
            <a:avLst/>
          </a:prstGeom>
        </p:spPr>
        <p:txBody>
          <a:bodyPr wrap="square" lIns="175768" tIns="0" rIns="175768" bIns="0" anchor="t"/>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1219170">
              <a:lnSpc>
                <a:spcPct val="100000"/>
              </a:lnSpc>
              <a:spcBef>
                <a:spcPts val="0"/>
              </a:spcBef>
              <a:buSzTx/>
            </a:pPr>
            <a:r>
              <a:rPr lang="en-US" sz="1600" b="1" u="sng" spc="-67" dirty="0" smtClean="0">
                <a:gradFill>
                  <a:gsLst>
                    <a:gs pos="5417">
                      <a:srgbClr val="53565A"/>
                    </a:gs>
                    <a:gs pos="28000">
                      <a:srgbClr val="53565A"/>
                    </a:gs>
                  </a:gsLst>
                  <a:lin ang="5400000" scaled="0"/>
                </a:gradFill>
                <a:latin typeface="Arial"/>
              </a:rPr>
              <a:t>Group By </a:t>
            </a:r>
            <a:r>
              <a:rPr lang="en-US" sz="1600" b="1" spc="-67" dirty="0" smtClean="0">
                <a:gradFill>
                  <a:gsLst>
                    <a:gs pos="5417">
                      <a:srgbClr val="53565A"/>
                    </a:gs>
                    <a:gs pos="28000">
                      <a:srgbClr val="53565A"/>
                    </a:gs>
                  </a:gsLst>
                  <a:lin ang="5400000" scaled="0"/>
                </a:gradFill>
                <a:latin typeface="Arial"/>
              </a:rPr>
              <a:t>  </a:t>
            </a:r>
            <a:r>
              <a:rPr lang="en-US" sz="1500" dirty="0" smtClean="0">
                <a:gradFill>
                  <a:gsLst>
                    <a:gs pos="5417">
                      <a:srgbClr val="53565A"/>
                    </a:gs>
                    <a:gs pos="28000">
                      <a:srgbClr val="53565A"/>
                    </a:gs>
                  </a:gsLst>
                  <a:lin ang="5400000" scaled="0"/>
                </a:gradFill>
                <a:latin typeface="Arial"/>
              </a:rPr>
              <a:t>Cost Center Structure  </a:t>
            </a:r>
          </a:p>
          <a:p>
            <a:pPr defTabSz="1219170">
              <a:lnSpc>
                <a:spcPct val="100000"/>
              </a:lnSpc>
              <a:spcBef>
                <a:spcPts val="0"/>
              </a:spcBef>
              <a:buSzTx/>
            </a:pPr>
            <a:r>
              <a:rPr lang="en-US" sz="1500" dirty="0" smtClean="0">
                <a:gradFill>
                  <a:gsLst>
                    <a:gs pos="5417">
                      <a:srgbClr val="53565A"/>
                    </a:gs>
                    <a:gs pos="28000">
                      <a:srgbClr val="53565A"/>
                    </a:gs>
                  </a:gsLst>
                  <a:lin ang="5400000" scaled="0"/>
                </a:gradFill>
                <a:latin typeface="Arial"/>
              </a:rPr>
              <a:t>Product,  Asset or Billing Application (future enhancement)</a:t>
            </a:r>
          </a:p>
          <a:p>
            <a:pPr defTabSz="1219170">
              <a:lnSpc>
                <a:spcPct val="100000"/>
              </a:lnSpc>
              <a:spcBef>
                <a:spcPts val="0"/>
              </a:spcBef>
              <a:buSzTx/>
            </a:pPr>
            <a:r>
              <a:rPr lang="en-US" sz="1600" b="1" u="sng" spc="-67" dirty="0" smtClean="0">
                <a:gradFill>
                  <a:gsLst>
                    <a:gs pos="5417">
                      <a:srgbClr val="53565A"/>
                    </a:gs>
                    <a:gs pos="28000">
                      <a:srgbClr val="53565A"/>
                    </a:gs>
                  </a:gsLst>
                  <a:lin ang="5400000" scaled="0"/>
                </a:gradFill>
                <a:latin typeface="Arial"/>
              </a:rPr>
              <a:t>Target/Goal</a:t>
            </a:r>
            <a:r>
              <a:rPr lang="en-US" sz="1600" b="1" spc="-67" dirty="0" smtClean="0">
                <a:gradFill>
                  <a:gsLst>
                    <a:gs pos="5417">
                      <a:srgbClr val="53565A"/>
                    </a:gs>
                    <a:gs pos="28000">
                      <a:srgbClr val="53565A"/>
                    </a:gs>
                  </a:gsLst>
                  <a:lin ang="5400000" scaled="0"/>
                </a:gradFill>
                <a:latin typeface="Arial"/>
              </a:rPr>
              <a:t>  </a:t>
            </a:r>
            <a:r>
              <a:rPr lang="en-US" sz="1500" dirty="0" smtClean="0">
                <a:gradFill>
                  <a:gsLst>
                    <a:gs pos="5417">
                      <a:srgbClr val="53565A"/>
                    </a:gs>
                    <a:gs pos="28000">
                      <a:srgbClr val="53565A"/>
                    </a:gs>
                  </a:gsLst>
                  <a:lin ang="5400000" scaled="0"/>
                </a:gradFill>
                <a:latin typeface="Arial"/>
              </a:rPr>
              <a:t>15% cycle time improvement</a:t>
            </a:r>
            <a:endParaRPr lang="en-US" sz="1500" dirty="0">
              <a:gradFill>
                <a:gsLst>
                  <a:gs pos="5417">
                    <a:srgbClr val="53565A"/>
                  </a:gs>
                  <a:gs pos="28000">
                    <a:srgbClr val="53565A"/>
                  </a:gs>
                </a:gsLst>
                <a:lin ang="5400000" scaled="0"/>
              </a:gradFill>
              <a:latin typeface="Arial"/>
            </a:endParaRPr>
          </a:p>
          <a:p>
            <a:endParaRPr lang="en-US" sz="1600" b="1" u="sng" spc="-67" dirty="0" smtClean="0">
              <a:gradFill>
                <a:gsLst>
                  <a:gs pos="5417">
                    <a:schemeClr val="tx1"/>
                  </a:gs>
                  <a:gs pos="28000">
                    <a:schemeClr val="tx1"/>
                  </a:gs>
                </a:gsLst>
                <a:lin ang="5400000" scaled="0"/>
              </a:gradFill>
              <a:latin typeface="+mn-lt"/>
            </a:endParaRPr>
          </a:p>
          <a:p>
            <a:endParaRPr lang="en-US" sz="1600" b="1" u="sng" spc="-67" dirty="0">
              <a:gradFill>
                <a:gsLst>
                  <a:gs pos="5417">
                    <a:schemeClr val="tx1"/>
                  </a:gs>
                  <a:gs pos="28000">
                    <a:schemeClr val="tx1"/>
                  </a:gs>
                </a:gsLst>
                <a:lin ang="5400000" scaled="0"/>
              </a:gradFill>
              <a:latin typeface="+mn-lt"/>
            </a:endParaRPr>
          </a:p>
          <a:p>
            <a:endParaRPr lang="en-US" sz="1600" b="1" u="sng" spc="-67" dirty="0" smtClean="0">
              <a:gradFill>
                <a:gsLst>
                  <a:gs pos="5417">
                    <a:schemeClr val="tx1"/>
                  </a:gs>
                  <a:gs pos="28000">
                    <a:schemeClr val="tx1"/>
                  </a:gs>
                </a:gsLst>
                <a:lin ang="5400000" scaled="0"/>
              </a:gradFill>
              <a:latin typeface="+mn-lt"/>
            </a:endParaRPr>
          </a:p>
          <a:p>
            <a:endParaRPr lang="en-US" sz="1600" b="1" u="sng" spc="-67" dirty="0" smtClean="0">
              <a:gradFill>
                <a:gsLst>
                  <a:gs pos="5417">
                    <a:schemeClr val="tx1"/>
                  </a:gs>
                  <a:gs pos="28000">
                    <a:schemeClr val="tx1"/>
                  </a:gs>
                </a:gsLst>
                <a:lin ang="5400000" scaled="0"/>
              </a:gradFill>
              <a:latin typeface="+mn-lt"/>
            </a:endParaRPr>
          </a:p>
          <a:p>
            <a:endParaRPr lang="en-US" sz="1600" b="1" u="sng" spc="-67" dirty="0">
              <a:gradFill>
                <a:gsLst>
                  <a:gs pos="5417">
                    <a:schemeClr val="tx1"/>
                  </a:gs>
                  <a:gs pos="28000">
                    <a:schemeClr val="tx1"/>
                  </a:gs>
                </a:gsLst>
                <a:lin ang="5400000" scaled="0"/>
              </a:gradFill>
              <a:latin typeface="+mn-lt"/>
            </a:endParaRPr>
          </a:p>
          <a:p>
            <a:endParaRPr lang="en-US" sz="1600" b="1" u="sng" spc="-67" dirty="0" smtClean="0">
              <a:gradFill>
                <a:gsLst>
                  <a:gs pos="5417">
                    <a:schemeClr val="tx1"/>
                  </a:gs>
                  <a:gs pos="28000">
                    <a:schemeClr val="tx1"/>
                  </a:gs>
                </a:gsLst>
                <a:lin ang="5400000" scaled="0"/>
              </a:gradFill>
              <a:latin typeface="+mn-lt"/>
            </a:endParaRPr>
          </a:p>
          <a:p>
            <a:endParaRPr lang="en-US" sz="1600" b="1" u="sng" spc="-67" dirty="0">
              <a:gradFill>
                <a:gsLst>
                  <a:gs pos="5417">
                    <a:schemeClr val="tx1"/>
                  </a:gs>
                  <a:gs pos="28000">
                    <a:schemeClr val="tx1"/>
                  </a:gs>
                </a:gsLst>
                <a:lin ang="5400000" scaled="0"/>
              </a:gradFill>
              <a:latin typeface="+mn-lt"/>
            </a:endParaRPr>
          </a:p>
          <a:p>
            <a:endParaRPr lang="en-US" sz="1600" b="1" u="sng" spc="-67" dirty="0" smtClean="0">
              <a:gradFill>
                <a:gsLst>
                  <a:gs pos="5417">
                    <a:schemeClr val="tx1"/>
                  </a:gs>
                  <a:gs pos="28000">
                    <a:schemeClr val="tx1"/>
                  </a:gs>
                </a:gsLst>
                <a:lin ang="5400000" scaled="0"/>
              </a:gradFill>
              <a:latin typeface="+mn-lt"/>
            </a:endParaRPr>
          </a:p>
          <a:p>
            <a:endParaRPr lang="en-US" sz="1600" b="1" u="sng" spc="-67" dirty="0">
              <a:gradFill>
                <a:gsLst>
                  <a:gs pos="5417">
                    <a:schemeClr val="tx1"/>
                  </a:gs>
                  <a:gs pos="28000">
                    <a:schemeClr val="tx1"/>
                  </a:gs>
                </a:gsLst>
                <a:lin ang="5400000" scaled="0"/>
              </a:gradFill>
              <a:latin typeface="+mn-lt"/>
            </a:endParaRPr>
          </a:p>
          <a:p>
            <a:endParaRPr lang="en-US" sz="1600" b="1" u="sng" spc="-67" dirty="0" smtClean="0">
              <a:gradFill>
                <a:gsLst>
                  <a:gs pos="5417">
                    <a:schemeClr val="tx1"/>
                  </a:gs>
                  <a:gs pos="28000">
                    <a:schemeClr val="tx1"/>
                  </a:gs>
                </a:gsLst>
                <a:lin ang="5400000" scaled="0"/>
              </a:gradFill>
              <a:latin typeface="+mn-lt"/>
            </a:endParaRPr>
          </a:p>
        </p:txBody>
      </p:sp>
      <p:grpSp>
        <p:nvGrpSpPr>
          <p:cNvPr id="13" name="Group 12"/>
          <p:cNvGrpSpPr/>
          <p:nvPr/>
        </p:nvGrpSpPr>
        <p:grpSpPr>
          <a:xfrm>
            <a:off x="698632" y="1568592"/>
            <a:ext cx="540044" cy="440197"/>
            <a:chOff x="2751138" y="1573213"/>
            <a:chExt cx="463550" cy="377825"/>
          </a:xfrm>
          <a:solidFill>
            <a:srgbClr val="FFFFFF"/>
          </a:solidFill>
        </p:grpSpPr>
        <p:sp>
          <p:nvSpPr>
            <p:cNvPr id="15" name="Freeform 14"/>
            <p:cNvSpPr>
              <a:spLocks noEditPoints="1"/>
            </p:cNvSpPr>
            <p:nvPr/>
          </p:nvSpPr>
          <p:spPr bwMode="auto">
            <a:xfrm>
              <a:off x="2751138" y="1573213"/>
              <a:ext cx="463550" cy="377825"/>
            </a:xfrm>
            <a:custGeom>
              <a:avLst/>
              <a:gdLst>
                <a:gd name="T0" fmla="*/ 292 w 292"/>
                <a:gd name="T1" fmla="*/ 192 h 238"/>
                <a:gd name="T2" fmla="*/ 292 w 292"/>
                <a:gd name="T3" fmla="*/ 0 h 238"/>
                <a:gd name="T4" fmla="*/ 0 w 292"/>
                <a:gd name="T5" fmla="*/ 0 h 238"/>
                <a:gd name="T6" fmla="*/ 0 w 292"/>
                <a:gd name="T7" fmla="*/ 192 h 238"/>
                <a:gd name="T8" fmla="*/ 87 w 292"/>
                <a:gd name="T9" fmla="*/ 192 h 238"/>
                <a:gd name="T10" fmla="*/ 87 w 292"/>
                <a:gd name="T11" fmla="*/ 211 h 238"/>
                <a:gd name="T12" fmla="*/ 47 w 292"/>
                <a:gd name="T13" fmla="*/ 211 h 238"/>
                <a:gd name="T14" fmla="*/ 47 w 292"/>
                <a:gd name="T15" fmla="*/ 238 h 238"/>
                <a:gd name="T16" fmla="*/ 249 w 292"/>
                <a:gd name="T17" fmla="*/ 238 h 238"/>
                <a:gd name="T18" fmla="*/ 249 w 292"/>
                <a:gd name="T19" fmla="*/ 211 h 238"/>
                <a:gd name="T20" fmla="*/ 208 w 292"/>
                <a:gd name="T21" fmla="*/ 211 h 238"/>
                <a:gd name="T22" fmla="*/ 208 w 292"/>
                <a:gd name="T23" fmla="*/ 192 h 238"/>
                <a:gd name="T24" fmla="*/ 292 w 292"/>
                <a:gd name="T25" fmla="*/ 192 h 238"/>
                <a:gd name="T26" fmla="*/ 240 w 292"/>
                <a:gd name="T27" fmla="*/ 228 h 238"/>
                <a:gd name="T28" fmla="*/ 55 w 292"/>
                <a:gd name="T29" fmla="*/ 228 h 238"/>
                <a:gd name="T30" fmla="*/ 55 w 292"/>
                <a:gd name="T31" fmla="*/ 220 h 238"/>
                <a:gd name="T32" fmla="*/ 240 w 292"/>
                <a:gd name="T33" fmla="*/ 220 h 238"/>
                <a:gd name="T34" fmla="*/ 240 w 292"/>
                <a:gd name="T35" fmla="*/ 228 h 238"/>
                <a:gd name="T36" fmla="*/ 200 w 292"/>
                <a:gd name="T37" fmla="*/ 197 h 238"/>
                <a:gd name="T38" fmla="*/ 200 w 292"/>
                <a:gd name="T39" fmla="*/ 211 h 238"/>
                <a:gd name="T40" fmla="*/ 95 w 292"/>
                <a:gd name="T41" fmla="*/ 211 h 238"/>
                <a:gd name="T42" fmla="*/ 95 w 292"/>
                <a:gd name="T43" fmla="*/ 197 h 238"/>
                <a:gd name="T44" fmla="*/ 200 w 292"/>
                <a:gd name="T45" fmla="*/ 197 h 238"/>
                <a:gd name="T46" fmla="*/ 8 w 292"/>
                <a:gd name="T47" fmla="*/ 9 h 238"/>
                <a:gd name="T48" fmla="*/ 284 w 292"/>
                <a:gd name="T49" fmla="*/ 9 h 238"/>
                <a:gd name="T50" fmla="*/ 284 w 292"/>
                <a:gd name="T51" fmla="*/ 183 h 238"/>
                <a:gd name="T52" fmla="*/ 8 w 292"/>
                <a:gd name="T53" fmla="*/ 183 h 238"/>
                <a:gd name="T54" fmla="*/ 8 w 292"/>
                <a:gd name="T55" fmla="*/ 9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92" h="238">
                  <a:moveTo>
                    <a:pt x="292" y="192"/>
                  </a:moveTo>
                  <a:lnTo>
                    <a:pt x="292" y="0"/>
                  </a:lnTo>
                  <a:lnTo>
                    <a:pt x="0" y="0"/>
                  </a:lnTo>
                  <a:lnTo>
                    <a:pt x="0" y="192"/>
                  </a:lnTo>
                  <a:lnTo>
                    <a:pt x="87" y="192"/>
                  </a:lnTo>
                  <a:lnTo>
                    <a:pt x="87" y="211"/>
                  </a:lnTo>
                  <a:lnTo>
                    <a:pt x="47" y="211"/>
                  </a:lnTo>
                  <a:lnTo>
                    <a:pt x="47" y="238"/>
                  </a:lnTo>
                  <a:lnTo>
                    <a:pt x="249" y="238"/>
                  </a:lnTo>
                  <a:lnTo>
                    <a:pt x="249" y="211"/>
                  </a:lnTo>
                  <a:lnTo>
                    <a:pt x="208" y="211"/>
                  </a:lnTo>
                  <a:lnTo>
                    <a:pt x="208" y="192"/>
                  </a:lnTo>
                  <a:lnTo>
                    <a:pt x="292" y="192"/>
                  </a:lnTo>
                  <a:close/>
                  <a:moveTo>
                    <a:pt x="240" y="228"/>
                  </a:moveTo>
                  <a:lnTo>
                    <a:pt x="55" y="228"/>
                  </a:lnTo>
                  <a:lnTo>
                    <a:pt x="55" y="220"/>
                  </a:lnTo>
                  <a:lnTo>
                    <a:pt x="240" y="220"/>
                  </a:lnTo>
                  <a:lnTo>
                    <a:pt x="240" y="228"/>
                  </a:lnTo>
                  <a:close/>
                  <a:moveTo>
                    <a:pt x="200" y="197"/>
                  </a:moveTo>
                  <a:lnTo>
                    <a:pt x="200" y="211"/>
                  </a:lnTo>
                  <a:lnTo>
                    <a:pt x="95" y="211"/>
                  </a:lnTo>
                  <a:lnTo>
                    <a:pt x="95" y="197"/>
                  </a:lnTo>
                  <a:lnTo>
                    <a:pt x="200" y="197"/>
                  </a:lnTo>
                  <a:close/>
                  <a:moveTo>
                    <a:pt x="8" y="9"/>
                  </a:moveTo>
                  <a:lnTo>
                    <a:pt x="284" y="9"/>
                  </a:lnTo>
                  <a:lnTo>
                    <a:pt x="284" y="183"/>
                  </a:lnTo>
                  <a:lnTo>
                    <a:pt x="8" y="183"/>
                  </a:lnTo>
                  <a:lnTo>
                    <a:pt x="8" y="9"/>
                  </a:lnTo>
                  <a:close/>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sp>
          <p:nvSpPr>
            <p:cNvPr id="19" name="Freeform 18"/>
            <p:cNvSpPr>
              <a:spLocks noEditPoints="1"/>
            </p:cNvSpPr>
            <p:nvPr/>
          </p:nvSpPr>
          <p:spPr bwMode="auto">
            <a:xfrm>
              <a:off x="2797176" y="1616076"/>
              <a:ext cx="347663" cy="209550"/>
            </a:xfrm>
            <a:custGeom>
              <a:avLst/>
              <a:gdLst>
                <a:gd name="T0" fmla="*/ 31 w 219"/>
                <a:gd name="T1" fmla="*/ 132 h 132"/>
                <a:gd name="T2" fmla="*/ 24 w 219"/>
                <a:gd name="T3" fmla="*/ 126 h 132"/>
                <a:gd name="T4" fmla="*/ 75 w 219"/>
                <a:gd name="T5" fmla="*/ 57 h 132"/>
                <a:gd name="T6" fmla="*/ 142 w 219"/>
                <a:gd name="T7" fmla="*/ 103 h 132"/>
                <a:gd name="T8" fmla="*/ 213 w 219"/>
                <a:gd name="T9" fmla="*/ 31 h 132"/>
                <a:gd name="T10" fmla="*/ 219 w 219"/>
                <a:gd name="T11" fmla="*/ 38 h 132"/>
                <a:gd name="T12" fmla="*/ 143 w 219"/>
                <a:gd name="T13" fmla="*/ 115 h 132"/>
                <a:gd name="T14" fmla="*/ 77 w 219"/>
                <a:gd name="T15" fmla="*/ 69 h 132"/>
                <a:gd name="T16" fmla="*/ 31 w 219"/>
                <a:gd name="T17" fmla="*/ 132 h 132"/>
                <a:gd name="T18" fmla="*/ 54 w 219"/>
                <a:gd name="T19" fmla="*/ 21 h 132"/>
                <a:gd name="T20" fmla="*/ 32 w 219"/>
                <a:gd name="T21" fmla="*/ 21 h 132"/>
                <a:gd name="T22" fmla="*/ 32 w 219"/>
                <a:gd name="T23" fmla="*/ 0 h 132"/>
                <a:gd name="T24" fmla="*/ 23 w 219"/>
                <a:gd name="T25" fmla="*/ 0 h 132"/>
                <a:gd name="T26" fmla="*/ 23 w 219"/>
                <a:gd name="T27" fmla="*/ 21 h 132"/>
                <a:gd name="T28" fmla="*/ 0 w 219"/>
                <a:gd name="T29" fmla="*/ 21 h 132"/>
                <a:gd name="T30" fmla="*/ 0 w 219"/>
                <a:gd name="T31" fmla="*/ 30 h 132"/>
                <a:gd name="T32" fmla="*/ 23 w 219"/>
                <a:gd name="T33" fmla="*/ 30 h 132"/>
                <a:gd name="T34" fmla="*/ 23 w 219"/>
                <a:gd name="T35" fmla="*/ 52 h 132"/>
                <a:gd name="T36" fmla="*/ 32 w 219"/>
                <a:gd name="T37" fmla="*/ 52 h 132"/>
                <a:gd name="T38" fmla="*/ 32 w 219"/>
                <a:gd name="T39" fmla="*/ 30 h 132"/>
                <a:gd name="T40" fmla="*/ 54 w 219"/>
                <a:gd name="T41" fmla="*/ 30 h 132"/>
                <a:gd name="T42" fmla="*/ 54 w 219"/>
                <a:gd name="T43" fmla="*/ 21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9" h="132">
                  <a:moveTo>
                    <a:pt x="31" y="132"/>
                  </a:moveTo>
                  <a:lnTo>
                    <a:pt x="24" y="126"/>
                  </a:lnTo>
                  <a:lnTo>
                    <a:pt x="75" y="57"/>
                  </a:lnTo>
                  <a:lnTo>
                    <a:pt x="142" y="103"/>
                  </a:lnTo>
                  <a:lnTo>
                    <a:pt x="213" y="31"/>
                  </a:lnTo>
                  <a:lnTo>
                    <a:pt x="219" y="38"/>
                  </a:lnTo>
                  <a:lnTo>
                    <a:pt x="143" y="115"/>
                  </a:lnTo>
                  <a:lnTo>
                    <a:pt x="77" y="69"/>
                  </a:lnTo>
                  <a:lnTo>
                    <a:pt x="31" y="132"/>
                  </a:lnTo>
                  <a:close/>
                  <a:moveTo>
                    <a:pt x="54" y="21"/>
                  </a:moveTo>
                  <a:lnTo>
                    <a:pt x="32" y="21"/>
                  </a:lnTo>
                  <a:lnTo>
                    <a:pt x="32" y="0"/>
                  </a:lnTo>
                  <a:lnTo>
                    <a:pt x="23" y="0"/>
                  </a:lnTo>
                  <a:lnTo>
                    <a:pt x="23" y="21"/>
                  </a:lnTo>
                  <a:lnTo>
                    <a:pt x="0" y="21"/>
                  </a:lnTo>
                  <a:lnTo>
                    <a:pt x="0" y="30"/>
                  </a:lnTo>
                  <a:lnTo>
                    <a:pt x="23" y="30"/>
                  </a:lnTo>
                  <a:lnTo>
                    <a:pt x="23" y="52"/>
                  </a:lnTo>
                  <a:lnTo>
                    <a:pt x="32" y="52"/>
                  </a:lnTo>
                  <a:lnTo>
                    <a:pt x="32" y="30"/>
                  </a:lnTo>
                  <a:lnTo>
                    <a:pt x="54" y="30"/>
                  </a:lnTo>
                  <a:lnTo>
                    <a:pt x="54" y="21"/>
                  </a:lnTo>
                  <a:close/>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8" name="Title 1"/>
          <p:cNvSpPr txBox="1">
            <a:spLocks/>
          </p:cNvSpPr>
          <p:nvPr/>
        </p:nvSpPr>
        <p:spPr>
          <a:xfrm>
            <a:off x="461387" y="304803"/>
            <a:ext cx="8396863" cy="620359"/>
          </a:xfrm>
          <a:prstGeom prst="rect">
            <a:avLst/>
          </a:prstGeom>
        </p:spPr>
        <p:txBody>
          <a:bodyPr vert="horz" lIns="121917" tIns="60958" rIns="121917" bIns="60958" rtlCol="0" anchor="b" anchorCtr="0">
            <a:normAutofit/>
          </a:bodyPr>
          <a:lstStyle>
            <a:lvl1pPr algn="l" defTabSz="914400" rtl="0" eaLnBrk="1" latinLnBrk="0" hangingPunct="1">
              <a:lnSpc>
                <a:spcPct val="90000"/>
              </a:lnSpc>
              <a:spcBef>
                <a:spcPct val="0"/>
              </a:spcBef>
              <a:buNone/>
              <a:defRPr sz="2000" b="0" kern="1200">
                <a:solidFill>
                  <a:schemeClr val="tx1"/>
                </a:solidFill>
                <a:latin typeface="Arial" pitchFamily="34" charset="0"/>
                <a:ea typeface="+mj-ea"/>
                <a:cs typeface="Arial" pitchFamily="34" charset="0"/>
              </a:defRPr>
            </a:lvl1pPr>
          </a:lstStyle>
          <a:p>
            <a:r>
              <a:rPr lang="en-US" dirty="0" smtClean="0"/>
              <a:t>Feature Cycle Time Calculation Detail</a:t>
            </a:r>
            <a:endParaRPr lang="en-US" dirty="0"/>
          </a:p>
        </p:txBody>
      </p:sp>
      <p:sp>
        <p:nvSpPr>
          <p:cNvPr id="9" name="Rectangle 26"/>
          <p:cNvSpPr>
            <a:spLocks noChangeArrowheads="1"/>
          </p:cNvSpPr>
          <p:nvPr/>
        </p:nvSpPr>
        <p:spPr bwMode="auto">
          <a:xfrm>
            <a:off x="531099" y="1219200"/>
            <a:ext cx="875110" cy="4453395"/>
          </a:xfrm>
          <a:prstGeom prst="rect">
            <a:avLst/>
          </a:prstGeom>
          <a:solidFill>
            <a:srgbClr val="007C8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4008" tIns="45720" rIns="27432" bIns="45720" numCol="1" anchor="ctr" anchorCtr="0" compatLnSpc="1">
            <a:prstTxWarp prst="textNoShape">
              <a:avLst/>
            </a:prstTxWarp>
          </a:bodyPr>
          <a:lstStyle/>
          <a:p>
            <a:pPr>
              <a:lnSpc>
                <a:spcPct val="95000"/>
              </a:lnSpc>
            </a:pPr>
            <a:endParaRPr lang="en-US" sz="1400" dirty="0"/>
          </a:p>
        </p:txBody>
      </p:sp>
      <p:grpSp>
        <p:nvGrpSpPr>
          <p:cNvPr id="10" name="Group 9"/>
          <p:cNvGrpSpPr/>
          <p:nvPr/>
        </p:nvGrpSpPr>
        <p:grpSpPr>
          <a:xfrm>
            <a:off x="676270" y="1500188"/>
            <a:ext cx="528638" cy="528638"/>
            <a:chOff x="3405188" y="812800"/>
            <a:chExt cx="704850" cy="528638"/>
          </a:xfrm>
        </p:grpSpPr>
        <p:sp>
          <p:nvSpPr>
            <p:cNvPr id="11" name="Freeform 35"/>
            <p:cNvSpPr>
              <a:spLocks/>
            </p:cNvSpPr>
            <p:nvPr/>
          </p:nvSpPr>
          <p:spPr bwMode="auto">
            <a:xfrm>
              <a:off x="3405188" y="812800"/>
              <a:ext cx="704850" cy="528638"/>
            </a:xfrm>
            <a:custGeom>
              <a:avLst/>
              <a:gdLst>
                <a:gd name="T0" fmla="*/ 94 w 188"/>
                <a:gd name="T1" fmla="*/ 0 h 141"/>
                <a:gd name="T2" fmla="*/ 0 w 188"/>
                <a:gd name="T3" fmla="*/ 94 h 141"/>
                <a:gd name="T4" fmla="*/ 13 w 188"/>
                <a:gd name="T5" fmla="*/ 141 h 141"/>
                <a:gd name="T6" fmla="*/ 18 w 188"/>
                <a:gd name="T7" fmla="*/ 139 h 141"/>
                <a:gd name="T8" fmla="*/ 18 w 188"/>
                <a:gd name="T9" fmla="*/ 139 h 141"/>
                <a:gd name="T10" fmla="*/ 5 w 188"/>
                <a:gd name="T11" fmla="*/ 94 h 141"/>
                <a:gd name="T12" fmla="*/ 94 w 188"/>
                <a:gd name="T13" fmla="*/ 6 h 141"/>
                <a:gd name="T14" fmla="*/ 182 w 188"/>
                <a:gd name="T15" fmla="*/ 94 h 141"/>
                <a:gd name="T16" fmla="*/ 172 w 188"/>
                <a:gd name="T17" fmla="*/ 135 h 141"/>
                <a:gd name="T18" fmla="*/ 177 w 188"/>
                <a:gd name="T19" fmla="*/ 138 h 141"/>
                <a:gd name="T20" fmla="*/ 177 w 188"/>
                <a:gd name="T21" fmla="*/ 138 h 141"/>
                <a:gd name="T22" fmla="*/ 188 w 188"/>
                <a:gd name="T23" fmla="*/ 94 h 141"/>
                <a:gd name="T24" fmla="*/ 94 w 188"/>
                <a:gd name="T25" fmla="*/ 0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8" h="141">
                  <a:moveTo>
                    <a:pt x="94" y="0"/>
                  </a:moveTo>
                  <a:cubicBezTo>
                    <a:pt x="42" y="0"/>
                    <a:pt x="0" y="42"/>
                    <a:pt x="0" y="94"/>
                  </a:cubicBezTo>
                  <a:cubicBezTo>
                    <a:pt x="0" y="110"/>
                    <a:pt x="5" y="127"/>
                    <a:pt x="13" y="141"/>
                  </a:cubicBezTo>
                  <a:cubicBezTo>
                    <a:pt x="18" y="139"/>
                    <a:pt x="18" y="139"/>
                    <a:pt x="18" y="139"/>
                  </a:cubicBezTo>
                  <a:cubicBezTo>
                    <a:pt x="18" y="139"/>
                    <a:pt x="18" y="139"/>
                    <a:pt x="18" y="139"/>
                  </a:cubicBezTo>
                  <a:cubicBezTo>
                    <a:pt x="10" y="125"/>
                    <a:pt x="5" y="110"/>
                    <a:pt x="5" y="94"/>
                  </a:cubicBezTo>
                  <a:cubicBezTo>
                    <a:pt x="5" y="45"/>
                    <a:pt x="45" y="6"/>
                    <a:pt x="94" y="6"/>
                  </a:cubicBezTo>
                  <a:cubicBezTo>
                    <a:pt x="143" y="6"/>
                    <a:pt x="182" y="45"/>
                    <a:pt x="182" y="94"/>
                  </a:cubicBezTo>
                  <a:cubicBezTo>
                    <a:pt x="182" y="108"/>
                    <a:pt x="179" y="123"/>
                    <a:pt x="172" y="135"/>
                  </a:cubicBezTo>
                  <a:cubicBezTo>
                    <a:pt x="177" y="138"/>
                    <a:pt x="177" y="138"/>
                    <a:pt x="177" y="138"/>
                  </a:cubicBezTo>
                  <a:cubicBezTo>
                    <a:pt x="177" y="138"/>
                    <a:pt x="177" y="138"/>
                    <a:pt x="177" y="138"/>
                  </a:cubicBezTo>
                  <a:cubicBezTo>
                    <a:pt x="184" y="125"/>
                    <a:pt x="188" y="109"/>
                    <a:pt x="188" y="94"/>
                  </a:cubicBezTo>
                  <a:cubicBezTo>
                    <a:pt x="188" y="42"/>
                    <a:pt x="145" y="0"/>
                    <a:pt x="9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36"/>
            <p:cNvSpPr>
              <a:spLocks/>
            </p:cNvSpPr>
            <p:nvPr/>
          </p:nvSpPr>
          <p:spPr bwMode="auto">
            <a:xfrm>
              <a:off x="3473450" y="876300"/>
              <a:ext cx="569912" cy="409575"/>
            </a:xfrm>
            <a:custGeom>
              <a:avLst/>
              <a:gdLst>
                <a:gd name="T0" fmla="*/ 124 w 152"/>
                <a:gd name="T1" fmla="*/ 100 h 109"/>
                <a:gd name="T2" fmla="*/ 145 w 152"/>
                <a:gd name="T3" fmla="*/ 109 h 109"/>
                <a:gd name="T4" fmla="*/ 145 w 152"/>
                <a:gd name="T5" fmla="*/ 109 h 109"/>
                <a:gd name="T6" fmla="*/ 146 w 152"/>
                <a:gd name="T7" fmla="*/ 108 h 109"/>
                <a:gd name="T8" fmla="*/ 152 w 152"/>
                <a:gd name="T9" fmla="*/ 77 h 109"/>
                <a:gd name="T10" fmla="*/ 76 w 152"/>
                <a:gd name="T11" fmla="*/ 0 h 109"/>
                <a:gd name="T12" fmla="*/ 0 w 152"/>
                <a:gd name="T13" fmla="*/ 77 h 109"/>
                <a:gd name="T14" fmla="*/ 6 w 152"/>
                <a:gd name="T15" fmla="*/ 106 h 109"/>
                <a:gd name="T16" fmla="*/ 7 w 152"/>
                <a:gd name="T17" fmla="*/ 109 h 109"/>
                <a:gd name="T18" fmla="*/ 27 w 152"/>
                <a:gd name="T19" fmla="*/ 101 h 109"/>
                <a:gd name="T20" fmla="*/ 25 w 152"/>
                <a:gd name="T21" fmla="*/ 95 h 109"/>
                <a:gd name="T22" fmla="*/ 10 w 152"/>
                <a:gd name="T23" fmla="*/ 101 h 109"/>
                <a:gd name="T24" fmla="*/ 9 w 152"/>
                <a:gd name="T25" fmla="*/ 100 h 109"/>
                <a:gd name="T26" fmla="*/ 6 w 152"/>
                <a:gd name="T27" fmla="*/ 77 h 109"/>
                <a:gd name="T28" fmla="*/ 9 w 152"/>
                <a:gd name="T29" fmla="*/ 54 h 109"/>
                <a:gd name="T30" fmla="*/ 10 w 152"/>
                <a:gd name="T31" fmla="*/ 53 h 109"/>
                <a:gd name="T32" fmla="*/ 25 w 152"/>
                <a:gd name="T33" fmla="*/ 59 h 109"/>
                <a:gd name="T34" fmla="*/ 27 w 152"/>
                <a:gd name="T35" fmla="*/ 54 h 109"/>
                <a:gd name="T36" fmla="*/ 12 w 152"/>
                <a:gd name="T37" fmla="*/ 47 h 109"/>
                <a:gd name="T38" fmla="*/ 12 w 152"/>
                <a:gd name="T39" fmla="*/ 46 h 109"/>
                <a:gd name="T40" fmla="*/ 45 w 152"/>
                <a:gd name="T41" fmla="*/ 13 h 109"/>
                <a:gd name="T42" fmla="*/ 46 w 152"/>
                <a:gd name="T43" fmla="*/ 13 h 109"/>
                <a:gd name="T44" fmla="*/ 53 w 152"/>
                <a:gd name="T45" fmla="*/ 29 h 109"/>
                <a:gd name="T46" fmla="*/ 58 w 152"/>
                <a:gd name="T47" fmla="*/ 27 h 109"/>
                <a:gd name="T48" fmla="*/ 51 w 152"/>
                <a:gd name="T49" fmla="*/ 11 h 109"/>
                <a:gd name="T50" fmla="*/ 53 w 152"/>
                <a:gd name="T51" fmla="*/ 10 h 109"/>
                <a:gd name="T52" fmla="*/ 99 w 152"/>
                <a:gd name="T53" fmla="*/ 10 h 109"/>
                <a:gd name="T54" fmla="*/ 101 w 152"/>
                <a:gd name="T55" fmla="*/ 11 h 109"/>
                <a:gd name="T56" fmla="*/ 94 w 152"/>
                <a:gd name="T57" fmla="*/ 27 h 109"/>
                <a:gd name="T58" fmla="*/ 99 w 152"/>
                <a:gd name="T59" fmla="*/ 29 h 109"/>
                <a:gd name="T60" fmla="*/ 105 w 152"/>
                <a:gd name="T61" fmla="*/ 13 h 109"/>
                <a:gd name="T62" fmla="*/ 106 w 152"/>
                <a:gd name="T63" fmla="*/ 13 h 109"/>
                <a:gd name="T64" fmla="*/ 139 w 152"/>
                <a:gd name="T65" fmla="*/ 46 h 109"/>
                <a:gd name="T66" fmla="*/ 140 w 152"/>
                <a:gd name="T67" fmla="*/ 48 h 109"/>
                <a:gd name="T68" fmla="*/ 124 w 152"/>
                <a:gd name="T69" fmla="*/ 54 h 109"/>
                <a:gd name="T70" fmla="*/ 127 w 152"/>
                <a:gd name="T71" fmla="*/ 59 h 109"/>
                <a:gd name="T72" fmla="*/ 142 w 152"/>
                <a:gd name="T73" fmla="*/ 53 h 109"/>
                <a:gd name="T74" fmla="*/ 142 w 152"/>
                <a:gd name="T75" fmla="*/ 54 h 109"/>
                <a:gd name="T76" fmla="*/ 146 w 152"/>
                <a:gd name="T77" fmla="*/ 77 h 109"/>
                <a:gd name="T78" fmla="*/ 142 w 152"/>
                <a:gd name="T79" fmla="*/ 100 h 109"/>
                <a:gd name="T80" fmla="*/ 142 w 152"/>
                <a:gd name="T81" fmla="*/ 101 h 109"/>
                <a:gd name="T82" fmla="*/ 127 w 152"/>
                <a:gd name="T83" fmla="*/ 95 h 109"/>
                <a:gd name="T84" fmla="*/ 124 w 152"/>
                <a:gd name="T85" fmla="*/ 10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52" h="109">
                  <a:moveTo>
                    <a:pt x="124" y="100"/>
                  </a:moveTo>
                  <a:cubicBezTo>
                    <a:pt x="145" y="109"/>
                    <a:pt x="145" y="109"/>
                    <a:pt x="145" y="109"/>
                  </a:cubicBezTo>
                  <a:cubicBezTo>
                    <a:pt x="145" y="109"/>
                    <a:pt x="145" y="109"/>
                    <a:pt x="145" y="109"/>
                  </a:cubicBezTo>
                  <a:cubicBezTo>
                    <a:pt x="146" y="108"/>
                    <a:pt x="146" y="108"/>
                    <a:pt x="146" y="108"/>
                  </a:cubicBezTo>
                  <a:cubicBezTo>
                    <a:pt x="150" y="98"/>
                    <a:pt x="152" y="88"/>
                    <a:pt x="152" y="77"/>
                  </a:cubicBezTo>
                  <a:cubicBezTo>
                    <a:pt x="152" y="35"/>
                    <a:pt x="118" y="0"/>
                    <a:pt x="76" y="0"/>
                  </a:cubicBezTo>
                  <a:cubicBezTo>
                    <a:pt x="34" y="0"/>
                    <a:pt x="0" y="35"/>
                    <a:pt x="0" y="77"/>
                  </a:cubicBezTo>
                  <a:cubicBezTo>
                    <a:pt x="0" y="87"/>
                    <a:pt x="2" y="97"/>
                    <a:pt x="6" y="106"/>
                  </a:cubicBezTo>
                  <a:cubicBezTo>
                    <a:pt x="7" y="109"/>
                    <a:pt x="7" y="109"/>
                    <a:pt x="7" y="109"/>
                  </a:cubicBezTo>
                  <a:cubicBezTo>
                    <a:pt x="27" y="101"/>
                    <a:pt x="27" y="101"/>
                    <a:pt x="27" y="101"/>
                  </a:cubicBezTo>
                  <a:cubicBezTo>
                    <a:pt x="25" y="95"/>
                    <a:pt x="25" y="95"/>
                    <a:pt x="25" y="95"/>
                  </a:cubicBezTo>
                  <a:cubicBezTo>
                    <a:pt x="10" y="101"/>
                    <a:pt x="10" y="101"/>
                    <a:pt x="10" y="101"/>
                  </a:cubicBezTo>
                  <a:cubicBezTo>
                    <a:pt x="9" y="100"/>
                    <a:pt x="9" y="100"/>
                    <a:pt x="9" y="100"/>
                  </a:cubicBezTo>
                  <a:cubicBezTo>
                    <a:pt x="7" y="94"/>
                    <a:pt x="6" y="86"/>
                    <a:pt x="6" y="77"/>
                  </a:cubicBezTo>
                  <a:cubicBezTo>
                    <a:pt x="6" y="68"/>
                    <a:pt x="7" y="61"/>
                    <a:pt x="9" y="54"/>
                  </a:cubicBezTo>
                  <a:cubicBezTo>
                    <a:pt x="10" y="53"/>
                    <a:pt x="10" y="53"/>
                    <a:pt x="10" y="53"/>
                  </a:cubicBezTo>
                  <a:cubicBezTo>
                    <a:pt x="25" y="59"/>
                    <a:pt x="25" y="59"/>
                    <a:pt x="25" y="59"/>
                  </a:cubicBezTo>
                  <a:cubicBezTo>
                    <a:pt x="27" y="54"/>
                    <a:pt x="27" y="54"/>
                    <a:pt x="27" y="54"/>
                  </a:cubicBezTo>
                  <a:cubicBezTo>
                    <a:pt x="12" y="47"/>
                    <a:pt x="12" y="47"/>
                    <a:pt x="12" y="47"/>
                  </a:cubicBezTo>
                  <a:cubicBezTo>
                    <a:pt x="12" y="46"/>
                    <a:pt x="12" y="46"/>
                    <a:pt x="12" y="46"/>
                  </a:cubicBezTo>
                  <a:cubicBezTo>
                    <a:pt x="19" y="32"/>
                    <a:pt x="31" y="20"/>
                    <a:pt x="45" y="13"/>
                  </a:cubicBezTo>
                  <a:cubicBezTo>
                    <a:pt x="46" y="13"/>
                    <a:pt x="46" y="13"/>
                    <a:pt x="46" y="13"/>
                  </a:cubicBezTo>
                  <a:cubicBezTo>
                    <a:pt x="53" y="29"/>
                    <a:pt x="53" y="29"/>
                    <a:pt x="53" y="29"/>
                  </a:cubicBezTo>
                  <a:cubicBezTo>
                    <a:pt x="58" y="27"/>
                    <a:pt x="58" y="27"/>
                    <a:pt x="58" y="27"/>
                  </a:cubicBezTo>
                  <a:cubicBezTo>
                    <a:pt x="51" y="11"/>
                    <a:pt x="51" y="11"/>
                    <a:pt x="51" y="11"/>
                  </a:cubicBezTo>
                  <a:cubicBezTo>
                    <a:pt x="53" y="10"/>
                    <a:pt x="53" y="10"/>
                    <a:pt x="53" y="10"/>
                  </a:cubicBezTo>
                  <a:cubicBezTo>
                    <a:pt x="68" y="6"/>
                    <a:pt x="84" y="6"/>
                    <a:pt x="99" y="10"/>
                  </a:cubicBezTo>
                  <a:cubicBezTo>
                    <a:pt x="101" y="11"/>
                    <a:pt x="101" y="11"/>
                    <a:pt x="101" y="11"/>
                  </a:cubicBezTo>
                  <a:cubicBezTo>
                    <a:pt x="94" y="27"/>
                    <a:pt x="94" y="27"/>
                    <a:pt x="94" y="27"/>
                  </a:cubicBezTo>
                  <a:cubicBezTo>
                    <a:pt x="99" y="29"/>
                    <a:pt x="99" y="29"/>
                    <a:pt x="99" y="29"/>
                  </a:cubicBezTo>
                  <a:cubicBezTo>
                    <a:pt x="105" y="13"/>
                    <a:pt x="105" y="13"/>
                    <a:pt x="105" y="13"/>
                  </a:cubicBezTo>
                  <a:cubicBezTo>
                    <a:pt x="106" y="13"/>
                    <a:pt x="106" y="13"/>
                    <a:pt x="106" y="13"/>
                  </a:cubicBezTo>
                  <a:cubicBezTo>
                    <a:pt x="121" y="20"/>
                    <a:pt x="132" y="32"/>
                    <a:pt x="139" y="46"/>
                  </a:cubicBezTo>
                  <a:cubicBezTo>
                    <a:pt x="140" y="48"/>
                    <a:pt x="140" y="48"/>
                    <a:pt x="140" y="48"/>
                  </a:cubicBezTo>
                  <a:cubicBezTo>
                    <a:pt x="124" y="54"/>
                    <a:pt x="124" y="54"/>
                    <a:pt x="124" y="54"/>
                  </a:cubicBezTo>
                  <a:cubicBezTo>
                    <a:pt x="127" y="59"/>
                    <a:pt x="127" y="59"/>
                    <a:pt x="127" y="59"/>
                  </a:cubicBezTo>
                  <a:cubicBezTo>
                    <a:pt x="142" y="53"/>
                    <a:pt x="142" y="53"/>
                    <a:pt x="142" y="53"/>
                  </a:cubicBezTo>
                  <a:cubicBezTo>
                    <a:pt x="142" y="54"/>
                    <a:pt x="142" y="54"/>
                    <a:pt x="142" y="54"/>
                  </a:cubicBezTo>
                  <a:cubicBezTo>
                    <a:pt x="145" y="61"/>
                    <a:pt x="146" y="68"/>
                    <a:pt x="146" y="77"/>
                  </a:cubicBezTo>
                  <a:cubicBezTo>
                    <a:pt x="146" y="87"/>
                    <a:pt x="145" y="94"/>
                    <a:pt x="142" y="100"/>
                  </a:cubicBezTo>
                  <a:cubicBezTo>
                    <a:pt x="142" y="101"/>
                    <a:pt x="142" y="101"/>
                    <a:pt x="142" y="101"/>
                  </a:cubicBezTo>
                  <a:cubicBezTo>
                    <a:pt x="127" y="95"/>
                    <a:pt x="127" y="95"/>
                    <a:pt x="127" y="95"/>
                  </a:cubicBezTo>
                  <a:lnTo>
                    <a:pt x="124" y="10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61"/>
            <p:cNvSpPr>
              <a:spLocks noEditPoints="1"/>
            </p:cNvSpPr>
            <p:nvPr/>
          </p:nvSpPr>
          <p:spPr bwMode="auto">
            <a:xfrm>
              <a:off x="3713163" y="1120775"/>
              <a:ext cx="90487" cy="90488"/>
            </a:xfrm>
            <a:custGeom>
              <a:avLst/>
              <a:gdLst>
                <a:gd name="T0" fmla="*/ 12 w 24"/>
                <a:gd name="T1" fmla="*/ 24 h 24"/>
                <a:gd name="T2" fmla="*/ 0 w 24"/>
                <a:gd name="T3" fmla="*/ 12 h 24"/>
                <a:gd name="T4" fmla="*/ 12 w 24"/>
                <a:gd name="T5" fmla="*/ 0 h 24"/>
                <a:gd name="T6" fmla="*/ 24 w 24"/>
                <a:gd name="T7" fmla="*/ 12 h 24"/>
                <a:gd name="T8" fmla="*/ 12 w 24"/>
                <a:gd name="T9" fmla="*/ 24 h 24"/>
                <a:gd name="T10" fmla="*/ 12 w 24"/>
                <a:gd name="T11" fmla="*/ 3 h 24"/>
                <a:gd name="T12" fmla="*/ 3 w 24"/>
                <a:gd name="T13" fmla="*/ 12 h 24"/>
                <a:gd name="T14" fmla="*/ 12 w 24"/>
                <a:gd name="T15" fmla="*/ 20 h 24"/>
                <a:gd name="T16" fmla="*/ 20 w 24"/>
                <a:gd name="T17" fmla="*/ 12 h 24"/>
                <a:gd name="T18" fmla="*/ 12 w 24"/>
                <a:gd name="T19" fmla="*/ 3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24">
                  <a:moveTo>
                    <a:pt x="12" y="24"/>
                  </a:moveTo>
                  <a:cubicBezTo>
                    <a:pt x="5" y="24"/>
                    <a:pt x="0" y="18"/>
                    <a:pt x="0" y="12"/>
                  </a:cubicBezTo>
                  <a:cubicBezTo>
                    <a:pt x="0" y="5"/>
                    <a:pt x="5" y="0"/>
                    <a:pt x="12" y="0"/>
                  </a:cubicBezTo>
                  <a:cubicBezTo>
                    <a:pt x="18" y="0"/>
                    <a:pt x="24" y="5"/>
                    <a:pt x="24" y="12"/>
                  </a:cubicBezTo>
                  <a:cubicBezTo>
                    <a:pt x="24" y="18"/>
                    <a:pt x="18" y="24"/>
                    <a:pt x="12" y="24"/>
                  </a:cubicBezTo>
                  <a:close/>
                  <a:moveTo>
                    <a:pt x="12" y="3"/>
                  </a:moveTo>
                  <a:cubicBezTo>
                    <a:pt x="7" y="3"/>
                    <a:pt x="3" y="7"/>
                    <a:pt x="3" y="12"/>
                  </a:cubicBezTo>
                  <a:cubicBezTo>
                    <a:pt x="3" y="16"/>
                    <a:pt x="7" y="20"/>
                    <a:pt x="12" y="20"/>
                  </a:cubicBezTo>
                  <a:cubicBezTo>
                    <a:pt x="16" y="20"/>
                    <a:pt x="20" y="16"/>
                    <a:pt x="20" y="12"/>
                  </a:cubicBezTo>
                  <a:cubicBezTo>
                    <a:pt x="20" y="7"/>
                    <a:pt x="16" y="3"/>
                    <a:pt x="12"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62"/>
            <p:cNvSpPr>
              <a:spLocks/>
            </p:cNvSpPr>
            <p:nvPr/>
          </p:nvSpPr>
          <p:spPr bwMode="auto">
            <a:xfrm>
              <a:off x="3795713" y="1131888"/>
              <a:ext cx="142875" cy="33338"/>
            </a:xfrm>
            <a:custGeom>
              <a:avLst/>
              <a:gdLst>
                <a:gd name="T0" fmla="*/ 2 w 38"/>
                <a:gd name="T1" fmla="*/ 9 h 9"/>
                <a:gd name="T2" fmla="*/ 0 w 38"/>
                <a:gd name="T3" fmla="*/ 7 h 9"/>
                <a:gd name="T4" fmla="*/ 2 w 38"/>
                <a:gd name="T5" fmla="*/ 5 h 9"/>
                <a:gd name="T6" fmla="*/ 35 w 38"/>
                <a:gd name="T7" fmla="*/ 1 h 9"/>
                <a:gd name="T8" fmla="*/ 38 w 38"/>
                <a:gd name="T9" fmla="*/ 3 h 9"/>
                <a:gd name="T10" fmla="*/ 36 w 38"/>
                <a:gd name="T11" fmla="*/ 5 h 9"/>
                <a:gd name="T12" fmla="*/ 2 w 38"/>
                <a:gd name="T13" fmla="*/ 9 h 9"/>
                <a:gd name="T14" fmla="*/ 2 w 38"/>
                <a:gd name="T15" fmla="*/ 9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9">
                  <a:moveTo>
                    <a:pt x="2" y="9"/>
                  </a:moveTo>
                  <a:cubicBezTo>
                    <a:pt x="1" y="9"/>
                    <a:pt x="0" y="9"/>
                    <a:pt x="0" y="7"/>
                  </a:cubicBezTo>
                  <a:cubicBezTo>
                    <a:pt x="0" y="6"/>
                    <a:pt x="1" y="5"/>
                    <a:pt x="2" y="5"/>
                  </a:cubicBezTo>
                  <a:cubicBezTo>
                    <a:pt x="35" y="1"/>
                    <a:pt x="35" y="1"/>
                    <a:pt x="35" y="1"/>
                  </a:cubicBezTo>
                  <a:cubicBezTo>
                    <a:pt x="36" y="0"/>
                    <a:pt x="37" y="1"/>
                    <a:pt x="38" y="3"/>
                  </a:cubicBezTo>
                  <a:cubicBezTo>
                    <a:pt x="38" y="4"/>
                    <a:pt x="37" y="5"/>
                    <a:pt x="36" y="5"/>
                  </a:cubicBezTo>
                  <a:cubicBezTo>
                    <a:pt x="2" y="9"/>
                    <a:pt x="2" y="9"/>
                    <a:pt x="2" y="9"/>
                  </a:cubicBezTo>
                  <a:cubicBezTo>
                    <a:pt x="2" y="9"/>
                    <a:pt x="2" y="9"/>
                    <a:pt x="2" y="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aphicFrame>
        <p:nvGraphicFramePr>
          <p:cNvPr id="4" name="Table 3"/>
          <p:cNvGraphicFramePr>
            <a:graphicFrameLocks noGrp="1"/>
          </p:cNvGraphicFramePr>
          <p:nvPr>
            <p:extLst>
              <p:ext uri="{D42A27DB-BD31-4B8C-83A1-F6EECF244321}">
                <p14:modId xmlns:p14="http://schemas.microsoft.com/office/powerpoint/2010/main" val="1924783733"/>
              </p:ext>
            </p:extLst>
          </p:nvPr>
        </p:nvGraphicFramePr>
        <p:xfrm>
          <a:off x="1620282" y="1981200"/>
          <a:ext cx="6960683" cy="4319023"/>
        </p:xfrm>
        <a:graphic>
          <a:graphicData uri="http://schemas.openxmlformats.org/drawingml/2006/table">
            <a:tbl>
              <a:tblPr firstRow="1" bandRow="1">
                <a:tableStyleId>{5FD0F851-EC5A-4D38-B0AD-8093EC10F338}</a:tableStyleId>
              </a:tblPr>
              <a:tblGrid>
                <a:gridCol w="528133"/>
                <a:gridCol w="704850"/>
                <a:gridCol w="5727700"/>
              </a:tblGrid>
              <a:tr h="806133">
                <a:tc rowSpan="3">
                  <a:txBody>
                    <a:bodyPr/>
                    <a:lstStyle/>
                    <a:p>
                      <a:r>
                        <a:rPr lang="en-US" sz="1400" b="1" dirty="0" smtClean="0"/>
                        <a:t>Time To Build</a:t>
                      </a:r>
                      <a:endParaRPr lang="en-US" sz="1400" b="1" dirty="0"/>
                    </a:p>
                  </a:txBody>
                  <a:tcPr marL="68580" marR="685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Baseline</a:t>
                      </a:r>
                      <a:endParaRPr lang="en-US" sz="1400" dirty="0"/>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b="0" baseline="0" dirty="0" smtClean="0"/>
                        <a:t>Average Feature Cycle Time calculated in weeks for all features meeting criteria:</a:t>
                      </a:r>
                    </a:p>
                    <a:p>
                      <a:r>
                        <a:rPr lang="en-US" sz="1200" b="0" baseline="0" dirty="0" smtClean="0"/>
                        <a:t>ACTUAL START DATE is greater than or equal to 1/1/2017 and ACTUAL END DATE is less than 12/31/2017 </a:t>
                      </a:r>
                    </a:p>
                    <a:p>
                      <a:r>
                        <a:rPr lang="en-US" sz="1200" b="0" baseline="0" dirty="0" smtClean="0"/>
                        <a:t>and</a:t>
                      </a:r>
                    </a:p>
                    <a:p>
                      <a:r>
                        <a:rPr lang="en-US" sz="1200" b="0" dirty="0" smtClean="0"/>
                        <a:t>FEATURE</a:t>
                      </a:r>
                      <a:r>
                        <a:rPr lang="en-US" sz="1200" b="0" baseline="0" dirty="0" smtClean="0"/>
                        <a:t> DELIVERY TYPE is not “Non-Deliverable” or “ Deliverable-O&amp;M”</a:t>
                      </a:r>
                      <a:endParaRPr lang="en-US" sz="1200" b="0" dirty="0"/>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806133">
                <a:tc vMerge="1">
                  <a:txBody>
                    <a:bodyPr/>
                    <a:lstStyle/>
                    <a:p>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1" dirty="0" smtClean="0"/>
                        <a:t>Current Year</a:t>
                      </a:r>
                    </a:p>
                    <a:p>
                      <a:endParaRPr lang="en-US" sz="1400" b="1" dirty="0"/>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srgbClr val="55565A"/>
                          </a:solidFill>
                          <a:effectLst/>
                          <a:uLnTx/>
                          <a:uFillTx/>
                          <a:latin typeface="+mn-lt"/>
                          <a:ea typeface="+mn-ea"/>
                          <a:cs typeface="+mn-cs"/>
                        </a:rPr>
                        <a:t>Average Feature Cycle Time calculated in weeks for all features meeting criteria: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srgbClr val="55565A"/>
                          </a:solidFill>
                          <a:effectLst/>
                          <a:uLnTx/>
                          <a:uFillTx/>
                          <a:latin typeface="+mn-lt"/>
                          <a:ea typeface="+mn-ea"/>
                          <a:cs typeface="+mn-cs"/>
                        </a:rPr>
                        <a:t>ACTUAL START DATE is greater than or equal to 1/1/2018 and ACTUAL END DATE is less than 12/31/2018</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srgbClr val="55565A"/>
                          </a:solidFill>
                          <a:effectLst/>
                          <a:uLnTx/>
                          <a:uFillTx/>
                          <a:latin typeface="+mn-lt"/>
                          <a:ea typeface="+mn-ea"/>
                          <a:cs typeface="+mn-cs"/>
                        </a:rPr>
                        <a:t>and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srgbClr val="55565A"/>
                          </a:solidFill>
                          <a:effectLst/>
                          <a:uLnTx/>
                          <a:uFillTx/>
                          <a:latin typeface="+mn-lt"/>
                          <a:ea typeface="+mn-ea"/>
                          <a:cs typeface="+mn-cs"/>
                        </a:rPr>
                        <a:t>FEATURE DELIVERY TYPE is not “Non-Deliverable” or “ Deliverable-O&amp;M”</a:t>
                      </a:r>
                      <a:endParaRPr lang="en-US" dirty="0"/>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98568">
                <a:tc vMerge="1">
                  <a:txBody>
                    <a:bodyPr/>
                    <a:lstStyle/>
                    <a:p>
                      <a:endParaRPr 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b="1" dirty="0" smtClean="0"/>
                        <a:t>Target</a:t>
                      </a:r>
                      <a:endParaRPr lang="en-US" sz="1400" b="1" dirty="0"/>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srgbClr val="55565A"/>
                          </a:solidFill>
                          <a:effectLst/>
                          <a:uLnTx/>
                          <a:uFillTx/>
                          <a:latin typeface="+mn-lt"/>
                          <a:ea typeface="+mn-ea"/>
                          <a:cs typeface="+mn-cs"/>
                        </a:rPr>
                        <a:t>(Baseline*.85)=2018 Goal</a:t>
                      </a:r>
                      <a:endParaRPr lang="en-US" dirty="0"/>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626993">
                <a:tc rowSpan="3">
                  <a:txBody>
                    <a:bodyPr/>
                    <a:lstStyle/>
                    <a:p>
                      <a:r>
                        <a:rPr lang="en-US" sz="1400" b="1" dirty="0" smtClean="0"/>
                        <a:t>Time to Value</a:t>
                      </a:r>
                      <a:endParaRPr lang="en-US" sz="1400" b="1" dirty="0"/>
                    </a:p>
                  </a:txBody>
                  <a:tcPr marL="68580" marR="685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b="1" dirty="0" smtClean="0"/>
                        <a:t>Baseline</a:t>
                      </a:r>
                      <a:endParaRPr lang="en-US" sz="1400" b="1" dirty="0"/>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srgbClr val="55565A"/>
                          </a:solidFill>
                          <a:effectLst/>
                          <a:uLnTx/>
                          <a:uFillTx/>
                          <a:latin typeface="+mn-lt"/>
                          <a:ea typeface="+mn-ea"/>
                          <a:cs typeface="+mn-cs"/>
                        </a:rPr>
                        <a:t>Average Feature Cycle Time calculated in weeks for all features meeting criteria: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srgbClr val="55565A"/>
                          </a:solidFill>
                          <a:effectLst/>
                          <a:uLnTx/>
                          <a:uFillTx/>
                          <a:latin typeface="+mn-lt"/>
                          <a:ea typeface="+mn-ea"/>
                          <a:cs typeface="+mn-cs"/>
                        </a:rPr>
                        <a:t>ACTUAL START DATE is greater than or equal to 1/1/2017 and PRODUCTION DATE is less than 12/31/2017*</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srgbClr val="55565A"/>
                          </a:solidFill>
                          <a:effectLst/>
                          <a:uLnTx/>
                          <a:uFillTx/>
                          <a:latin typeface="+mn-lt"/>
                          <a:ea typeface="+mn-ea"/>
                          <a:cs typeface="+mn-cs"/>
                        </a:rPr>
                        <a:t>FEATURE DELIVERY TYPE is not “Non-Deliverable” or “ Deliverable-O&amp;M”</a:t>
                      </a:r>
                      <a:endParaRPr lang="en-US" dirty="0"/>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680065">
                <a:tc vMerge="1">
                  <a:txBody>
                    <a:bodyPr/>
                    <a:lstStyle/>
                    <a:p>
                      <a:endParaRPr lang="en-US" b="1" dirty="0"/>
                    </a:p>
                  </a:txBody>
                  <a:tcPr anchor="ctr"/>
                </a:tc>
                <a:tc>
                  <a:txBody>
                    <a:bodyPr/>
                    <a:lstStyle/>
                    <a:p>
                      <a:r>
                        <a:rPr lang="en-US" sz="1400" b="1" dirty="0" smtClean="0"/>
                        <a:t>Current</a:t>
                      </a:r>
                      <a:r>
                        <a:rPr lang="en-US" sz="1400" b="1" baseline="0" dirty="0" smtClean="0"/>
                        <a:t> Year</a:t>
                      </a:r>
                      <a:endParaRPr lang="en-US" sz="1400" b="1" dirty="0"/>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srgbClr val="55565A"/>
                          </a:solidFill>
                          <a:effectLst/>
                          <a:uLnTx/>
                          <a:uFillTx/>
                          <a:latin typeface="+mn-lt"/>
                          <a:ea typeface="+mn-ea"/>
                          <a:cs typeface="+mn-cs"/>
                        </a:rPr>
                        <a:t>Average Feature Cycle Time calculated in weeks for all features meeting criteria: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srgbClr val="55565A"/>
                          </a:solidFill>
                          <a:effectLst/>
                          <a:uLnTx/>
                          <a:uFillTx/>
                          <a:latin typeface="+mn-lt"/>
                          <a:ea typeface="+mn-ea"/>
                          <a:cs typeface="+mn-cs"/>
                        </a:rPr>
                        <a:t>ACTUAL START DATE is greater than or equal to 1/1/2017 and ACTUAL END DATE is less than 12/31/2018</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srgbClr val="55565A"/>
                          </a:solidFill>
                          <a:effectLst/>
                          <a:uLnTx/>
                          <a:uFillTx/>
                          <a:latin typeface="+mn-lt"/>
                          <a:ea typeface="+mn-ea"/>
                          <a:cs typeface="+mn-cs"/>
                        </a:rPr>
                        <a:t>FEATURE DELIVERY TYPE is not “Non-Deliverable” or “ Deliverable-O&amp;M”</a:t>
                      </a:r>
                      <a:endParaRPr lang="en-US" dirty="0"/>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56623">
                <a:tc vMerge="1">
                  <a:txBody>
                    <a:bodyPr/>
                    <a:lstStyle/>
                    <a:p>
                      <a:endParaRPr lang="en-US" sz="1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b="1" dirty="0" smtClean="0"/>
                        <a:t>Target</a:t>
                      </a:r>
                      <a:endParaRPr lang="en-US" sz="1400" b="1" dirty="0"/>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srgbClr val="55565A"/>
                          </a:solidFill>
                          <a:effectLst/>
                          <a:uLnTx/>
                          <a:uFillTx/>
                          <a:latin typeface="+mn-lt"/>
                          <a:ea typeface="+mn-ea"/>
                          <a:cs typeface="+mn-cs"/>
                        </a:rPr>
                        <a:t>(Baseline*.85)=2018 Goal</a:t>
                      </a:r>
                      <a:endParaRPr kumimoji="0" lang="en-US" sz="1800" b="0" i="0" u="none" strike="noStrike" kern="1200" cap="none" spc="0" normalizeH="0" baseline="0" noProof="0" dirty="0">
                        <a:ln>
                          <a:noFill/>
                        </a:ln>
                        <a:solidFill>
                          <a:srgbClr val="55565A"/>
                        </a:solidFill>
                        <a:effectLst/>
                        <a:uLnTx/>
                        <a:uFillTx/>
                        <a:latin typeface="+mn-lt"/>
                        <a:ea typeface="+mn-ea"/>
                        <a:cs typeface="+mn-cs"/>
                      </a:endParaRPr>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2" name="TextBox 1"/>
          <p:cNvSpPr txBox="1"/>
          <p:nvPr/>
        </p:nvSpPr>
        <p:spPr>
          <a:xfrm>
            <a:off x="6985000" y="5952067"/>
            <a:ext cx="1741148" cy="338554"/>
          </a:xfrm>
          <a:prstGeom prst="rect">
            <a:avLst/>
          </a:prstGeom>
          <a:noFill/>
        </p:spPr>
        <p:txBody>
          <a:bodyPr wrap="square" rtlCol="0">
            <a:spAutoFit/>
          </a:bodyPr>
          <a:lstStyle/>
          <a:p>
            <a:r>
              <a:rPr lang="en-US" sz="800" dirty="0" smtClean="0"/>
              <a:t>*Additional logic is used if there is a TTB value with no TTV in 2017. </a:t>
            </a:r>
          </a:p>
        </p:txBody>
      </p:sp>
    </p:spTree>
    <p:extLst>
      <p:ext uri="{BB962C8B-B14F-4D97-AF65-F5344CB8AC3E}">
        <p14:creationId xmlns:p14="http://schemas.microsoft.com/office/powerpoint/2010/main" val="16281893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txBox="1">
            <a:spLocks/>
          </p:cNvSpPr>
          <p:nvPr/>
        </p:nvSpPr>
        <p:spPr>
          <a:xfrm>
            <a:off x="1475098" y="1219200"/>
            <a:ext cx="7251051" cy="4405873"/>
          </a:xfrm>
          <a:prstGeom prst="rect">
            <a:avLst/>
          </a:prstGeom>
        </p:spPr>
        <p:txBody>
          <a:bodyPr wrap="square" lIns="175768" tIns="0" rIns="175768" bIns="0" anchor="t"/>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1219170">
              <a:lnSpc>
                <a:spcPct val="100000"/>
              </a:lnSpc>
              <a:spcBef>
                <a:spcPts val="0"/>
              </a:spcBef>
              <a:buSzTx/>
            </a:pPr>
            <a:r>
              <a:rPr lang="en-US" sz="1600" b="1" u="sng" spc="-67" dirty="0" smtClean="0">
                <a:gradFill>
                  <a:gsLst>
                    <a:gs pos="5417">
                      <a:srgbClr val="53565A"/>
                    </a:gs>
                    <a:gs pos="28000">
                      <a:srgbClr val="53565A"/>
                    </a:gs>
                  </a:gsLst>
                  <a:lin ang="5400000" scaled="0"/>
                </a:gradFill>
                <a:latin typeface="Arial"/>
              </a:rPr>
              <a:t>Group By</a:t>
            </a:r>
          </a:p>
          <a:p>
            <a:pPr marL="228594" indent="-228594" defTabSz="1219170">
              <a:lnSpc>
                <a:spcPct val="100000"/>
              </a:lnSpc>
              <a:spcBef>
                <a:spcPts val="0"/>
              </a:spcBef>
              <a:buSzTx/>
              <a:buFont typeface="Arial" panose="020B0604020202020204" pitchFamily="34" charset="0"/>
              <a:buChar char="•"/>
            </a:pPr>
            <a:r>
              <a:rPr lang="en-US" sz="1500" dirty="0" smtClean="0">
                <a:gradFill>
                  <a:gsLst>
                    <a:gs pos="5417">
                      <a:srgbClr val="53565A"/>
                    </a:gs>
                    <a:gs pos="28000">
                      <a:srgbClr val="53565A"/>
                    </a:gs>
                  </a:gsLst>
                  <a:lin ang="5400000" scaled="0"/>
                </a:gradFill>
                <a:latin typeface="Arial"/>
              </a:rPr>
              <a:t>Cost Center Structure</a:t>
            </a:r>
          </a:p>
          <a:p>
            <a:pPr marL="228594" indent="-228594" defTabSz="1219170">
              <a:lnSpc>
                <a:spcPct val="100000"/>
              </a:lnSpc>
              <a:spcBef>
                <a:spcPts val="0"/>
              </a:spcBef>
              <a:buSzTx/>
              <a:buFont typeface="Arial" panose="020B0604020202020204" pitchFamily="34" charset="0"/>
              <a:buChar char="•"/>
            </a:pPr>
            <a:r>
              <a:rPr lang="en-US" sz="1500" dirty="0" smtClean="0">
                <a:gradFill>
                  <a:gsLst>
                    <a:gs pos="5417">
                      <a:srgbClr val="53565A"/>
                    </a:gs>
                    <a:gs pos="28000">
                      <a:srgbClr val="53565A"/>
                    </a:gs>
                  </a:gsLst>
                  <a:lin ang="5400000" scaled="0"/>
                </a:gradFill>
                <a:latin typeface="Arial"/>
              </a:rPr>
              <a:t>Product, Asset or Billing Application (future enhancement)</a:t>
            </a:r>
          </a:p>
          <a:p>
            <a:pPr defTabSz="1219170">
              <a:lnSpc>
                <a:spcPct val="100000"/>
              </a:lnSpc>
              <a:spcBef>
                <a:spcPts val="0"/>
              </a:spcBef>
              <a:buSzTx/>
            </a:pPr>
            <a:r>
              <a:rPr lang="en-US" sz="1600" b="1" u="sng" spc="-67" dirty="0">
                <a:gradFill>
                  <a:gsLst>
                    <a:gs pos="5417">
                      <a:srgbClr val="53565A"/>
                    </a:gs>
                    <a:gs pos="28000">
                      <a:srgbClr val="53565A"/>
                    </a:gs>
                  </a:gsLst>
                  <a:lin ang="5400000" scaled="0"/>
                </a:gradFill>
                <a:latin typeface="Arial"/>
              </a:rPr>
              <a:t>Target/Goal</a:t>
            </a:r>
          </a:p>
          <a:p>
            <a:pPr defTabSz="1219170">
              <a:lnSpc>
                <a:spcPct val="100000"/>
              </a:lnSpc>
              <a:spcBef>
                <a:spcPts val="0"/>
              </a:spcBef>
              <a:buSzTx/>
            </a:pPr>
            <a:r>
              <a:rPr lang="en-US" sz="1500" dirty="0" smtClean="0">
                <a:gradFill>
                  <a:gsLst>
                    <a:gs pos="5417">
                      <a:srgbClr val="53565A"/>
                    </a:gs>
                    <a:gs pos="28000">
                      <a:srgbClr val="53565A"/>
                    </a:gs>
                  </a:gsLst>
                  <a:lin ang="5400000" scaled="0"/>
                </a:gradFill>
                <a:latin typeface="Arial"/>
              </a:rPr>
              <a:t>15% cycle time improvement</a:t>
            </a:r>
            <a:endParaRPr lang="en-US" sz="1500" dirty="0">
              <a:gradFill>
                <a:gsLst>
                  <a:gs pos="5417">
                    <a:srgbClr val="53565A"/>
                  </a:gs>
                  <a:gs pos="28000">
                    <a:srgbClr val="53565A"/>
                  </a:gs>
                </a:gsLst>
                <a:lin ang="5400000" scaled="0"/>
              </a:gradFill>
              <a:latin typeface="Arial"/>
            </a:endParaRPr>
          </a:p>
          <a:p>
            <a:endParaRPr lang="en-US" sz="1600" b="1" u="sng" spc="-67" dirty="0" smtClean="0">
              <a:gradFill>
                <a:gsLst>
                  <a:gs pos="5417">
                    <a:schemeClr val="tx1"/>
                  </a:gs>
                  <a:gs pos="28000">
                    <a:schemeClr val="tx1"/>
                  </a:gs>
                </a:gsLst>
                <a:lin ang="5400000" scaled="0"/>
              </a:gradFill>
              <a:latin typeface="+mn-lt"/>
            </a:endParaRPr>
          </a:p>
          <a:p>
            <a:endParaRPr lang="en-US" sz="1600" b="1" u="sng" spc="-67" dirty="0">
              <a:gradFill>
                <a:gsLst>
                  <a:gs pos="5417">
                    <a:schemeClr val="tx1"/>
                  </a:gs>
                  <a:gs pos="28000">
                    <a:schemeClr val="tx1"/>
                  </a:gs>
                </a:gsLst>
                <a:lin ang="5400000" scaled="0"/>
              </a:gradFill>
              <a:latin typeface="+mn-lt"/>
            </a:endParaRPr>
          </a:p>
          <a:p>
            <a:endParaRPr lang="en-US" sz="1600" b="1" u="sng" spc="-67" dirty="0" smtClean="0">
              <a:gradFill>
                <a:gsLst>
                  <a:gs pos="5417">
                    <a:schemeClr val="tx1"/>
                  </a:gs>
                  <a:gs pos="28000">
                    <a:schemeClr val="tx1"/>
                  </a:gs>
                </a:gsLst>
                <a:lin ang="5400000" scaled="0"/>
              </a:gradFill>
              <a:latin typeface="+mn-lt"/>
            </a:endParaRPr>
          </a:p>
          <a:p>
            <a:endParaRPr lang="en-US" sz="1600" b="1" u="sng" spc="-67" dirty="0" smtClean="0">
              <a:gradFill>
                <a:gsLst>
                  <a:gs pos="5417">
                    <a:schemeClr val="tx1"/>
                  </a:gs>
                  <a:gs pos="28000">
                    <a:schemeClr val="tx1"/>
                  </a:gs>
                </a:gsLst>
                <a:lin ang="5400000" scaled="0"/>
              </a:gradFill>
              <a:latin typeface="+mn-lt"/>
            </a:endParaRPr>
          </a:p>
          <a:p>
            <a:endParaRPr lang="en-US" sz="1600" b="1" u="sng" spc="-67" dirty="0">
              <a:gradFill>
                <a:gsLst>
                  <a:gs pos="5417">
                    <a:schemeClr val="tx1"/>
                  </a:gs>
                  <a:gs pos="28000">
                    <a:schemeClr val="tx1"/>
                  </a:gs>
                </a:gsLst>
                <a:lin ang="5400000" scaled="0"/>
              </a:gradFill>
              <a:latin typeface="+mn-lt"/>
            </a:endParaRPr>
          </a:p>
          <a:p>
            <a:endParaRPr lang="en-US" sz="1600" b="1" u="sng" spc="-67" dirty="0" smtClean="0">
              <a:gradFill>
                <a:gsLst>
                  <a:gs pos="5417">
                    <a:schemeClr val="tx1"/>
                  </a:gs>
                  <a:gs pos="28000">
                    <a:schemeClr val="tx1"/>
                  </a:gs>
                </a:gsLst>
                <a:lin ang="5400000" scaled="0"/>
              </a:gradFill>
              <a:latin typeface="+mn-lt"/>
            </a:endParaRPr>
          </a:p>
          <a:p>
            <a:endParaRPr lang="en-US" sz="1600" b="1" u="sng" spc="-67" dirty="0">
              <a:gradFill>
                <a:gsLst>
                  <a:gs pos="5417">
                    <a:schemeClr val="tx1"/>
                  </a:gs>
                  <a:gs pos="28000">
                    <a:schemeClr val="tx1"/>
                  </a:gs>
                </a:gsLst>
                <a:lin ang="5400000" scaled="0"/>
              </a:gradFill>
              <a:latin typeface="+mn-lt"/>
            </a:endParaRPr>
          </a:p>
          <a:p>
            <a:endParaRPr lang="en-US" sz="1600" b="1" u="sng" spc="-67" dirty="0" smtClean="0">
              <a:gradFill>
                <a:gsLst>
                  <a:gs pos="5417">
                    <a:schemeClr val="tx1"/>
                  </a:gs>
                  <a:gs pos="28000">
                    <a:schemeClr val="tx1"/>
                  </a:gs>
                </a:gsLst>
                <a:lin ang="5400000" scaled="0"/>
              </a:gradFill>
              <a:latin typeface="+mn-lt"/>
            </a:endParaRPr>
          </a:p>
          <a:p>
            <a:endParaRPr lang="en-US" sz="1600" b="1" u="sng" spc="-67" dirty="0">
              <a:gradFill>
                <a:gsLst>
                  <a:gs pos="5417">
                    <a:schemeClr val="tx1"/>
                  </a:gs>
                  <a:gs pos="28000">
                    <a:schemeClr val="tx1"/>
                  </a:gs>
                </a:gsLst>
                <a:lin ang="5400000" scaled="0"/>
              </a:gradFill>
              <a:latin typeface="+mn-lt"/>
            </a:endParaRPr>
          </a:p>
          <a:p>
            <a:endParaRPr lang="en-US" sz="1600" b="1" u="sng" spc="-67" dirty="0" smtClean="0">
              <a:gradFill>
                <a:gsLst>
                  <a:gs pos="5417">
                    <a:schemeClr val="tx1"/>
                  </a:gs>
                  <a:gs pos="28000">
                    <a:schemeClr val="tx1"/>
                  </a:gs>
                </a:gsLst>
                <a:lin ang="5400000" scaled="0"/>
              </a:gradFill>
              <a:latin typeface="+mn-lt"/>
            </a:endParaRPr>
          </a:p>
        </p:txBody>
      </p:sp>
      <p:grpSp>
        <p:nvGrpSpPr>
          <p:cNvPr id="13" name="Group 12"/>
          <p:cNvGrpSpPr/>
          <p:nvPr/>
        </p:nvGrpSpPr>
        <p:grpSpPr>
          <a:xfrm>
            <a:off x="698632" y="1568592"/>
            <a:ext cx="540044" cy="440197"/>
            <a:chOff x="2751138" y="1573213"/>
            <a:chExt cx="463550" cy="377825"/>
          </a:xfrm>
          <a:solidFill>
            <a:srgbClr val="FFFFFF"/>
          </a:solidFill>
        </p:grpSpPr>
        <p:sp>
          <p:nvSpPr>
            <p:cNvPr id="15" name="Freeform 14"/>
            <p:cNvSpPr>
              <a:spLocks noEditPoints="1"/>
            </p:cNvSpPr>
            <p:nvPr/>
          </p:nvSpPr>
          <p:spPr bwMode="auto">
            <a:xfrm>
              <a:off x="2751138" y="1573213"/>
              <a:ext cx="463550" cy="377825"/>
            </a:xfrm>
            <a:custGeom>
              <a:avLst/>
              <a:gdLst>
                <a:gd name="T0" fmla="*/ 292 w 292"/>
                <a:gd name="T1" fmla="*/ 192 h 238"/>
                <a:gd name="T2" fmla="*/ 292 w 292"/>
                <a:gd name="T3" fmla="*/ 0 h 238"/>
                <a:gd name="T4" fmla="*/ 0 w 292"/>
                <a:gd name="T5" fmla="*/ 0 h 238"/>
                <a:gd name="T6" fmla="*/ 0 w 292"/>
                <a:gd name="T7" fmla="*/ 192 h 238"/>
                <a:gd name="T8" fmla="*/ 87 w 292"/>
                <a:gd name="T9" fmla="*/ 192 h 238"/>
                <a:gd name="T10" fmla="*/ 87 w 292"/>
                <a:gd name="T11" fmla="*/ 211 h 238"/>
                <a:gd name="T12" fmla="*/ 47 w 292"/>
                <a:gd name="T13" fmla="*/ 211 h 238"/>
                <a:gd name="T14" fmla="*/ 47 w 292"/>
                <a:gd name="T15" fmla="*/ 238 h 238"/>
                <a:gd name="T16" fmla="*/ 249 w 292"/>
                <a:gd name="T17" fmla="*/ 238 h 238"/>
                <a:gd name="T18" fmla="*/ 249 w 292"/>
                <a:gd name="T19" fmla="*/ 211 h 238"/>
                <a:gd name="T20" fmla="*/ 208 w 292"/>
                <a:gd name="T21" fmla="*/ 211 h 238"/>
                <a:gd name="T22" fmla="*/ 208 w 292"/>
                <a:gd name="T23" fmla="*/ 192 h 238"/>
                <a:gd name="T24" fmla="*/ 292 w 292"/>
                <a:gd name="T25" fmla="*/ 192 h 238"/>
                <a:gd name="T26" fmla="*/ 240 w 292"/>
                <a:gd name="T27" fmla="*/ 228 h 238"/>
                <a:gd name="T28" fmla="*/ 55 w 292"/>
                <a:gd name="T29" fmla="*/ 228 h 238"/>
                <a:gd name="T30" fmla="*/ 55 w 292"/>
                <a:gd name="T31" fmla="*/ 220 h 238"/>
                <a:gd name="T32" fmla="*/ 240 w 292"/>
                <a:gd name="T33" fmla="*/ 220 h 238"/>
                <a:gd name="T34" fmla="*/ 240 w 292"/>
                <a:gd name="T35" fmla="*/ 228 h 238"/>
                <a:gd name="T36" fmla="*/ 200 w 292"/>
                <a:gd name="T37" fmla="*/ 197 h 238"/>
                <a:gd name="T38" fmla="*/ 200 w 292"/>
                <a:gd name="T39" fmla="*/ 211 h 238"/>
                <a:gd name="T40" fmla="*/ 95 w 292"/>
                <a:gd name="T41" fmla="*/ 211 h 238"/>
                <a:gd name="T42" fmla="*/ 95 w 292"/>
                <a:gd name="T43" fmla="*/ 197 h 238"/>
                <a:gd name="T44" fmla="*/ 200 w 292"/>
                <a:gd name="T45" fmla="*/ 197 h 238"/>
                <a:gd name="T46" fmla="*/ 8 w 292"/>
                <a:gd name="T47" fmla="*/ 9 h 238"/>
                <a:gd name="T48" fmla="*/ 284 w 292"/>
                <a:gd name="T49" fmla="*/ 9 h 238"/>
                <a:gd name="T50" fmla="*/ 284 w 292"/>
                <a:gd name="T51" fmla="*/ 183 h 238"/>
                <a:gd name="T52" fmla="*/ 8 w 292"/>
                <a:gd name="T53" fmla="*/ 183 h 238"/>
                <a:gd name="T54" fmla="*/ 8 w 292"/>
                <a:gd name="T55" fmla="*/ 9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92" h="238">
                  <a:moveTo>
                    <a:pt x="292" y="192"/>
                  </a:moveTo>
                  <a:lnTo>
                    <a:pt x="292" y="0"/>
                  </a:lnTo>
                  <a:lnTo>
                    <a:pt x="0" y="0"/>
                  </a:lnTo>
                  <a:lnTo>
                    <a:pt x="0" y="192"/>
                  </a:lnTo>
                  <a:lnTo>
                    <a:pt x="87" y="192"/>
                  </a:lnTo>
                  <a:lnTo>
                    <a:pt x="87" y="211"/>
                  </a:lnTo>
                  <a:lnTo>
                    <a:pt x="47" y="211"/>
                  </a:lnTo>
                  <a:lnTo>
                    <a:pt x="47" y="238"/>
                  </a:lnTo>
                  <a:lnTo>
                    <a:pt x="249" y="238"/>
                  </a:lnTo>
                  <a:lnTo>
                    <a:pt x="249" y="211"/>
                  </a:lnTo>
                  <a:lnTo>
                    <a:pt x="208" y="211"/>
                  </a:lnTo>
                  <a:lnTo>
                    <a:pt x="208" y="192"/>
                  </a:lnTo>
                  <a:lnTo>
                    <a:pt x="292" y="192"/>
                  </a:lnTo>
                  <a:close/>
                  <a:moveTo>
                    <a:pt x="240" y="228"/>
                  </a:moveTo>
                  <a:lnTo>
                    <a:pt x="55" y="228"/>
                  </a:lnTo>
                  <a:lnTo>
                    <a:pt x="55" y="220"/>
                  </a:lnTo>
                  <a:lnTo>
                    <a:pt x="240" y="220"/>
                  </a:lnTo>
                  <a:lnTo>
                    <a:pt x="240" y="228"/>
                  </a:lnTo>
                  <a:close/>
                  <a:moveTo>
                    <a:pt x="200" y="197"/>
                  </a:moveTo>
                  <a:lnTo>
                    <a:pt x="200" y="211"/>
                  </a:lnTo>
                  <a:lnTo>
                    <a:pt x="95" y="211"/>
                  </a:lnTo>
                  <a:lnTo>
                    <a:pt x="95" y="197"/>
                  </a:lnTo>
                  <a:lnTo>
                    <a:pt x="200" y="197"/>
                  </a:lnTo>
                  <a:close/>
                  <a:moveTo>
                    <a:pt x="8" y="9"/>
                  </a:moveTo>
                  <a:lnTo>
                    <a:pt x="284" y="9"/>
                  </a:lnTo>
                  <a:lnTo>
                    <a:pt x="284" y="183"/>
                  </a:lnTo>
                  <a:lnTo>
                    <a:pt x="8" y="183"/>
                  </a:lnTo>
                  <a:lnTo>
                    <a:pt x="8" y="9"/>
                  </a:lnTo>
                  <a:close/>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sp>
          <p:nvSpPr>
            <p:cNvPr id="19" name="Freeform 18"/>
            <p:cNvSpPr>
              <a:spLocks noEditPoints="1"/>
            </p:cNvSpPr>
            <p:nvPr/>
          </p:nvSpPr>
          <p:spPr bwMode="auto">
            <a:xfrm>
              <a:off x="2797176" y="1616076"/>
              <a:ext cx="347663" cy="209550"/>
            </a:xfrm>
            <a:custGeom>
              <a:avLst/>
              <a:gdLst>
                <a:gd name="T0" fmla="*/ 31 w 219"/>
                <a:gd name="T1" fmla="*/ 132 h 132"/>
                <a:gd name="T2" fmla="*/ 24 w 219"/>
                <a:gd name="T3" fmla="*/ 126 h 132"/>
                <a:gd name="T4" fmla="*/ 75 w 219"/>
                <a:gd name="T5" fmla="*/ 57 h 132"/>
                <a:gd name="T6" fmla="*/ 142 w 219"/>
                <a:gd name="T7" fmla="*/ 103 h 132"/>
                <a:gd name="T8" fmla="*/ 213 w 219"/>
                <a:gd name="T9" fmla="*/ 31 h 132"/>
                <a:gd name="T10" fmla="*/ 219 w 219"/>
                <a:gd name="T11" fmla="*/ 38 h 132"/>
                <a:gd name="T12" fmla="*/ 143 w 219"/>
                <a:gd name="T13" fmla="*/ 115 h 132"/>
                <a:gd name="T14" fmla="*/ 77 w 219"/>
                <a:gd name="T15" fmla="*/ 69 h 132"/>
                <a:gd name="T16" fmla="*/ 31 w 219"/>
                <a:gd name="T17" fmla="*/ 132 h 132"/>
                <a:gd name="T18" fmla="*/ 54 w 219"/>
                <a:gd name="T19" fmla="*/ 21 h 132"/>
                <a:gd name="T20" fmla="*/ 32 w 219"/>
                <a:gd name="T21" fmla="*/ 21 h 132"/>
                <a:gd name="T22" fmla="*/ 32 w 219"/>
                <a:gd name="T23" fmla="*/ 0 h 132"/>
                <a:gd name="T24" fmla="*/ 23 w 219"/>
                <a:gd name="T25" fmla="*/ 0 h 132"/>
                <a:gd name="T26" fmla="*/ 23 w 219"/>
                <a:gd name="T27" fmla="*/ 21 h 132"/>
                <a:gd name="T28" fmla="*/ 0 w 219"/>
                <a:gd name="T29" fmla="*/ 21 h 132"/>
                <a:gd name="T30" fmla="*/ 0 w 219"/>
                <a:gd name="T31" fmla="*/ 30 h 132"/>
                <a:gd name="T32" fmla="*/ 23 w 219"/>
                <a:gd name="T33" fmla="*/ 30 h 132"/>
                <a:gd name="T34" fmla="*/ 23 w 219"/>
                <a:gd name="T35" fmla="*/ 52 h 132"/>
                <a:gd name="T36" fmla="*/ 32 w 219"/>
                <a:gd name="T37" fmla="*/ 52 h 132"/>
                <a:gd name="T38" fmla="*/ 32 w 219"/>
                <a:gd name="T39" fmla="*/ 30 h 132"/>
                <a:gd name="T40" fmla="*/ 54 w 219"/>
                <a:gd name="T41" fmla="*/ 30 h 132"/>
                <a:gd name="T42" fmla="*/ 54 w 219"/>
                <a:gd name="T43" fmla="*/ 21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9" h="132">
                  <a:moveTo>
                    <a:pt x="31" y="132"/>
                  </a:moveTo>
                  <a:lnTo>
                    <a:pt x="24" y="126"/>
                  </a:lnTo>
                  <a:lnTo>
                    <a:pt x="75" y="57"/>
                  </a:lnTo>
                  <a:lnTo>
                    <a:pt x="142" y="103"/>
                  </a:lnTo>
                  <a:lnTo>
                    <a:pt x="213" y="31"/>
                  </a:lnTo>
                  <a:lnTo>
                    <a:pt x="219" y="38"/>
                  </a:lnTo>
                  <a:lnTo>
                    <a:pt x="143" y="115"/>
                  </a:lnTo>
                  <a:lnTo>
                    <a:pt x="77" y="69"/>
                  </a:lnTo>
                  <a:lnTo>
                    <a:pt x="31" y="132"/>
                  </a:lnTo>
                  <a:close/>
                  <a:moveTo>
                    <a:pt x="54" y="21"/>
                  </a:moveTo>
                  <a:lnTo>
                    <a:pt x="32" y="21"/>
                  </a:lnTo>
                  <a:lnTo>
                    <a:pt x="32" y="0"/>
                  </a:lnTo>
                  <a:lnTo>
                    <a:pt x="23" y="0"/>
                  </a:lnTo>
                  <a:lnTo>
                    <a:pt x="23" y="21"/>
                  </a:lnTo>
                  <a:lnTo>
                    <a:pt x="0" y="21"/>
                  </a:lnTo>
                  <a:lnTo>
                    <a:pt x="0" y="30"/>
                  </a:lnTo>
                  <a:lnTo>
                    <a:pt x="23" y="30"/>
                  </a:lnTo>
                  <a:lnTo>
                    <a:pt x="23" y="52"/>
                  </a:lnTo>
                  <a:lnTo>
                    <a:pt x="32" y="52"/>
                  </a:lnTo>
                  <a:lnTo>
                    <a:pt x="32" y="30"/>
                  </a:lnTo>
                  <a:lnTo>
                    <a:pt x="54" y="30"/>
                  </a:lnTo>
                  <a:lnTo>
                    <a:pt x="54" y="21"/>
                  </a:lnTo>
                  <a:close/>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8" name="Title 1"/>
          <p:cNvSpPr txBox="1">
            <a:spLocks/>
          </p:cNvSpPr>
          <p:nvPr/>
        </p:nvSpPr>
        <p:spPr>
          <a:xfrm>
            <a:off x="461387" y="304803"/>
            <a:ext cx="8396863" cy="620359"/>
          </a:xfrm>
          <a:prstGeom prst="rect">
            <a:avLst/>
          </a:prstGeom>
        </p:spPr>
        <p:txBody>
          <a:bodyPr vert="horz" lIns="121917" tIns="60958" rIns="121917" bIns="60958" rtlCol="0" anchor="b" anchorCtr="0">
            <a:normAutofit/>
          </a:bodyPr>
          <a:lstStyle>
            <a:lvl1pPr algn="l" defTabSz="914400" rtl="0" eaLnBrk="1" latinLnBrk="0" hangingPunct="1">
              <a:lnSpc>
                <a:spcPct val="90000"/>
              </a:lnSpc>
              <a:spcBef>
                <a:spcPct val="0"/>
              </a:spcBef>
              <a:buNone/>
              <a:defRPr sz="2000" b="0" kern="1200">
                <a:solidFill>
                  <a:schemeClr val="tx1"/>
                </a:solidFill>
                <a:latin typeface="Arial" pitchFamily="34" charset="0"/>
                <a:ea typeface="+mj-ea"/>
                <a:cs typeface="Arial" pitchFamily="34" charset="0"/>
              </a:defRPr>
            </a:lvl1pPr>
          </a:lstStyle>
          <a:p>
            <a:r>
              <a:rPr lang="en-US" dirty="0" smtClean="0"/>
              <a:t>Feature Cycle Time Data Element Detail</a:t>
            </a:r>
            <a:endParaRPr lang="en-US" dirty="0"/>
          </a:p>
        </p:txBody>
      </p:sp>
      <p:sp>
        <p:nvSpPr>
          <p:cNvPr id="9" name="Rectangle 26"/>
          <p:cNvSpPr>
            <a:spLocks noChangeArrowheads="1"/>
          </p:cNvSpPr>
          <p:nvPr/>
        </p:nvSpPr>
        <p:spPr bwMode="auto">
          <a:xfrm>
            <a:off x="531099" y="1219200"/>
            <a:ext cx="875110" cy="4453395"/>
          </a:xfrm>
          <a:prstGeom prst="rect">
            <a:avLst/>
          </a:prstGeom>
          <a:solidFill>
            <a:srgbClr val="007C8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4008" tIns="45720" rIns="27432" bIns="45720" numCol="1" anchor="ctr" anchorCtr="0" compatLnSpc="1">
            <a:prstTxWarp prst="textNoShape">
              <a:avLst/>
            </a:prstTxWarp>
          </a:bodyPr>
          <a:lstStyle/>
          <a:p>
            <a:pPr>
              <a:lnSpc>
                <a:spcPct val="95000"/>
              </a:lnSpc>
            </a:pPr>
            <a:endParaRPr lang="en-US" sz="1400" dirty="0"/>
          </a:p>
        </p:txBody>
      </p:sp>
      <p:grpSp>
        <p:nvGrpSpPr>
          <p:cNvPr id="10" name="Group 9"/>
          <p:cNvGrpSpPr/>
          <p:nvPr/>
        </p:nvGrpSpPr>
        <p:grpSpPr>
          <a:xfrm>
            <a:off x="676270" y="1500188"/>
            <a:ext cx="528638" cy="528638"/>
            <a:chOff x="3405188" y="812800"/>
            <a:chExt cx="704850" cy="528638"/>
          </a:xfrm>
        </p:grpSpPr>
        <p:sp>
          <p:nvSpPr>
            <p:cNvPr id="11" name="Freeform 35"/>
            <p:cNvSpPr>
              <a:spLocks/>
            </p:cNvSpPr>
            <p:nvPr/>
          </p:nvSpPr>
          <p:spPr bwMode="auto">
            <a:xfrm>
              <a:off x="3405188" y="812800"/>
              <a:ext cx="704850" cy="528638"/>
            </a:xfrm>
            <a:custGeom>
              <a:avLst/>
              <a:gdLst>
                <a:gd name="T0" fmla="*/ 94 w 188"/>
                <a:gd name="T1" fmla="*/ 0 h 141"/>
                <a:gd name="T2" fmla="*/ 0 w 188"/>
                <a:gd name="T3" fmla="*/ 94 h 141"/>
                <a:gd name="T4" fmla="*/ 13 w 188"/>
                <a:gd name="T5" fmla="*/ 141 h 141"/>
                <a:gd name="T6" fmla="*/ 18 w 188"/>
                <a:gd name="T7" fmla="*/ 139 h 141"/>
                <a:gd name="T8" fmla="*/ 18 w 188"/>
                <a:gd name="T9" fmla="*/ 139 h 141"/>
                <a:gd name="T10" fmla="*/ 5 w 188"/>
                <a:gd name="T11" fmla="*/ 94 h 141"/>
                <a:gd name="T12" fmla="*/ 94 w 188"/>
                <a:gd name="T13" fmla="*/ 6 h 141"/>
                <a:gd name="T14" fmla="*/ 182 w 188"/>
                <a:gd name="T15" fmla="*/ 94 h 141"/>
                <a:gd name="T16" fmla="*/ 172 w 188"/>
                <a:gd name="T17" fmla="*/ 135 h 141"/>
                <a:gd name="T18" fmla="*/ 177 w 188"/>
                <a:gd name="T19" fmla="*/ 138 h 141"/>
                <a:gd name="T20" fmla="*/ 177 w 188"/>
                <a:gd name="T21" fmla="*/ 138 h 141"/>
                <a:gd name="T22" fmla="*/ 188 w 188"/>
                <a:gd name="T23" fmla="*/ 94 h 141"/>
                <a:gd name="T24" fmla="*/ 94 w 188"/>
                <a:gd name="T25" fmla="*/ 0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8" h="141">
                  <a:moveTo>
                    <a:pt x="94" y="0"/>
                  </a:moveTo>
                  <a:cubicBezTo>
                    <a:pt x="42" y="0"/>
                    <a:pt x="0" y="42"/>
                    <a:pt x="0" y="94"/>
                  </a:cubicBezTo>
                  <a:cubicBezTo>
                    <a:pt x="0" y="110"/>
                    <a:pt x="5" y="127"/>
                    <a:pt x="13" y="141"/>
                  </a:cubicBezTo>
                  <a:cubicBezTo>
                    <a:pt x="18" y="139"/>
                    <a:pt x="18" y="139"/>
                    <a:pt x="18" y="139"/>
                  </a:cubicBezTo>
                  <a:cubicBezTo>
                    <a:pt x="18" y="139"/>
                    <a:pt x="18" y="139"/>
                    <a:pt x="18" y="139"/>
                  </a:cubicBezTo>
                  <a:cubicBezTo>
                    <a:pt x="10" y="125"/>
                    <a:pt x="5" y="110"/>
                    <a:pt x="5" y="94"/>
                  </a:cubicBezTo>
                  <a:cubicBezTo>
                    <a:pt x="5" y="45"/>
                    <a:pt x="45" y="6"/>
                    <a:pt x="94" y="6"/>
                  </a:cubicBezTo>
                  <a:cubicBezTo>
                    <a:pt x="143" y="6"/>
                    <a:pt x="182" y="45"/>
                    <a:pt x="182" y="94"/>
                  </a:cubicBezTo>
                  <a:cubicBezTo>
                    <a:pt x="182" y="108"/>
                    <a:pt x="179" y="123"/>
                    <a:pt x="172" y="135"/>
                  </a:cubicBezTo>
                  <a:cubicBezTo>
                    <a:pt x="177" y="138"/>
                    <a:pt x="177" y="138"/>
                    <a:pt x="177" y="138"/>
                  </a:cubicBezTo>
                  <a:cubicBezTo>
                    <a:pt x="177" y="138"/>
                    <a:pt x="177" y="138"/>
                    <a:pt x="177" y="138"/>
                  </a:cubicBezTo>
                  <a:cubicBezTo>
                    <a:pt x="184" y="125"/>
                    <a:pt x="188" y="109"/>
                    <a:pt x="188" y="94"/>
                  </a:cubicBezTo>
                  <a:cubicBezTo>
                    <a:pt x="188" y="42"/>
                    <a:pt x="145" y="0"/>
                    <a:pt x="9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36"/>
            <p:cNvSpPr>
              <a:spLocks/>
            </p:cNvSpPr>
            <p:nvPr/>
          </p:nvSpPr>
          <p:spPr bwMode="auto">
            <a:xfrm>
              <a:off x="3473450" y="876300"/>
              <a:ext cx="569912" cy="409575"/>
            </a:xfrm>
            <a:custGeom>
              <a:avLst/>
              <a:gdLst>
                <a:gd name="T0" fmla="*/ 124 w 152"/>
                <a:gd name="T1" fmla="*/ 100 h 109"/>
                <a:gd name="T2" fmla="*/ 145 w 152"/>
                <a:gd name="T3" fmla="*/ 109 h 109"/>
                <a:gd name="T4" fmla="*/ 145 w 152"/>
                <a:gd name="T5" fmla="*/ 109 h 109"/>
                <a:gd name="T6" fmla="*/ 146 w 152"/>
                <a:gd name="T7" fmla="*/ 108 h 109"/>
                <a:gd name="T8" fmla="*/ 152 w 152"/>
                <a:gd name="T9" fmla="*/ 77 h 109"/>
                <a:gd name="T10" fmla="*/ 76 w 152"/>
                <a:gd name="T11" fmla="*/ 0 h 109"/>
                <a:gd name="T12" fmla="*/ 0 w 152"/>
                <a:gd name="T13" fmla="*/ 77 h 109"/>
                <a:gd name="T14" fmla="*/ 6 w 152"/>
                <a:gd name="T15" fmla="*/ 106 h 109"/>
                <a:gd name="T16" fmla="*/ 7 w 152"/>
                <a:gd name="T17" fmla="*/ 109 h 109"/>
                <a:gd name="T18" fmla="*/ 27 w 152"/>
                <a:gd name="T19" fmla="*/ 101 h 109"/>
                <a:gd name="T20" fmla="*/ 25 w 152"/>
                <a:gd name="T21" fmla="*/ 95 h 109"/>
                <a:gd name="T22" fmla="*/ 10 w 152"/>
                <a:gd name="T23" fmla="*/ 101 h 109"/>
                <a:gd name="T24" fmla="*/ 9 w 152"/>
                <a:gd name="T25" fmla="*/ 100 h 109"/>
                <a:gd name="T26" fmla="*/ 6 w 152"/>
                <a:gd name="T27" fmla="*/ 77 h 109"/>
                <a:gd name="T28" fmla="*/ 9 w 152"/>
                <a:gd name="T29" fmla="*/ 54 h 109"/>
                <a:gd name="T30" fmla="*/ 10 w 152"/>
                <a:gd name="T31" fmla="*/ 53 h 109"/>
                <a:gd name="T32" fmla="*/ 25 w 152"/>
                <a:gd name="T33" fmla="*/ 59 h 109"/>
                <a:gd name="T34" fmla="*/ 27 w 152"/>
                <a:gd name="T35" fmla="*/ 54 h 109"/>
                <a:gd name="T36" fmla="*/ 12 w 152"/>
                <a:gd name="T37" fmla="*/ 47 h 109"/>
                <a:gd name="T38" fmla="*/ 12 w 152"/>
                <a:gd name="T39" fmla="*/ 46 h 109"/>
                <a:gd name="T40" fmla="*/ 45 w 152"/>
                <a:gd name="T41" fmla="*/ 13 h 109"/>
                <a:gd name="T42" fmla="*/ 46 w 152"/>
                <a:gd name="T43" fmla="*/ 13 h 109"/>
                <a:gd name="T44" fmla="*/ 53 w 152"/>
                <a:gd name="T45" fmla="*/ 29 h 109"/>
                <a:gd name="T46" fmla="*/ 58 w 152"/>
                <a:gd name="T47" fmla="*/ 27 h 109"/>
                <a:gd name="T48" fmla="*/ 51 w 152"/>
                <a:gd name="T49" fmla="*/ 11 h 109"/>
                <a:gd name="T50" fmla="*/ 53 w 152"/>
                <a:gd name="T51" fmla="*/ 10 h 109"/>
                <a:gd name="T52" fmla="*/ 99 w 152"/>
                <a:gd name="T53" fmla="*/ 10 h 109"/>
                <a:gd name="T54" fmla="*/ 101 w 152"/>
                <a:gd name="T55" fmla="*/ 11 h 109"/>
                <a:gd name="T56" fmla="*/ 94 w 152"/>
                <a:gd name="T57" fmla="*/ 27 h 109"/>
                <a:gd name="T58" fmla="*/ 99 w 152"/>
                <a:gd name="T59" fmla="*/ 29 h 109"/>
                <a:gd name="T60" fmla="*/ 105 w 152"/>
                <a:gd name="T61" fmla="*/ 13 h 109"/>
                <a:gd name="T62" fmla="*/ 106 w 152"/>
                <a:gd name="T63" fmla="*/ 13 h 109"/>
                <a:gd name="T64" fmla="*/ 139 w 152"/>
                <a:gd name="T65" fmla="*/ 46 h 109"/>
                <a:gd name="T66" fmla="*/ 140 w 152"/>
                <a:gd name="T67" fmla="*/ 48 h 109"/>
                <a:gd name="T68" fmla="*/ 124 w 152"/>
                <a:gd name="T69" fmla="*/ 54 h 109"/>
                <a:gd name="T70" fmla="*/ 127 w 152"/>
                <a:gd name="T71" fmla="*/ 59 h 109"/>
                <a:gd name="T72" fmla="*/ 142 w 152"/>
                <a:gd name="T73" fmla="*/ 53 h 109"/>
                <a:gd name="T74" fmla="*/ 142 w 152"/>
                <a:gd name="T75" fmla="*/ 54 h 109"/>
                <a:gd name="T76" fmla="*/ 146 w 152"/>
                <a:gd name="T77" fmla="*/ 77 h 109"/>
                <a:gd name="T78" fmla="*/ 142 w 152"/>
                <a:gd name="T79" fmla="*/ 100 h 109"/>
                <a:gd name="T80" fmla="*/ 142 w 152"/>
                <a:gd name="T81" fmla="*/ 101 h 109"/>
                <a:gd name="T82" fmla="*/ 127 w 152"/>
                <a:gd name="T83" fmla="*/ 95 h 109"/>
                <a:gd name="T84" fmla="*/ 124 w 152"/>
                <a:gd name="T85" fmla="*/ 10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52" h="109">
                  <a:moveTo>
                    <a:pt x="124" y="100"/>
                  </a:moveTo>
                  <a:cubicBezTo>
                    <a:pt x="145" y="109"/>
                    <a:pt x="145" y="109"/>
                    <a:pt x="145" y="109"/>
                  </a:cubicBezTo>
                  <a:cubicBezTo>
                    <a:pt x="145" y="109"/>
                    <a:pt x="145" y="109"/>
                    <a:pt x="145" y="109"/>
                  </a:cubicBezTo>
                  <a:cubicBezTo>
                    <a:pt x="146" y="108"/>
                    <a:pt x="146" y="108"/>
                    <a:pt x="146" y="108"/>
                  </a:cubicBezTo>
                  <a:cubicBezTo>
                    <a:pt x="150" y="98"/>
                    <a:pt x="152" y="88"/>
                    <a:pt x="152" y="77"/>
                  </a:cubicBezTo>
                  <a:cubicBezTo>
                    <a:pt x="152" y="35"/>
                    <a:pt x="118" y="0"/>
                    <a:pt x="76" y="0"/>
                  </a:cubicBezTo>
                  <a:cubicBezTo>
                    <a:pt x="34" y="0"/>
                    <a:pt x="0" y="35"/>
                    <a:pt x="0" y="77"/>
                  </a:cubicBezTo>
                  <a:cubicBezTo>
                    <a:pt x="0" y="87"/>
                    <a:pt x="2" y="97"/>
                    <a:pt x="6" y="106"/>
                  </a:cubicBezTo>
                  <a:cubicBezTo>
                    <a:pt x="7" y="109"/>
                    <a:pt x="7" y="109"/>
                    <a:pt x="7" y="109"/>
                  </a:cubicBezTo>
                  <a:cubicBezTo>
                    <a:pt x="27" y="101"/>
                    <a:pt x="27" y="101"/>
                    <a:pt x="27" y="101"/>
                  </a:cubicBezTo>
                  <a:cubicBezTo>
                    <a:pt x="25" y="95"/>
                    <a:pt x="25" y="95"/>
                    <a:pt x="25" y="95"/>
                  </a:cubicBezTo>
                  <a:cubicBezTo>
                    <a:pt x="10" y="101"/>
                    <a:pt x="10" y="101"/>
                    <a:pt x="10" y="101"/>
                  </a:cubicBezTo>
                  <a:cubicBezTo>
                    <a:pt x="9" y="100"/>
                    <a:pt x="9" y="100"/>
                    <a:pt x="9" y="100"/>
                  </a:cubicBezTo>
                  <a:cubicBezTo>
                    <a:pt x="7" y="94"/>
                    <a:pt x="6" y="86"/>
                    <a:pt x="6" y="77"/>
                  </a:cubicBezTo>
                  <a:cubicBezTo>
                    <a:pt x="6" y="68"/>
                    <a:pt x="7" y="61"/>
                    <a:pt x="9" y="54"/>
                  </a:cubicBezTo>
                  <a:cubicBezTo>
                    <a:pt x="10" y="53"/>
                    <a:pt x="10" y="53"/>
                    <a:pt x="10" y="53"/>
                  </a:cubicBezTo>
                  <a:cubicBezTo>
                    <a:pt x="25" y="59"/>
                    <a:pt x="25" y="59"/>
                    <a:pt x="25" y="59"/>
                  </a:cubicBezTo>
                  <a:cubicBezTo>
                    <a:pt x="27" y="54"/>
                    <a:pt x="27" y="54"/>
                    <a:pt x="27" y="54"/>
                  </a:cubicBezTo>
                  <a:cubicBezTo>
                    <a:pt x="12" y="47"/>
                    <a:pt x="12" y="47"/>
                    <a:pt x="12" y="47"/>
                  </a:cubicBezTo>
                  <a:cubicBezTo>
                    <a:pt x="12" y="46"/>
                    <a:pt x="12" y="46"/>
                    <a:pt x="12" y="46"/>
                  </a:cubicBezTo>
                  <a:cubicBezTo>
                    <a:pt x="19" y="32"/>
                    <a:pt x="31" y="20"/>
                    <a:pt x="45" y="13"/>
                  </a:cubicBezTo>
                  <a:cubicBezTo>
                    <a:pt x="46" y="13"/>
                    <a:pt x="46" y="13"/>
                    <a:pt x="46" y="13"/>
                  </a:cubicBezTo>
                  <a:cubicBezTo>
                    <a:pt x="53" y="29"/>
                    <a:pt x="53" y="29"/>
                    <a:pt x="53" y="29"/>
                  </a:cubicBezTo>
                  <a:cubicBezTo>
                    <a:pt x="58" y="27"/>
                    <a:pt x="58" y="27"/>
                    <a:pt x="58" y="27"/>
                  </a:cubicBezTo>
                  <a:cubicBezTo>
                    <a:pt x="51" y="11"/>
                    <a:pt x="51" y="11"/>
                    <a:pt x="51" y="11"/>
                  </a:cubicBezTo>
                  <a:cubicBezTo>
                    <a:pt x="53" y="10"/>
                    <a:pt x="53" y="10"/>
                    <a:pt x="53" y="10"/>
                  </a:cubicBezTo>
                  <a:cubicBezTo>
                    <a:pt x="68" y="6"/>
                    <a:pt x="84" y="6"/>
                    <a:pt x="99" y="10"/>
                  </a:cubicBezTo>
                  <a:cubicBezTo>
                    <a:pt x="101" y="11"/>
                    <a:pt x="101" y="11"/>
                    <a:pt x="101" y="11"/>
                  </a:cubicBezTo>
                  <a:cubicBezTo>
                    <a:pt x="94" y="27"/>
                    <a:pt x="94" y="27"/>
                    <a:pt x="94" y="27"/>
                  </a:cubicBezTo>
                  <a:cubicBezTo>
                    <a:pt x="99" y="29"/>
                    <a:pt x="99" y="29"/>
                    <a:pt x="99" y="29"/>
                  </a:cubicBezTo>
                  <a:cubicBezTo>
                    <a:pt x="105" y="13"/>
                    <a:pt x="105" y="13"/>
                    <a:pt x="105" y="13"/>
                  </a:cubicBezTo>
                  <a:cubicBezTo>
                    <a:pt x="106" y="13"/>
                    <a:pt x="106" y="13"/>
                    <a:pt x="106" y="13"/>
                  </a:cubicBezTo>
                  <a:cubicBezTo>
                    <a:pt x="121" y="20"/>
                    <a:pt x="132" y="32"/>
                    <a:pt x="139" y="46"/>
                  </a:cubicBezTo>
                  <a:cubicBezTo>
                    <a:pt x="140" y="48"/>
                    <a:pt x="140" y="48"/>
                    <a:pt x="140" y="48"/>
                  </a:cubicBezTo>
                  <a:cubicBezTo>
                    <a:pt x="124" y="54"/>
                    <a:pt x="124" y="54"/>
                    <a:pt x="124" y="54"/>
                  </a:cubicBezTo>
                  <a:cubicBezTo>
                    <a:pt x="127" y="59"/>
                    <a:pt x="127" y="59"/>
                    <a:pt x="127" y="59"/>
                  </a:cubicBezTo>
                  <a:cubicBezTo>
                    <a:pt x="142" y="53"/>
                    <a:pt x="142" y="53"/>
                    <a:pt x="142" y="53"/>
                  </a:cubicBezTo>
                  <a:cubicBezTo>
                    <a:pt x="142" y="54"/>
                    <a:pt x="142" y="54"/>
                    <a:pt x="142" y="54"/>
                  </a:cubicBezTo>
                  <a:cubicBezTo>
                    <a:pt x="145" y="61"/>
                    <a:pt x="146" y="68"/>
                    <a:pt x="146" y="77"/>
                  </a:cubicBezTo>
                  <a:cubicBezTo>
                    <a:pt x="146" y="87"/>
                    <a:pt x="145" y="94"/>
                    <a:pt x="142" y="100"/>
                  </a:cubicBezTo>
                  <a:cubicBezTo>
                    <a:pt x="142" y="101"/>
                    <a:pt x="142" y="101"/>
                    <a:pt x="142" y="101"/>
                  </a:cubicBezTo>
                  <a:cubicBezTo>
                    <a:pt x="127" y="95"/>
                    <a:pt x="127" y="95"/>
                    <a:pt x="127" y="95"/>
                  </a:cubicBezTo>
                  <a:lnTo>
                    <a:pt x="124" y="10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61"/>
            <p:cNvSpPr>
              <a:spLocks noEditPoints="1"/>
            </p:cNvSpPr>
            <p:nvPr/>
          </p:nvSpPr>
          <p:spPr bwMode="auto">
            <a:xfrm>
              <a:off x="3713163" y="1120775"/>
              <a:ext cx="90487" cy="90488"/>
            </a:xfrm>
            <a:custGeom>
              <a:avLst/>
              <a:gdLst>
                <a:gd name="T0" fmla="*/ 12 w 24"/>
                <a:gd name="T1" fmla="*/ 24 h 24"/>
                <a:gd name="T2" fmla="*/ 0 w 24"/>
                <a:gd name="T3" fmla="*/ 12 h 24"/>
                <a:gd name="T4" fmla="*/ 12 w 24"/>
                <a:gd name="T5" fmla="*/ 0 h 24"/>
                <a:gd name="T6" fmla="*/ 24 w 24"/>
                <a:gd name="T7" fmla="*/ 12 h 24"/>
                <a:gd name="T8" fmla="*/ 12 w 24"/>
                <a:gd name="T9" fmla="*/ 24 h 24"/>
                <a:gd name="T10" fmla="*/ 12 w 24"/>
                <a:gd name="T11" fmla="*/ 3 h 24"/>
                <a:gd name="T12" fmla="*/ 3 w 24"/>
                <a:gd name="T13" fmla="*/ 12 h 24"/>
                <a:gd name="T14" fmla="*/ 12 w 24"/>
                <a:gd name="T15" fmla="*/ 20 h 24"/>
                <a:gd name="T16" fmla="*/ 20 w 24"/>
                <a:gd name="T17" fmla="*/ 12 h 24"/>
                <a:gd name="T18" fmla="*/ 12 w 24"/>
                <a:gd name="T19" fmla="*/ 3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24">
                  <a:moveTo>
                    <a:pt x="12" y="24"/>
                  </a:moveTo>
                  <a:cubicBezTo>
                    <a:pt x="5" y="24"/>
                    <a:pt x="0" y="18"/>
                    <a:pt x="0" y="12"/>
                  </a:cubicBezTo>
                  <a:cubicBezTo>
                    <a:pt x="0" y="5"/>
                    <a:pt x="5" y="0"/>
                    <a:pt x="12" y="0"/>
                  </a:cubicBezTo>
                  <a:cubicBezTo>
                    <a:pt x="18" y="0"/>
                    <a:pt x="24" y="5"/>
                    <a:pt x="24" y="12"/>
                  </a:cubicBezTo>
                  <a:cubicBezTo>
                    <a:pt x="24" y="18"/>
                    <a:pt x="18" y="24"/>
                    <a:pt x="12" y="24"/>
                  </a:cubicBezTo>
                  <a:close/>
                  <a:moveTo>
                    <a:pt x="12" y="3"/>
                  </a:moveTo>
                  <a:cubicBezTo>
                    <a:pt x="7" y="3"/>
                    <a:pt x="3" y="7"/>
                    <a:pt x="3" y="12"/>
                  </a:cubicBezTo>
                  <a:cubicBezTo>
                    <a:pt x="3" y="16"/>
                    <a:pt x="7" y="20"/>
                    <a:pt x="12" y="20"/>
                  </a:cubicBezTo>
                  <a:cubicBezTo>
                    <a:pt x="16" y="20"/>
                    <a:pt x="20" y="16"/>
                    <a:pt x="20" y="12"/>
                  </a:cubicBezTo>
                  <a:cubicBezTo>
                    <a:pt x="20" y="7"/>
                    <a:pt x="16" y="3"/>
                    <a:pt x="12"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62"/>
            <p:cNvSpPr>
              <a:spLocks/>
            </p:cNvSpPr>
            <p:nvPr/>
          </p:nvSpPr>
          <p:spPr bwMode="auto">
            <a:xfrm>
              <a:off x="3795713" y="1131888"/>
              <a:ext cx="142875" cy="33338"/>
            </a:xfrm>
            <a:custGeom>
              <a:avLst/>
              <a:gdLst>
                <a:gd name="T0" fmla="*/ 2 w 38"/>
                <a:gd name="T1" fmla="*/ 9 h 9"/>
                <a:gd name="T2" fmla="*/ 0 w 38"/>
                <a:gd name="T3" fmla="*/ 7 h 9"/>
                <a:gd name="T4" fmla="*/ 2 w 38"/>
                <a:gd name="T5" fmla="*/ 5 h 9"/>
                <a:gd name="T6" fmla="*/ 35 w 38"/>
                <a:gd name="T7" fmla="*/ 1 h 9"/>
                <a:gd name="T8" fmla="*/ 38 w 38"/>
                <a:gd name="T9" fmla="*/ 3 h 9"/>
                <a:gd name="T10" fmla="*/ 36 w 38"/>
                <a:gd name="T11" fmla="*/ 5 h 9"/>
                <a:gd name="T12" fmla="*/ 2 w 38"/>
                <a:gd name="T13" fmla="*/ 9 h 9"/>
                <a:gd name="T14" fmla="*/ 2 w 38"/>
                <a:gd name="T15" fmla="*/ 9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9">
                  <a:moveTo>
                    <a:pt x="2" y="9"/>
                  </a:moveTo>
                  <a:cubicBezTo>
                    <a:pt x="1" y="9"/>
                    <a:pt x="0" y="9"/>
                    <a:pt x="0" y="7"/>
                  </a:cubicBezTo>
                  <a:cubicBezTo>
                    <a:pt x="0" y="6"/>
                    <a:pt x="1" y="5"/>
                    <a:pt x="2" y="5"/>
                  </a:cubicBezTo>
                  <a:cubicBezTo>
                    <a:pt x="35" y="1"/>
                    <a:pt x="35" y="1"/>
                    <a:pt x="35" y="1"/>
                  </a:cubicBezTo>
                  <a:cubicBezTo>
                    <a:pt x="36" y="0"/>
                    <a:pt x="37" y="1"/>
                    <a:pt x="38" y="3"/>
                  </a:cubicBezTo>
                  <a:cubicBezTo>
                    <a:pt x="38" y="4"/>
                    <a:pt x="37" y="5"/>
                    <a:pt x="36" y="5"/>
                  </a:cubicBezTo>
                  <a:cubicBezTo>
                    <a:pt x="2" y="9"/>
                    <a:pt x="2" y="9"/>
                    <a:pt x="2" y="9"/>
                  </a:cubicBezTo>
                  <a:cubicBezTo>
                    <a:pt x="2" y="9"/>
                    <a:pt x="2" y="9"/>
                    <a:pt x="2" y="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aphicFrame>
        <p:nvGraphicFramePr>
          <p:cNvPr id="2" name="Table 1"/>
          <p:cNvGraphicFramePr>
            <a:graphicFrameLocks noGrp="1"/>
          </p:cNvGraphicFramePr>
          <p:nvPr>
            <p:extLst>
              <p:ext uri="{D42A27DB-BD31-4B8C-83A1-F6EECF244321}">
                <p14:modId xmlns:p14="http://schemas.microsoft.com/office/powerpoint/2010/main" val="1966606575"/>
              </p:ext>
            </p:extLst>
          </p:nvPr>
        </p:nvGraphicFramePr>
        <p:xfrm>
          <a:off x="1624516" y="2453640"/>
          <a:ext cx="6846383" cy="4023360"/>
        </p:xfrm>
        <a:graphic>
          <a:graphicData uri="http://schemas.openxmlformats.org/drawingml/2006/table">
            <a:tbl>
              <a:tblPr firstRow="1" bandRow="1">
                <a:tableStyleId>{5FD0F851-EC5A-4D38-B0AD-8093EC10F338}</a:tableStyleId>
              </a:tblPr>
              <a:tblGrid>
                <a:gridCol w="871034"/>
                <a:gridCol w="1028700"/>
                <a:gridCol w="889000"/>
                <a:gridCol w="958850"/>
                <a:gridCol w="1009650"/>
                <a:gridCol w="2089149"/>
              </a:tblGrid>
              <a:tr h="370840">
                <a:tc>
                  <a:txBody>
                    <a:bodyPr/>
                    <a:lstStyle/>
                    <a:p>
                      <a:r>
                        <a:rPr lang="en-US" sz="1200" dirty="0" smtClean="0"/>
                        <a:t>Measure</a:t>
                      </a:r>
                      <a:endParaRPr lang="en-US" sz="1200" dirty="0"/>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smtClean="0"/>
                        <a:t>Source System </a:t>
                      </a:r>
                      <a:endParaRPr lang="en-US" sz="1200" dirty="0"/>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smtClean="0"/>
                        <a:t>Data</a:t>
                      </a:r>
                      <a:r>
                        <a:rPr lang="en-US" sz="1200" baseline="0" dirty="0" smtClean="0"/>
                        <a:t> Element  </a:t>
                      </a:r>
                      <a:endParaRPr lang="en-US" sz="1200" dirty="0"/>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smtClean="0"/>
                        <a:t>Attribute</a:t>
                      </a:r>
                      <a:endParaRPr lang="en-US" sz="1200" dirty="0"/>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smtClean="0"/>
                        <a:t>Sub Attribute</a:t>
                      </a:r>
                      <a:endParaRPr lang="en-US" sz="1200" dirty="0"/>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smtClean="0"/>
                        <a:t>Commonly</a:t>
                      </a:r>
                      <a:r>
                        <a:rPr lang="en-US" sz="1200" baseline="0" dirty="0" smtClean="0"/>
                        <a:t> Responsible</a:t>
                      </a:r>
                      <a:endParaRPr lang="en-US" sz="1200" dirty="0"/>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r>
                        <a:rPr lang="en-US" sz="1200" dirty="0" smtClean="0"/>
                        <a:t>Time to</a:t>
                      </a:r>
                      <a:r>
                        <a:rPr lang="en-US" sz="1200" baseline="0" dirty="0" smtClean="0"/>
                        <a:t> Build</a:t>
                      </a:r>
                    </a:p>
                    <a:p>
                      <a:r>
                        <a:rPr lang="en-US" sz="1200" baseline="0" dirty="0" smtClean="0"/>
                        <a:t>Time to Value</a:t>
                      </a:r>
                      <a:endParaRPr lang="en-US" sz="1200" dirty="0"/>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smtClean="0"/>
                        <a:t>CA</a:t>
                      </a:r>
                      <a:r>
                        <a:rPr lang="en-US" sz="1200" baseline="0" dirty="0" smtClean="0"/>
                        <a:t> Agile</a:t>
                      </a:r>
                      <a:endParaRPr lang="en-US" sz="1200" dirty="0"/>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smtClean="0"/>
                        <a:t>Feature</a:t>
                      </a:r>
                      <a:endParaRPr lang="en-US" sz="1200" dirty="0"/>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smtClean="0"/>
                        <a:t>Feature Type</a:t>
                      </a:r>
                      <a:endParaRPr lang="en-US" sz="1200" dirty="0"/>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smtClean="0"/>
                        <a:t>Deliverable-O&amp;M</a:t>
                      </a:r>
                    </a:p>
                    <a:p>
                      <a:r>
                        <a:rPr lang="en-US" sz="1200" dirty="0" smtClean="0"/>
                        <a:t>Non Deliverable</a:t>
                      </a:r>
                      <a:endParaRPr lang="en-US" sz="1200" dirty="0"/>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smtClean="0"/>
                        <a:t>PO/Scrum Master/RTE</a:t>
                      </a:r>
                      <a:endParaRPr lang="en-US" sz="1200" dirty="0"/>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r>
                        <a:rPr lang="en-US" sz="1200" dirty="0" smtClean="0"/>
                        <a:t>Time to</a:t>
                      </a:r>
                      <a:r>
                        <a:rPr lang="en-US" sz="1200" baseline="0" dirty="0" smtClean="0"/>
                        <a:t> Build</a:t>
                      </a:r>
                    </a:p>
                    <a:p>
                      <a:r>
                        <a:rPr lang="en-US" sz="1200" baseline="0" dirty="0" smtClean="0"/>
                        <a:t>Time to Value</a:t>
                      </a:r>
                      <a:endParaRPr lang="en-US" sz="1200" dirty="0"/>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smtClean="0"/>
                        <a:t>CA</a:t>
                      </a:r>
                      <a:r>
                        <a:rPr lang="en-US" sz="1200" baseline="0" dirty="0" smtClean="0"/>
                        <a:t> Agile</a:t>
                      </a:r>
                      <a:endParaRPr lang="en-US" sz="1200" dirty="0"/>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smtClean="0"/>
                        <a:t>Feature</a:t>
                      </a:r>
                      <a:endParaRPr lang="en-US" sz="1200" dirty="0"/>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smtClean="0"/>
                        <a:t>Start</a:t>
                      </a:r>
                      <a:r>
                        <a:rPr lang="en-US" sz="1200" baseline="0" dirty="0" smtClean="0"/>
                        <a:t> Date</a:t>
                      </a:r>
                      <a:endParaRPr lang="en-US" sz="1200" dirty="0"/>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smtClean="0"/>
                        <a:t>N/A</a:t>
                      </a:r>
                    </a:p>
                    <a:p>
                      <a:endParaRPr lang="en-US" sz="1200" dirty="0"/>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b="1" dirty="0" smtClean="0"/>
                        <a:t>Derived</a:t>
                      </a:r>
                      <a:r>
                        <a:rPr lang="en-US" sz="1200" baseline="0" dirty="0" smtClean="0"/>
                        <a:t> from associated user story moving to PHASE “In Progress”</a:t>
                      </a:r>
                      <a:endParaRPr lang="en-US" sz="1200" dirty="0"/>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r>
                        <a:rPr lang="en-US" sz="1200" dirty="0" smtClean="0"/>
                        <a:t>Time to</a:t>
                      </a:r>
                      <a:r>
                        <a:rPr lang="en-US" sz="1200" baseline="0" dirty="0" smtClean="0"/>
                        <a:t> Build</a:t>
                      </a:r>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smtClean="0"/>
                        <a:t>CA Agile</a:t>
                      </a:r>
                      <a:endParaRPr lang="en-US" sz="1200" dirty="0"/>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smtClean="0"/>
                        <a:t>Feature</a:t>
                      </a:r>
                      <a:endParaRPr lang="en-US" sz="1200" dirty="0"/>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smtClean="0"/>
                        <a:t>End</a:t>
                      </a:r>
                      <a:r>
                        <a:rPr lang="en-US" sz="1200" baseline="0" dirty="0" smtClean="0"/>
                        <a:t> </a:t>
                      </a:r>
                      <a:r>
                        <a:rPr lang="en-US" sz="1200" dirty="0" smtClean="0"/>
                        <a:t>Date</a:t>
                      </a:r>
                      <a:endParaRPr lang="en-US" sz="1200" dirty="0"/>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smtClean="0"/>
                        <a:t>N/A</a:t>
                      </a:r>
                      <a:endParaRPr lang="en-US" sz="1200" dirty="0"/>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b="1" dirty="0" smtClean="0"/>
                        <a:t>Derived</a:t>
                      </a:r>
                      <a:r>
                        <a:rPr lang="en-US" sz="1200" dirty="0" smtClean="0"/>
                        <a:t> from all associated</a:t>
                      </a:r>
                      <a:r>
                        <a:rPr lang="en-US" sz="1200" baseline="0" dirty="0" smtClean="0"/>
                        <a:t> user stories being in PHASE “Accepted”</a:t>
                      </a:r>
                      <a:endParaRPr lang="en-US" sz="1200" dirty="0"/>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r>
                        <a:rPr lang="en-US" sz="1200" dirty="0" smtClean="0"/>
                        <a:t>Time to</a:t>
                      </a:r>
                      <a:r>
                        <a:rPr lang="en-US" sz="1200" baseline="0" dirty="0" smtClean="0"/>
                        <a:t> Build</a:t>
                      </a:r>
                    </a:p>
                    <a:p>
                      <a:r>
                        <a:rPr lang="en-US" sz="1200" baseline="0" dirty="0" smtClean="0"/>
                        <a:t>Time to Value</a:t>
                      </a:r>
                      <a:endParaRPr lang="en-US" sz="1200" dirty="0"/>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smtClean="0"/>
                        <a:t>CA Agile</a:t>
                      </a:r>
                      <a:endParaRPr lang="en-US" sz="1200" dirty="0"/>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smtClean="0"/>
                        <a:t>User</a:t>
                      </a:r>
                      <a:r>
                        <a:rPr lang="en-US" sz="1200" baseline="0" dirty="0" smtClean="0"/>
                        <a:t> Story</a:t>
                      </a:r>
                      <a:endParaRPr lang="en-US" sz="1200" dirty="0"/>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smtClean="0"/>
                        <a:t>Status</a:t>
                      </a:r>
                      <a:endParaRPr lang="en-US" sz="1200" dirty="0"/>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smtClean="0"/>
                        <a:t>In Progress</a:t>
                      </a:r>
                    </a:p>
                    <a:p>
                      <a:r>
                        <a:rPr lang="en-US" sz="1200" dirty="0" smtClean="0"/>
                        <a:t>Accepted</a:t>
                      </a:r>
                      <a:endParaRPr lang="en-US" sz="1200" dirty="0"/>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smtClean="0"/>
                        <a:t>Scrum Master/Delivery Team/PO</a:t>
                      </a:r>
                      <a:endParaRPr lang="en-US" sz="1200" dirty="0"/>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r>
                        <a:rPr lang="en-US" sz="1200" dirty="0" smtClean="0"/>
                        <a:t>Time to Value</a:t>
                      </a:r>
                      <a:endParaRPr lang="en-US" sz="1200" dirty="0"/>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smtClean="0"/>
                        <a:t>CA Agile</a:t>
                      </a:r>
                      <a:endParaRPr lang="en-US" sz="1200" dirty="0"/>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smtClean="0"/>
                        <a:t>Feature</a:t>
                      </a:r>
                      <a:endParaRPr lang="en-US" sz="1200" dirty="0"/>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smtClean="0"/>
                        <a:t>Production</a:t>
                      </a:r>
                      <a:r>
                        <a:rPr lang="en-US" sz="1200" baseline="0" dirty="0" smtClean="0"/>
                        <a:t> Date</a:t>
                      </a:r>
                      <a:endParaRPr lang="en-US" sz="1200" dirty="0"/>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smtClean="0"/>
                        <a:t>N/A</a:t>
                      </a:r>
                      <a:endParaRPr lang="en-US" sz="1200" dirty="0"/>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smtClean="0"/>
                        <a:t>RTE/PO</a:t>
                      </a:r>
                      <a:endParaRPr lang="en-US" sz="1200" dirty="0"/>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20387101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0"/>
            <a:ext cx="9144000" cy="753554"/>
          </a:xfrm>
          <a:prstGeom prst="rect">
            <a:avLst/>
          </a:prstGeom>
          <a:solidFill>
            <a:srgbClr val="007C89"/>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600" dirty="0"/>
          </a:p>
        </p:txBody>
      </p:sp>
      <p:sp>
        <p:nvSpPr>
          <p:cNvPr id="8" name="Title 1"/>
          <p:cNvSpPr txBox="1">
            <a:spLocks/>
          </p:cNvSpPr>
          <p:nvPr/>
        </p:nvSpPr>
        <p:spPr>
          <a:xfrm>
            <a:off x="186829" y="250538"/>
            <a:ext cx="8229600" cy="434975"/>
          </a:xfrm>
          <a:prstGeom prst="rect">
            <a:avLst/>
          </a:prstGeom>
        </p:spPr>
        <p:txBody>
          <a:bodyPr vert="horz" lIns="91440" tIns="45720" rIns="91440" bIns="45720" rtlCol="0" anchor="b" anchorCtr="0">
            <a:normAutofit/>
          </a:bodyPr>
          <a:lstStyle>
            <a:lvl1pPr algn="l" defTabSz="914400" rtl="0" eaLnBrk="1" latinLnBrk="0" hangingPunct="1">
              <a:lnSpc>
                <a:spcPct val="90000"/>
              </a:lnSpc>
              <a:spcBef>
                <a:spcPct val="0"/>
              </a:spcBef>
              <a:buNone/>
              <a:defRPr sz="2000" b="0" kern="1200">
                <a:solidFill>
                  <a:schemeClr val="tx1"/>
                </a:solidFill>
                <a:latin typeface="Arial" pitchFamily="34" charset="0"/>
                <a:ea typeface="+mj-ea"/>
                <a:cs typeface="Arial" pitchFamily="34" charset="0"/>
              </a:defRPr>
            </a:lvl1pPr>
          </a:lstStyle>
          <a:p>
            <a:pPr fontAlgn="auto">
              <a:spcAft>
                <a:spcPts val="0"/>
              </a:spcAft>
            </a:pPr>
            <a:r>
              <a:rPr lang="en-US" sz="2400" dirty="0" smtClean="0">
                <a:solidFill>
                  <a:schemeClr val="bg1"/>
                </a:solidFill>
              </a:rPr>
              <a:t>Summary Report </a:t>
            </a:r>
            <a:r>
              <a:rPr lang="en-US" sz="2400" dirty="0">
                <a:solidFill>
                  <a:schemeClr val="bg1"/>
                </a:solidFill>
              </a:rPr>
              <a:t>– Feature Cycle </a:t>
            </a:r>
            <a:r>
              <a:rPr lang="en-US" sz="2400" dirty="0" smtClean="0">
                <a:solidFill>
                  <a:schemeClr val="bg1"/>
                </a:solidFill>
              </a:rPr>
              <a:t>Time MBO</a:t>
            </a:r>
            <a:endParaRPr lang="en-US" sz="2400" dirty="0">
              <a:solidFill>
                <a:schemeClr val="bg1"/>
              </a:solidFill>
            </a:endParaRPr>
          </a:p>
        </p:txBody>
      </p:sp>
      <p:sp>
        <p:nvSpPr>
          <p:cNvPr id="3" name="TextBox 2"/>
          <p:cNvSpPr txBox="1"/>
          <p:nvPr/>
        </p:nvSpPr>
        <p:spPr>
          <a:xfrm>
            <a:off x="3459345" y="-315589"/>
            <a:ext cx="685800" cy="914400"/>
          </a:xfrm>
          <a:prstGeom prst="rect">
            <a:avLst/>
          </a:prstGeom>
          <a:noFill/>
        </p:spPr>
        <p:txBody>
          <a:bodyPr wrap="none" lIns="0" tIns="0" rIns="0" bIns="0" rtlCol="0">
            <a:noAutofit/>
          </a:bodyPr>
          <a:lstStyle/>
          <a:p>
            <a:endParaRPr lang="en-US" dirty="0" smtClean="0">
              <a:latin typeface="Arial" pitchFamily="34" charset="0"/>
              <a:cs typeface="Arial" pitchFamily="34" charset="0"/>
            </a:endParaRPr>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9861" y="897934"/>
            <a:ext cx="6464279" cy="54919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996514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0"/>
            <a:ext cx="9144000" cy="753554"/>
          </a:xfrm>
          <a:prstGeom prst="rect">
            <a:avLst/>
          </a:prstGeom>
          <a:solidFill>
            <a:srgbClr val="007C89"/>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600" dirty="0"/>
          </a:p>
        </p:txBody>
      </p:sp>
      <p:sp>
        <p:nvSpPr>
          <p:cNvPr id="8" name="Title 1"/>
          <p:cNvSpPr txBox="1">
            <a:spLocks/>
          </p:cNvSpPr>
          <p:nvPr/>
        </p:nvSpPr>
        <p:spPr>
          <a:xfrm>
            <a:off x="186829" y="250538"/>
            <a:ext cx="8229600" cy="434975"/>
          </a:xfrm>
          <a:prstGeom prst="rect">
            <a:avLst/>
          </a:prstGeom>
        </p:spPr>
        <p:txBody>
          <a:bodyPr vert="horz" lIns="91440" tIns="45720" rIns="91440" bIns="45720" rtlCol="0" anchor="b" anchorCtr="0">
            <a:normAutofit/>
          </a:bodyPr>
          <a:lstStyle>
            <a:lvl1pPr algn="l" defTabSz="914400" rtl="0" eaLnBrk="1" latinLnBrk="0" hangingPunct="1">
              <a:lnSpc>
                <a:spcPct val="90000"/>
              </a:lnSpc>
              <a:spcBef>
                <a:spcPct val="0"/>
              </a:spcBef>
              <a:buNone/>
              <a:defRPr sz="2000" b="0" kern="1200">
                <a:solidFill>
                  <a:schemeClr val="tx1"/>
                </a:solidFill>
                <a:latin typeface="Arial" pitchFamily="34" charset="0"/>
                <a:ea typeface="+mj-ea"/>
                <a:cs typeface="Arial" pitchFamily="34" charset="0"/>
              </a:defRPr>
            </a:lvl1pPr>
          </a:lstStyle>
          <a:p>
            <a:pPr fontAlgn="auto">
              <a:spcAft>
                <a:spcPts val="0"/>
              </a:spcAft>
            </a:pPr>
            <a:r>
              <a:rPr lang="en-US" sz="2400" dirty="0" smtClean="0">
                <a:solidFill>
                  <a:schemeClr val="bg1"/>
                </a:solidFill>
              </a:rPr>
              <a:t>Summary Report </a:t>
            </a:r>
            <a:r>
              <a:rPr lang="en-US" sz="2400" dirty="0">
                <a:solidFill>
                  <a:schemeClr val="bg1"/>
                </a:solidFill>
              </a:rPr>
              <a:t>– Feature Cycle </a:t>
            </a:r>
            <a:r>
              <a:rPr lang="en-US" sz="2400" dirty="0" smtClean="0">
                <a:solidFill>
                  <a:schemeClr val="bg1"/>
                </a:solidFill>
              </a:rPr>
              <a:t>Time MBO</a:t>
            </a:r>
            <a:endParaRPr lang="en-US" sz="2400" dirty="0">
              <a:solidFill>
                <a:schemeClr val="bg1"/>
              </a:solidFill>
            </a:endParaRPr>
          </a:p>
        </p:txBody>
      </p:sp>
      <p:sp>
        <p:nvSpPr>
          <p:cNvPr id="3" name="TextBox 2"/>
          <p:cNvSpPr txBox="1"/>
          <p:nvPr/>
        </p:nvSpPr>
        <p:spPr>
          <a:xfrm>
            <a:off x="3459345" y="-315589"/>
            <a:ext cx="685800" cy="914400"/>
          </a:xfrm>
          <a:prstGeom prst="rect">
            <a:avLst/>
          </a:prstGeom>
          <a:noFill/>
        </p:spPr>
        <p:txBody>
          <a:bodyPr wrap="none" lIns="0" tIns="0" rIns="0" bIns="0" rtlCol="0">
            <a:noAutofit/>
          </a:bodyPr>
          <a:lstStyle/>
          <a:p>
            <a:endParaRPr lang="en-US" dirty="0" smtClean="0">
              <a:latin typeface="Arial" pitchFamily="34" charset="0"/>
              <a:cs typeface="Arial" pitchFamily="34" charset="0"/>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2204" y="1195389"/>
            <a:ext cx="8178403" cy="4467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968885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0"/>
            <a:ext cx="9144000" cy="753554"/>
          </a:xfrm>
          <a:prstGeom prst="rect">
            <a:avLst/>
          </a:prstGeom>
          <a:solidFill>
            <a:srgbClr val="007C89"/>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600" dirty="0"/>
          </a:p>
        </p:txBody>
      </p:sp>
      <p:sp>
        <p:nvSpPr>
          <p:cNvPr id="8" name="Title 1"/>
          <p:cNvSpPr txBox="1">
            <a:spLocks/>
          </p:cNvSpPr>
          <p:nvPr/>
        </p:nvSpPr>
        <p:spPr>
          <a:xfrm>
            <a:off x="186829" y="250538"/>
            <a:ext cx="8229600" cy="434975"/>
          </a:xfrm>
          <a:prstGeom prst="rect">
            <a:avLst/>
          </a:prstGeom>
        </p:spPr>
        <p:txBody>
          <a:bodyPr vert="horz" lIns="91440" tIns="45720" rIns="91440" bIns="45720" rtlCol="0" anchor="b" anchorCtr="0">
            <a:normAutofit/>
          </a:bodyPr>
          <a:lstStyle>
            <a:lvl1pPr algn="l" defTabSz="914400" rtl="0" eaLnBrk="1" latinLnBrk="0" hangingPunct="1">
              <a:lnSpc>
                <a:spcPct val="90000"/>
              </a:lnSpc>
              <a:spcBef>
                <a:spcPct val="0"/>
              </a:spcBef>
              <a:buNone/>
              <a:defRPr sz="2000" b="0" kern="1200">
                <a:solidFill>
                  <a:schemeClr val="tx1"/>
                </a:solidFill>
                <a:latin typeface="Arial" pitchFamily="34" charset="0"/>
                <a:ea typeface="+mj-ea"/>
                <a:cs typeface="Arial" pitchFamily="34" charset="0"/>
              </a:defRPr>
            </a:lvl1pPr>
          </a:lstStyle>
          <a:p>
            <a:pPr fontAlgn="auto">
              <a:spcAft>
                <a:spcPts val="0"/>
              </a:spcAft>
            </a:pPr>
            <a:r>
              <a:rPr lang="en-US" sz="2400" dirty="0" smtClean="0">
                <a:solidFill>
                  <a:schemeClr val="bg1"/>
                </a:solidFill>
              </a:rPr>
              <a:t>Summary Report </a:t>
            </a:r>
            <a:r>
              <a:rPr lang="en-US" sz="2400" dirty="0">
                <a:solidFill>
                  <a:schemeClr val="bg1"/>
                </a:solidFill>
              </a:rPr>
              <a:t>– Feature Cycle </a:t>
            </a:r>
            <a:r>
              <a:rPr lang="en-US" sz="2400" dirty="0" smtClean="0">
                <a:solidFill>
                  <a:schemeClr val="bg1"/>
                </a:solidFill>
              </a:rPr>
              <a:t>Time MBO</a:t>
            </a:r>
            <a:endParaRPr lang="en-US" sz="2400" dirty="0">
              <a:solidFill>
                <a:schemeClr val="bg1"/>
              </a:solidFill>
            </a:endParaRPr>
          </a:p>
        </p:txBody>
      </p:sp>
      <p:sp>
        <p:nvSpPr>
          <p:cNvPr id="3" name="TextBox 2"/>
          <p:cNvSpPr txBox="1"/>
          <p:nvPr/>
        </p:nvSpPr>
        <p:spPr>
          <a:xfrm>
            <a:off x="3459345" y="-315589"/>
            <a:ext cx="685800" cy="914400"/>
          </a:xfrm>
          <a:prstGeom prst="rect">
            <a:avLst/>
          </a:prstGeom>
          <a:noFill/>
        </p:spPr>
        <p:txBody>
          <a:bodyPr wrap="none" lIns="0" tIns="0" rIns="0" bIns="0" rtlCol="0">
            <a:noAutofit/>
          </a:bodyPr>
          <a:lstStyle/>
          <a:p>
            <a:endParaRPr lang="en-US" dirty="0" smtClean="0">
              <a:latin typeface="Arial" pitchFamily="34" charset="0"/>
              <a:cs typeface="Arial" pitchFamily="34" charset="0"/>
            </a:endParaRP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3648" y="1147764"/>
            <a:ext cx="7935515" cy="4562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459945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0"/>
            <a:ext cx="9144000" cy="753554"/>
          </a:xfrm>
          <a:prstGeom prst="rect">
            <a:avLst/>
          </a:prstGeom>
          <a:solidFill>
            <a:srgbClr val="007C89"/>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600" dirty="0">
              <a:solidFill>
                <a:srgbClr val="FFFFFF"/>
              </a:solidFill>
            </a:endParaRPr>
          </a:p>
        </p:txBody>
      </p:sp>
      <p:sp>
        <p:nvSpPr>
          <p:cNvPr id="8" name="Title 1"/>
          <p:cNvSpPr txBox="1">
            <a:spLocks/>
          </p:cNvSpPr>
          <p:nvPr/>
        </p:nvSpPr>
        <p:spPr>
          <a:xfrm>
            <a:off x="186829" y="250538"/>
            <a:ext cx="8229600" cy="434975"/>
          </a:xfrm>
          <a:prstGeom prst="rect">
            <a:avLst/>
          </a:prstGeom>
        </p:spPr>
        <p:txBody>
          <a:bodyPr vert="horz" lIns="91440" tIns="45720" rIns="91440" bIns="45720" rtlCol="0" anchor="b" anchorCtr="0">
            <a:normAutofit/>
          </a:bodyPr>
          <a:lstStyle>
            <a:lvl1pPr algn="l" defTabSz="914400" rtl="0" eaLnBrk="1" latinLnBrk="0" hangingPunct="1">
              <a:lnSpc>
                <a:spcPct val="90000"/>
              </a:lnSpc>
              <a:spcBef>
                <a:spcPct val="0"/>
              </a:spcBef>
              <a:buNone/>
              <a:defRPr sz="2000" b="0" kern="1200">
                <a:solidFill>
                  <a:schemeClr val="tx1"/>
                </a:solidFill>
                <a:latin typeface="Arial" pitchFamily="34" charset="0"/>
                <a:ea typeface="+mj-ea"/>
                <a:cs typeface="Arial" pitchFamily="34" charset="0"/>
              </a:defRPr>
            </a:lvl1pPr>
          </a:lstStyle>
          <a:p>
            <a:r>
              <a:rPr lang="en-US" sz="2400" dirty="0" smtClean="0">
                <a:solidFill>
                  <a:srgbClr val="FFFFFF"/>
                </a:solidFill>
              </a:rPr>
              <a:t>Detail Report </a:t>
            </a:r>
            <a:r>
              <a:rPr lang="en-US" sz="2400" dirty="0">
                <a:solidFill>
                  <a:srgbClr val="FFFFFF"/>
                </a:solidFill>
              </a:rPr>
              <a:t>– Feature Cycle </a:t>
            </a:r>
            <a:r>
              <a:rPr lang="en-US" sz="2400" dirty="0" smtClean="0">
                <a:solidFill>
                  <a:srgbClr val="FFFFFF"/>
                </a:solidFill>
              </a:rPr>
              <a:t>Time MBO</a:t>
            </a:r>
            <a:endParaRPr lang="en-US" sz="2400" dirty="0">
              <a:solidFill>
                <a:srgbClr val="FFFFFF"/>
              </a:solidFill>
            </a:endParaRPr>
          </a:p>
        </p:txBody>
      </p:sp>
      <p:sp>
        <p:nvSpPr>
          <p:cNvPr id="3" name="TextBox 2"/>
          <p:cNvSpPr txBox="1"/>
          <p:nvPr/>
        </p:nvSpPr>
        <p:spPr>
          <a:xfrm>
            <a:off x="3459345" y="-315589"/>
            <a:ext cx="685800" cy="914400"/>
          </a:xfrm>
          <a:prstGeom prst="rect">
            <a:avLst/>
          </a:prstGeom>
          <a:noFill/>
        </p:spPr>
        <p:txBody>
          <a:bodyPr wrap="none" lIns="0" tIns="0" rIns="0" bIns="0" rtlCol="0">
            <a:noAutofit/>
          </a:bodyPr>
          <a:lstStyle/>
          <a:p>
            <a:endParaRPr lang="en-US" dirty="0" smtClean="0">
              <a:solidFill>
                <a:srgbClr val="55565A"/>
              </a:solidFill>
              <a:cs typeface="Arial" pitchFamily="34" charset="0"/>
            </a:endParaRP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2204" y="1176339"/>
            <a:ext cx="8178403" cy="4505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747515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OSAM Reporting Hub - OptumRx</a:t>
            </a:r>
            <a:endParaRPr lang="en-US" dirty="0"/>
          </a:p>
        </p:txBody>
      </p:sp>
      <p:sp>
        <p:nvSpPr>
          <p:cNvPr id="7" name="Rectangle 6"/>
          <p:cNvSpPr/>
          <p:nvPr/>
        </p:nvSpPr>
        <p:spPr>
          <a:xfrm>
            <a:off x="990600" y="5867400"/>
            <a:ext cx="7162800" cy="369332"/>
          </a:xfrm>
          <a:prstGeom prst="rect">
            <a:avLst/>
          </a:prstGeom>
        </p:spPr>
        <p:txBody>
          <a:bodyPr wrap="square">
            <a:spAutoFit/>
          </a:bodyPr>
          <a:lstStyle/>
          <a:p>
            <a:pPr lvl="2"/>
            <a:r>
              <a:rPr lang="en-US" dirty="0" smtClean="0"/>
              <a:t>URL: </a:t>
            </a:r>
            <a:r>
              <a:rPr lang="en-US" dirty="0" smtClean="0">
                <a:hlinkClick r:id="rId3"/>
              </a:rPr>
              <a:t>https</a:t>
            </a:r>
            <a:r>
              <a:rPr lang="en-US" dirty="0">
                <a:hlinkClick r:id="rId3"/>
              </a:rPr>
              <a:t>://opear.uhc.com/ReportingHub/home</a:t>
            </a:r>
            <a:endParaRPr lang="en-US" dirty="0"/>
          </a:p>
        </p:txBody>
      </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0" y="1123950"/>
            <a:ext cx="6172200" cy="4743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8503768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0"/>
            <a:ext cx="9144000" cy="753554"/>
          </a:xfrm>
          <a:prstGeom prst="rect">
            <a:avLst/>
          </a:prstGeom>
          <a:solidFill>
            <a:srgbClr val="007C89"/>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600" dirty="0">
              <a:solidFill>
                <a:srgbClr val="FFFFFF"/>
              </a:solidFill>
            </a:endParaRPr>
          </a:p>
        </p:txBody>
      </p:sp>
      <p:sp>
        <p:nvSpPr>
          <p:cNvPr id="8" name="Title 1"/>
          <p:cNvSpPr txBox="1">
            <a:spLocks/>
          </p:cNvSpPr>
          <p:nvPr/>
        </p:nvSpPr>
        <p:spPr>
          <a:xfrm>
            <a:off x="186829" y="250538"/>
            <a:ext cx="8229600" cy="434975"/>
          </a:xfrm>
          <a:prstGeom prst="rect">
            <a:avLst/>
          </a:prstGeom>
        </p:spPr>
        <p:txBody>
          <a:bodyPr vert="horz" lIns="91440" tIns="45720" rIns="91440" bIns="45720" rtlCol="0" anchor="b" anchorCtr="0">
            <a:normAutofit/>
          </a:bodyPr>
          <a:lstStyle>
            <a:lvl1pPr algn="l" defTabSz="914400" rtl="0" eaLnBrk="1" latinLnBrk="0" hangingPunct="1">
              <a:lnSpc>
                <a:spcPct val="90000"/>
              </a:lnSpc>
              <a:spcBef>
                <a:spcPct val="0"/>
              </a:spcBef>
              <a:buNone/>
              <a:defRPr sz="2000" b="0" kern="1200">
                <a:solidFill>
                  <a:schemeClr val="tx1"/>
                </a:solidFill>
                <a:latin typeface="Arial" pitchFamily="34" charset="0"/>
                <a:ea typeface="+mj-ea"/>
                <a:cs typeface="Arial" pitchFamily="34" charset="0"/>
              </a:defRPr>
            </a:lvl1pPr>
          </a:lstStyle>
          <a:p>
            <a:r>
              <a:rPr lang="en-US" sz="2400" dirty="0" smtClean="0">
                <a:solidFill>
                  <a:srgbClr val="FFFFFF"/>
                </a:solidFill>
              </a:rPr>
              <a:t>Feature </a:t>
            </a:r>
            <a:r>
              <a:rPr lang="en-US" sz="2400" dirty="0">
                <a:solidFill>
                  <a:srgbClr val="FFFFFF"/>
                </a:solidFill>
              </a:rPr>
              <a:t>Cycle </a:t>
            </a:r>
            <a:r>
              <a:rPr lang="en-US" sz="2400" dirty="0" smtClean="0">
                <a:solidFill>
                  <a:srgbClr val="FFFFFF"/>
                </a:solidFill>
              </a:rPr>
              <a:t>Time – Troubleshooting Tips</a:t>
            </a:r>
            <a:endParaRPr lang="en-US" sz="2400" dirty="0">
              <a:solidFill>
                <a:srgbClr val="FFFFFF"/>
              </a:solidFill>
            </a:endParaRPr>
          </a:p>
        </p:txBody>
      </p:sp>
      <p:sp>
        <p:nvSpPr>
          <p:cNvPr id="3" name="TextBox 2"/>
          <p:cNvSpPr txBox="1"/>
          <p:nvPr/>
        </p:nvSpPr>
        <p:spPr>
          <a:xfrm>
            <a:off x="3459345" y="-315589"/>
            <a:ext cx="685800" cy="914400"/>
          </a:xfrm>
          <a:prstGeom prst="rect">
            <a:avLst/>
          </a:prstGeom>
          <a:noFill/>
        </p:spPr>
        <p:txBody>
          <a:bodyPr wrap="none" lIns="0" tIns="0" rIns="0" bIns="0" rtlCol="0">
            <a:noAutofit/>
          </a:bodyPr>
          <a:lstStyle/>
          <a:p>
            <a:endParaRPr lang="en-US" dirty="0" smtClean="0">
              <a:solidFill>
                <a:srgbClr val="55565A"/>
              </a:solidFill>
              <a:cs typeface="Arial" pitchFamily="34" charset="0"/>
            </a:endParaRPr>
          </a:p>
        </p:txBody>
      </p:sp>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6760" y="2645973"/>
            <a:ext cx="7249013" cy="30329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803109" y="1359568"/>
            <a:ext cx="7322665" cy="1200329"/>
          </a:xfrm>
          <a:prstGeom prst="rect">
            <a:avLst/>
          </a:prstGeom>
          <a:noFill/>
        </p:spPr>
        <p:txBody>
          <a:bodyPr wrap="square" rtlCol="0">
            <a:spAutoFit/>
          </a:bodyPr>
          <a:lstStyle/>
          <a:p>
            <a:pPr marL="285750" indent="-285750">
              <a:buFont typeface="Arial" panose="020B0604020202020204" pitchFamily="34" charset="0"/>
              <a:buChar char="•"/>
            </a:pPr>
            <a:r>
              <a:rPr lang="en-US" dirty="0" smtClean="0"/>
              <a:t>Use views in CA Agile to monitor Features have all data elements used in the measure populated</a:t>
            </a:r>
          </a:p>
          <a:p>
            <a:pPr marL="742950" lvl="1" indent="-285750">
              <a:buFont typeface="Arial" panose="020B0604020202020204" pitchFamily="34" charset="0"/>
              <a:buChar char="•"/>
            </a:pPr>
            <a:r>
              <a:rPr lang="en-US" dirty="0" smtClean="0"/>
              <a:t>Adjust Actual Start and End Date operators to review baseline vs current year data</a:t>
            </a:r>
          </a:p>
        </p:txBody>
      </p:sp>
    </p:spTree>
    <p:extLst>
      <p:ext uri="{BB962C8B-B14F-4D97-AF65-F5344CB8AC3E}">
        <p14:creationId xmlns:p14="http://schemas.microsoft.com/office/powerpoint/2010/main" val="20149459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32095"/>
            <a:ext cx="9144000" cy="753554"/>
          </a:xfrm>
          <a:prstGeom prst="rect">
            <a:avLst/>
          </a:prstGeom>
          <a:solidFill>
            <a:srgbClr val="007C89"/>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600" dirty="0">
              <a:solidFill>
                <a:srgbClr val="FFFFFF"/>
              </a:solidFill>
            </a:endParaRPr>
          </a:p>
        </p:txBody>
      </p:sp>
      <p:sp>
        <p:nvSpPr>
          <p:cNvPr id="8" name="Title 1"/>
          <p:cNvSpPr txBox="1">
            <a:spLocks/>
          </p:cNvSpPr>
          <p:nvPr/>
        </p:nvSpPr>
        <p:spPr>
          <a:xfrm>
            <a:off x="186829" y="250538"/>
            <a:ext cx="8229600" cy="434975"/>
          </a:xfrm>
          <a:prstGeom prst="rect">
            <a:avLst/>
          </a:prstGeom>
        </p:spPr>
        <p:txBody>
          <a:bodyPr vert="horz" lIns="91440" tIns="45720" rIns="91440" bIns="45720" rtlCol="0" anchor="b" anchorCtr="0">
            <a:normAutofit/>
          </a:bodyPr>
          <a:lstStyle>
            <a:lvl1pPr algn="l" defTabSz="914400" rtl="0" eaLnBrk="1" latinLnBrk="0" hangingPunct="1">
              <a:lnSpc>
                <a:spcPct val="90000"/>
              </a:lnSpc>
              <a:spcBef>
                <a:spcPct val="0"/>
              </a:spcBef>
              <a:buNone/>
              <a:defRPr sz="2000" b="0" kern="1200">
                <a:solidFill>
                  <a:schemeClr val="tx1"/>
                </a:solidFill>
                <a:latin typeface="Arial" pitchFamily="34" charset="0"/>
                <a:ea typeface="+mj-ea"/>
                <a:cs typeface="Arial" pitchFamily="34" charset="0"/>
              </a:defRPr>
            </a:lvl1pPr>
          </a:lstStyle>
          <a:p>
            <a:r>
              <a:rPr lang="en-US" sz="2400" dirty="0" smtClean="0">
                <a:solidFill>
                  <a:srgbClr val="FFFFFF"/>
                </a:solidFill>
              </a:rPr>
              <a:t>Summary Report </a:t>
            </a:r>
            <a:r>
              <a:rPr lang="en-US" sz="2400" dirty="0">
                <a:solidFill>
                  <a:srgbClr val="FFFFFF"/>
                </a:solidFill>
              </a:rPr>
              <a:t>– </a:t>
            </a:r>
            <a:r>
              <a:rPr lang="en-US" sz="2400" dirty="0" smtClean="0">
                <a:solidFill>
                  <a:srgbClr val="FFFFFF"/>
                </a:solidFill>
              </a:rPr>
              <a:t>Troubleshooting Tips</a:t>
            </a:r>
            <a:endParaRPr lang="en-US" sz="2400" dirty="0">
              <a:solidFill>
                <a:srgbClr val="FFFFFF"/>
              </a:solidFill>
            </a:endParaRPr>
          </a:p>
        </p:txBody>
      </p:sp>
      <p:sp>
        <p:nvSpPr>
          <p:cNvPr id="3" name="TextBox 2"/>
          <p:cNvSpPr txBox="1"/>
          <p:nvPr/>
        </p:nvSpPr>
        <p:spPr>
          <a:xfrm>
            <a:off x="3459345" y="-315589"/>
            <a:ext cx="685800" cy="914400"/>
          </a:xfrm>
          <a:prstGeom prst="rect">
            <a:avLst/>
          </a:prstGeom>
          <a:noFill/>
        </p:spPr>
        <p:txBody>
          <a:bodyPr wrap="none" lIns="0" tIns="0" rIns="0" bIns="0" rtlCol="0">
            <a:noAutofit/>
          </a:bodyPr>
          <a:lstStyle/>
          <a:p>
            <a:endParaRPr lang="en-US" dirty="0" smtClean="0">
              <a:solidFill>
                <a:srgbClr val="55565A"/>
              </a:solidFill>
              <a:cs typeface="Arial" pitchFamily="34" charset="0"/>
            </a:endParaRPr>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6829" y="849807"/>
            <a:ext cx="6808061" cy="55028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01653" y="2020088"/>
            <a:ext cx="1635919" cy="1581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8"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01652" y="4440406"/>
            <a:ext cx="1743075" cy="10572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306814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txBox="1">
            <a:spLocks/>
          </p:cNvSpPr>
          <p:nvPr/>
        </p:nvSpPr>
        <p:spPr>
          <a:xfrm>
            <a:off x="1475098" y="1337807"/>
            <a:ext cx="7251051" cy="4405873"/>
          </a:xfrm>
          <a:prstGeom prst="rect">
            <a:avLst/>
          </a:prstGeom>
        </p:spPr>
        <p:txBody>
          <a:bodyPr wrap="square" lIns="175768" tIns="0" rIns="175768" bIns="0" anchor="t"/>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600" b="1" u="sng" spc="-67" dirty="0" smtClean="0">
              <a:gradFill>
                <a:gsLst>
                  <a:gs pos="5417">
                    <a:srgbClr val="55565A"/>
                  </a:gs>
                  <a:gs pos="28000">
                    <a:srgbClr val="55565A"/>
                  </a:gs>
                </a:gsLst>
                <a:lin ang="5400000" scaled="0"/>
              </a:gradFill>
              <a:latin typeface="Arial" panose="020B0604020202020204"/>
            </a:endParaRPr>
          </a:p>
          <a:p>
            <a:endParaRPr lang="en-US" sz="1600" b="1" u="sng" spc="-67" dirty="0">
              <a:gradFill>
                <a:gsLst>
                  <a:gs pos="5417">
                    <a:srgbClr val="55565A"/>
                  </a:gs>
                  <a:gs pos="28000">
                    <a:srgbClr val="55565A"/>
                  </a:gs>
                </a:gsLst>
                <a:lin ang="5400000" scaled="0"/>
              </a:gradFill>
              <a:latin typeface="Arial" panose="020B0604020202020204"/>
            </a:endParaRPr>
          </a:p>
          <a:p>
            <a:endParaRPr lang="en-US" sz="1600" b="1" u="sng" spc="-67" dirty="0" smtClean="0">
              <a:gradFill>
                <a:gsLst>
                  <a:gs pos="5417">
                    <a:srgbClr val="55565A"/>
                  </a:gs>
                  <a:gs pos="28000">
                    <a:srgbClr val="55565A"/>
                  </a:gs>
                </a:gsLst>
                <a:lin ang="5400000" scaled="0"/>
              </a:gradFill>
              <a:latin typeface="Arial" panose="020B0604020202020204"/>
            </a:endParaRPr>
          </a:p>
          <a:p>
            <a:endParaRPr lang="en-US" sz="1600" b="1" u="sng" spc="-67" dirty="0" smtClean="0">
              <a:gradFill>
                <a:gsLst>
                  <a:gs pos="5417">
                    <a:srgbClr val="55565A"/>
                  </a:gs>
                  <a:gs pos="28000">
                    <a:srgbClr val="55565A"/>
                  </a:gs>
                </a:gsLst>
                <a:lin ang="5400000" scaled="0"/>
              </a:gradFill>
              <a:latin typeface="Arial" panose="020B0604020202020204"/>
            </a:endParaRPr>
          </a:p>
          <a:p>
            <a:endParaRPr lang="en-US" sz="1600" b="1" u="sng" spc="-67" dirty="0">
              <a:gradFill>
                <a:gsLst>
                  <a:gs pos="5417">
                    <a:srgbClr val="55565A"/>
                  </a:gs>
                  <a:gs pos="28000">
                    <a:srgbClr val="55565A"/>
                  </a:gs>
                </a:gsLst>
                <a:lin ang="5400000" scaled="0"/>
              </a:gradFill>
              <a:latin typeface="Arial" panose="020B0604020202020204"/>
            </a:endParaRPr>
          </a:p>
          <a:p>
            <a:endParaRPr lang="en-US" sz="1600" b="1" u="sng" spc="-67" dirty="0" smtClean="0">
              <a:gradFill>
                <a:gsLst>
                  <a:gs pos="5417">
                    <a:srgbClr val="55565A"/>
                  </a:gs>
                  <a:gs pos="28000">
                    <a:srgbClr val="55565A"/>
                  </a:gs>
                </a:gsLst>
                <a:lin ang="5400000" scaled="0"/>
              </a:gradFill>
              <a:latin typeface="Arial" panose="020B0604020202020204"/>
            </a:endParaRPr>
          </a:p>
          <a:p>
            <a:endParaRPr lang="en-US" sz="1600" b="1" u="sng" spc="-67" dirty="0">
              <a:gradFill>
                <a:gsLst>
                  <a:gs pos="5417">
                    <a:srgbClr val="55565A"/>
                  </a:gs>
                  <a:gs pos="28000">
                    <a:srgbClr val="55565A"/>
                  </a:gs>
                </a:gsLst>
                <a:lin ang="5400000" scaled="0"/>
              </a:gradFill>
              <a:latin typeface="Arial" panose="020B0604020202020204"/>
            </a:endParaRPr>
          </a:p>
          <a:p>
            <a:endParaRPr lang="en-US" sz="1600" b="1" u="sng" spc="-67" dirty="0" smtClean="0">
              <a:gradFill>
                <a:gsLst>
                  <a:gs pos="5417">
                    <a:srgbClr val="55565A"/>
                  </a:gs>
                  <a:gs pos="28000">
                    <a:srgbClr val="55565A"/>
                  </a:gs>
                </a:gsLst>
                <a:lin ang="5400000" scaled="0"/>
              </a:gradFill>
              <a:latin typeface="Arial" panose="020B0604020202020204"/>
            </a:endParaRPr>
          </a:p>
          <a:p>
            <a:endParaRPr lang="en-US" sz="1600" b="1" u="sng" spc="-67" dirty="0">
              <a:gradFill>
                <a:gsLst>
                  <a:gs pos="5417">
                    <a:srgbClr val="55565A"/>
                  </a:gs>
                  <a:gs pos="28000">
                    <a:srgbClr val="55565A"/>
                  </a:gs>
                </a:gsLst>
                <a:lin ang="5400000" scaled="0"/>
              </a:gradFill>
              <a:latin typeface="Arial" panose="020B0604020202020204"/>
            </a:endParaRPr>
          </a:p>
          <a:p>
            <a:endParaRPr lang="en-US" sz="1600" b="1" u="sng" spc="-67" dirty="0" smtClean="0">
              <a:gradFill>
                <a:gsLst>
                  <a:gs pos="5417">
                    <a:srgbClr val="55565A"/>
                  </a:gs>
                  <a:gs pos="28000">
                    <a:srgbClr val="55565A"/>
                  </a:gs>
                </a:gsLst>
                <a:lin ang="5400000" scaled="0"/>
              </a:gradFill>
              <a:latin typeface="Arial" panose="020B0604020202020204"/>
            </a:endParaRPr>
          </a:p>
        </p:txBody>
      </p:sp>
      <p:grpSp>
        <p:nvGrpSpPr>
          <p:cNvPr id="13" name="Group 12"/>
          <p:cNvGrpSpPr/>
          <p:nvPr/>
        </p:nvGrpSpPr>
        <p:grpSpPr>
          <a:xfrm>
            <a:off x="698632" y="1568592"/>
            <a:ext cx="540044" cy="440197"/>
            <a:chOff x="2751138" y="1573213"/>
            <a:chExt cx="463550" cy="377825"/>
          </a:xfrm>
          <a:solidFill>
            <a:srgbClr val="FFFFFF"/>
          </a:solidFill>
        </p:grpSpPr>
        <p:sp>
          <p:nvSpPr>
            <p:cNvPr id="15" name="Freeform 14"/>
            <p:cNvSpPr>
              <a:spLocks noEditPoints="1"/>
            </p:cNvSpPr>
            <p:nvPr/>
          </p:nvSpPr>
          <p:spPr bwMode="auto">
            <a:xfrm>
              <a:off x="2751138" y="1573213"/>
              <a:ext cx="463550" cy="377825"/>
            </a:xfrm>
            <a:custGeom>
              <a:avLst/>
              <a:gdLst>
                <a:gd name="T0" fmla="*/ 292 w 292"/>
                <a:gd name="T1" fmla="*/ 192 h 238"/>
                <a:gd name="T2" fmla="*/ 292 w 292"/>
                <a:gd name="T3" fmla="*/ 0 h 238"/>
                <a:gd name="T4" fmla="*/ 0 w 292"/>
                <a:gd name="T5" fmla="*/ 0 h 238"/>
                <a:gd name="T6" fmla="*/ 0 w 292"/>
                <a:gd name="T7" fmla="*/ 192 h 238"/>
                <a:gd name="T8" fmla="*/ 87 w 292"/>
                <a:gd name="T9" fmla="*/ 192 h 238"/>
                <a:gd name="T10" fmla="*/ 87 w 292"/>
                <a:gd name="T11" fmla="*/ 211 h 238"/>
                <a:gd name="T12" fmla="*/ 47 w 292"/>
                <a:gd name="T13" fmla="*/ 211 h 238"/>
                <a:gd name="T14" fmla="*/ 47 w 292"/>
                <a:gd name="T15" fmla="*/ 238 h 238"/>
                <a:gd name="T16" fmla="*/ 249 w 292"/>
                <a:gd name="T17" fmla="*/ 238 h 238"/>
                <a:gd name="T18" fmla="*/ 249 w 292"/>
                <a:gd name="T19" fmla="*/ 211 h 238"/>
                <a:gd name="T20" fmla="*/ 208 w 292"/>
                <a:gd name="T21" fmla="*/ 211 h 238"/>
                <a:gd name="T22" fmla="*/ 208 w 292"/>
                <a:gd name="T23" fmla="*/ 192 h 238"/>
                <a:gd name="T24" fmla="*/ 292 w 292"/>
                <a:gd name="T25" fmla="*/ 192 h 238"/>
                <a:gd name="T26" fmla="*/ 240 w 292"/>
                <a:gd name="T27" fmla="*/ 228 h 238"/>
                <a:gd name="T28" fmla="*/ 55 w 292"/>
                <a:gd name="T29" fmla="*/ 228 h 238"/>
                <a:gd name="T30" fmla="*/ 55 w 292"/>
                <a:gd name="T31" fmla="*/ 220 h 238"/>
                <a:gd name="T32" fmla="*/ 240 w 292"/>
                <a:gd name="T33" fmla="*/ 220 h 238"/>
                <a:gd name="T34" fmla="*/ 240 w 292"/>
                <a:gd name="T35" fmla="*/ 228 h 238"/>
                <a:gd name="T36" fmla="*/ 200 w 292"/>
                <a:gd name="T37" fmla="*/ 197 h 238"/>
                <a:gd name="T38" fmla="*/ 200 w 292"/>
                <a:gd name="T39" fmla="*/ 211 h 238"/>
                <a:gd name="T40" fmla="*/ 95 w 292"/>
                <a:gd name="T41" fmla="*/ 211 h 238"/>
                <a:gd name="T42" fmla="*/ 95 w 292"/>
                <a:gd name="T43" fmla="*/ 197 h 238"/>
                <a:gd name="T44" fmla="*/ 200 w 292"/>
                <a:gd name="T45" fmla="*/ 197 h 238"/>
                <a:gd name="T46" fmla="*/ 8 w 292"/>
                <a:gd name="T47" fmla="*/ 9 h 238"/>
                <a:gd name="T48" fmla="*/ 284 w 292"/>
                <a:gd name="T49" fmla="*/ 9 h 238"/>
                <a:gd name="T50" fmla="*/ 284 w 292"/>
                <a:gd name="T51" fmla="*/ 183 h 238"/>
                <a:gd name="T52" fmla="*/ 8 w 292"/>
                <a:gd name="T53" fmla="*/ 183 h 238"/>
                <a:gd name="T54" fmla="*/ 8 w 292"/>
                <a:gd name="T55" fmla="*/ 9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92" h="238">
                  <a:moveTo>
                    <a:pt x="292" y="192"/>
                  </a:moveTo>
                  <a:lnTo>
                    <a:pt x="292" y="0"/>
                  </a:lnTo>
                  <a:lnTo>
                    <a:pt x="0" y="0"/>
                  </a:lnTo>
                  <a:lnTo>
                    <a:pt x="0" y="192"/>
                  </a:lnTo>
                  <a:lnTo>
                    <a:pt x="87" y="192"/>
                  </a:lnTo>
                  <a:lnTo>
                    <a:pt x="87" y="211"/>
                  </a:lnTo>
                  <a:lnTo>
                    <a:pt x="47" y="211"/>
                  </a:lnTo>
                  <a:lnTo>
                    <a:pt x="47" y="238"/>
                  </a:lnTo>
                  <a:lnTo>
                    <a:pt x="249" y="238"/>
                  </a:lnTo>
                  <a:lnTo>
                    <a:pt x="249" y="211"/>
                  </a:lnTo>
                  <a:lnTo>
                    <a:pt x="208" y="211"/>
                  </a:lnTo>
                  <a:lnTo>
                    <a:pt x="208" y="192"/>
                  </a:lnTo>
                  <a:lnTo>
                    <a:pt x="292" y="192"/>
                  </a:lnTo>
                  <a:close/>
                  <a:moveTo>
                    <a:pt x="240" y="228"/>
                  </a:moveTo>
                  <a:lnTo>
                    <a:pt x="55" y="228"/>
                  </a:lnTo>
                  <a:lnTo>
                    <a:pt x="55" y="220"/>
                  </a:lnTo>
                  <a:lnTo>
                    <a:pt x="240" y="220"/>
                  </a:lnTo>
                  <a:lnTo>
                    <a:pt x="240" y="228"/>
                  </a:lnTo>
                  <a:close/>
                  <a:moveTo>
                    <a:pt x="200" y="197"/>
                  </a:moveTo>
                  <a:lnTo>
                    <a:pt x="200" y="211"/>
                  </a:lnTo>
                  <a:lnTo>
                    <a:pt x="95" y="211"/>
                  </a:lnTo>
                  <a:lnTo>
                    <a:pt x="95" y="197"/>
                  </a:lnTo>
                  <a:lnTo>
                    <a:pt x="200" y="197"/>
                  </a:lnTo>
                  <a:close/>
                  <a:moveTo>
                    <a:pt x="8" y="9"/>
                  </a:moveTo>
                  <a:lnTo>
                    <a:pt x="284" y="9"/>
                  </a:lnTo>
                  <a:lnTo>
                    <a:pt x="284" y="183"/>
                  </a:lnTo>
                  <a:lnTo>
                    <a:pt x="8" y="183"/>
                  </a:lnTo>
                  <a:lnTo>
                    <a:pt x="8" y="9"/>
                  </a:lnTo>
                  <a:close/>
                </a:path>
              </a:pathLst>
            </a:custGeom>
            <a:grpFill/>
            <a:ln>
              <a:noFill/>
            </a:ln>
          </p:spPr>
          <p:txBody>
            <a:bodyPr vert="horz" wrap="square" lIns="91440" tIns="45720" rIns="91440" bIns="45720" numCol="1" anchor="t" anchorCtr="0" compatLnSpc="1">
              <a:prstTxWarp prst="textNoShape">
                <a:avLst/>
              </a:prstTxWarp>
            </a:bodyPr>
            <a:lstStyle/>
            <a:p>
              <a:endParaRPr lang="en-US" dirty="0">
                <a:solidFill>
                  <a:srgbClr val="55565A"/>
                </a:solidFill>
              </a:endParaRPr>
            </a:p>
          </p:txBody>
        </p:sp>
        <p:sp>
          <p:nvSpPr>
            <p:cNvPr id="19" name="Freeform 18"/>
            <p:cNvSpPr>
              <a:spLocks noEditPoints="1"/>
            </p:cNvSpPr>
            <p:nvPr/>
          </p:nvSpPr>
          <p:spPr bwMode="auto">
            <a:xfrm>
              <a:off x="2797176" y="1616076"/>
              <a:ext cx="347663" cy="209550"/>
            </a:xfrm>
            <a:custGeom>
              <a:avLst/>
              <a:gdLst>
                <a:gd name="T0" fmla="*/ 31 w 219"/>
                <a:gd name="T1" fmla="*/ 132 h 132"/>
                <a:gd name="T2" fmla="*/ 24 w 219"/>
                <a:gd name="T3" fmla="*/ 126 h 132"/>
                <a:gd name="T4" fmla="*/ 75 w 219"/>
                <a:gd name="T5" fmla="*/ 57 h 132"/>
                <a:gd name="T6" fmla="*/ 142 w 219"/>
                <a:gd name="T7" fmla="*/ 103 h 132"/>
                <a:gd name="T8" fmla="*/ 213 w 219"/>
                <a:gd name="T9" fmla="*/ 31 h 132"/>
                <a:gd name="T10" fmla="*/ 219 w 219"/>
                <a:gd name="T11" fmla="*/ 38 h 132"/>
                <a:gd name="T12" fmla="*/ 143 w 219"/>
                <a:gd name="T13" fmla="*/ 115 h 132"/>
                <a:gd name="T14" fmla="*/ 77 w 219"/>
                <a:gd name="T15" fmla="*/ 69 h 132"/>
                <a:gd name="T16" fmla="*/ 31 w 219"/>
                <a:gd name="T17" fmla="*/ 132 h 132"/>
                <a:gd name="T18" fmla="*/ 54 w 219"/>
                <a:gd name="T19" fmla="*/ 21 h 132"/>
                <a:gd name="T20" fmla="*/ 32 w 219"/>
                <a:gd name="T21" fmla="*/ 21 h 132"/>
                <a:gd name="T22" fmla="*/ 32 w 219"/>
                <a:gd name="T23" fmla="*/ 0 h 132"/>
                <a:gd name="T24" fmla="*/ 23 w 219"/>
                <a:gd name="T25" fmla="*/ 0 h 132"/>
                <a:gd name="T26" fmla="*/ 23 w 219"/>
                <a:gd name="T27" fmla="*/ 21 h 132"/>
                <a:gd name="T28" fmla="*/ 0 w 219"/>
                <a:gd name="T29" fmla="*/ 21 h 132"/>
                <a:gd name="T30" fmla="*/ 0 w 219"/>
                <a:gd name="T31" fmla="*/ 30 h 132"/>
                <a:gd name="T32" fmla="*/ 23 w 219"/>
                <a:gd name="T33" fmla="*/ 30 h 132"/>
                <a:gd name="T34" fmla="*/ 23 w 219"/>
                <a:gd name="T35" fmla="*/ 52 h 132"/>
                <a:gd name="T36" fmla="*/ 32 w 219"/>
                <a:gd name="T37" fmla="*/ 52 h 132"/>
                <a:gd name="T38" fmla="*/ 32 w 219"/>
                <a:gd name="T39" fmla="*/ 30 h 132"/>
                <a:gd name="T40" fmla="*/ 54 w 219"/>
                <a:gd name="T41" fmla="*/ 30 h 132"/>
                <a:gd name="T42" fmla="*/ 54 w 219"/>
                <a:gd name="T43" fmla="*/ 21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9" h="132">
                  <a:moveTo>
                    <a:pt x="31" y="132"/>
                  </a:moveTo>
                  <a:lnTo>
                    <a:pt x="24" y="126"/>
                  </a:lnTo>
                  <a:lnTo>
                    <a:pt x="75" y="57"/>
                  </a:lnTo>
                  <a:lnTo>
                    <a:pt x="142" y="103"/>
                  </a:lnTo>
                  <a:lnTo>
                    <a:pt x="213" y="31"/>
                  </a:lnTo>
                  <a:lnTo>
                    <a:pt x="219" y="38"/>
                  </a:lnTo>
                  <a:lnTo>
                    <a:pt x="143" y="115"/>
                  </a:lnTo>
                  <a:lnTo>
                    <a:pt x="77" y="69"/>
                  </a:lnTo>
                  <a:lnTo>
                    <a:pt x="31" y="132"/>
                  </a:lnTo>
                  <a:close/>
                  <a:moveTo>
                    <a:pt x="54" y="21"/>
                  </a:moveTo>
                  <a:lnTo>
                    <a:pt x="32" y="21"/>
                  </a:lnTo>
                  <a:lnTo>
                    <a:pt x="32" y="0"/>
                  </a:lnTo>
                  <a:lnTo>
                    <a:pt x="23" y="0"/>
                  </a:lnTo>
                  <a:lnTo>
                    <a:pt x="23" y="21"/>
                  </a:lnTo>
                  <a:lnTo>
                    <a:pt x="0" y="21"/>
                  </a:lnTo>
                  <a:lnTo>
                    <a:pt x="0" y="30"/>
                  </a:lnTo>
                  <a:lnTo>
                    <a:pt x="23" y="30"/>
                  </a:lnTo>
                  <a:lnTo>
                    <a:pt x="23" y="52"/>
                  </a:lnTo>
                  <a:lnTo>
                    <a:pt x="32" y="52"/>
                  </a:lnTo>
                  <a:lnTo>
                    <a:pt x="32" y="30"/>
                  </a:lnTo>
                  <a:lnTo>
                    <a:pt x="54" y="30"/>
                  </a:lnTo>
                  <a:lnTo>
                    <a:pt x="54" y="21"/>
                  </a:lnTo>
                  <a:close/>
                </a:path>
              </a:pathLst>
            </a:custGeom>
            <a:grpFill/>
            <a:ln>
              <a:noFill/>
            </a:ln>
          </p:spPr>
          <p:txBody>
            <a:bodyPr vert="horz" wrap="square" lIns="91440" tIns="45720" rIns="91440" bIns="45720" numCol="1" anchor="t" anchorCtr="0" compatLnSpc="1">
              <a:prstTxWarp prst="textNoShape">
                <a:avLst/>
              </a:prstTxWarp>
            </a:bodyPr>
            <a:lstStyle/>
            <a:p>
              <a:endParaRPr lang="en-US" dirty="0">
                <a:solidFill>
                  <a:srgbClr val="55565A"/>
                </a:solidFill>
              </a:endParaRPr>
            </a:p>
          </p:txBody>
        </p:sp>
      </p:grpSp>
      <p:sp>
        <p:nvSpPr>
          <p:cNvPr id="8" name="Title 1"/>
          <p:cNvSpPr txBox="1">
            <a:spLocks/>
          </p:cNvSpPr>
          <p:nvPr/>
        </p:nvSpPr>
        <p:spPr>
          <a:xfrm>
            <a:off x="461387" y="304803"/>
            <a:ext cx="8396863" cy="620359"/>
          </a:xfrm>
          <a:prstGeom prst="rect">
            <a:avLst/>
          </a:prstGeom>
        </p:spPr>
        <p:txBody>
          <a:bodyPr vert="horz" lIns="121917" tIns="60958" rIns="121917" bIns="60958" rtlCol="0" anchor="b" anchorCtr="0">
            <a:normAutofit/>
          </a:bodyPr>
          <a:lstStyle>
            <a:lvl1pPr algn="l" defTabSz="914400" rtl="0" eaLnBrk="1" latinLnBrk="0" hangingPunct="1">
              <a:lnSpc>
                <a:spcPct val="90000"/>
              </a:lnSpc>
              <a:spcBef>
                <a:spcPct val="0"/>
              </a:spcBef>
              <a:buNone/>
              <a:defRPr sz="2000" b="0" kern="1200">
                <a:solidFill>
                  <a:schemeClr val="tx1"/>
                </a:solidFill>
                <a:latin typeface="Arial" pitchFamily="34" charset="0"/>
                <a:ea typeface="+mj-ea"/>
                <a:cs typeface="Arial" pitchFamily="34" charset="0"/>
              </a:defRPr>
            </a:lvl1pPr>
          </a:lstStyle>
          <a:p>
            <a:r>
              <a:rPr lang="en-US" dirty="0" smtClean="0">
                <a:solidFill>
                  <a:srgbClr val="55565A"/>
                </a:solidFill>
              </a:rPr>
              <a:t>Appendix</a:t>
            </a:r>
            <a:endParaRPr lang="en-US" dirty="0">
              <a:solidFill>
                <a:srgbClr val="55565A"/>
              </a:solidFill>
            </a:endParaRPr>
          </a:p>
        </p:txBody>
      </p:sp>
      <p:sp>
        <p:nvSpPr>
          <p:cNvPr id="9" name="Rectangle 26"/>
          <p:cNvSpPr>
            <a:spLocks noChangeArrowheads="1"/>
          </p:cNvSpPr>
          <p:nvPr/>
        </p:nvSpPr>
        <p:spPr bwMode="auto">
          <a:xfrm>
            <a:off x="531099" y="1337807"/>
            <a:ext cx="875110" cy="4453395"/>
          </a:xfrm>
          <a:prstGeom prst="rect">
            <a:avLst/>
          </a:prstGeom>
          <a:solidFill>
            <a:srgbClr val="007C8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4008" tIns="45720" rIns="27432" bIns="45720" numCol="1" anchor="ctr" anchorCtr="0" compatLnSpc="1">
            <a:prstTxWarp prst="textNoShape">
              <a:avLst/>
            </a:prstTxWarp>
          </a:bodyPr>
          <a:lstStyle/>
          <a:p>
            <a:pPr>
              <a:lnSpc>
                <a:spcPct val="95000"/>
              </a:lnSpc>
            </a:pPr>
            <a:endParaRPr lang="en-US" sz="1400" dirty="0">
              <a:solidFill>
                <a:srgbClr val="55565A"/>
              </a:solidFill>
            </a:endParaRPr>
          </a:p>
        </p:txBody>
      </p:sp>
      <p:grpSp>
        <p:nvGrpSpPr>
          <p:cNvPr id="10" name="Group 9"/>
          <p:cNvGrpSpPr/>
          <p:nvPr/>
        </p:nvGrpSpPr>
        <p:grpSpPr>
          <a:xfrm>
            <a:off x="676270" y="1500188"/>
            <a:ext cx="528638" cy="528638"/>
            <a:chOff x="3405188" y="812800"/>
            <a:chExt cx="704850" cy="528638"/>
          </a:xfrm>
        </p:grpSpPr>
        <p:sp>
          <p:nvSpPr>
            <p:cNvPr id="11" name="Freeform 35"/>
            <p:cNvSpPr>
              <a:spLocks/>
            </p:cNvSpPr>
            <p:nvPr/>
          </p:nvSpPr>
          <p:spPr bwMode="auto">
            <a:xfrm>
              <a:off x="3405188" y="812800"/>
              <a:ext cx="704850" cy="528638"/>
            </a:xfrm>
            <a:custGeom>
              <a:avLst/>
              <a:gdLst>
                <a:gd name="T0" fmla="*/ 94 w 188"/>
                <a:gd name="T1" fmla="*/ 0 h 141"/>
                <a:gd name="T2" fmla="*/ 0 w 188"/>
                <a:gd name="T3" fmla="*/ 94 h 141"/>
                <a:gd name="T4" fmla="*/ 13 w 188"/>
                <a:gd name="T5" fmla="*/ 141 h 141"/>
                <a:gd name="T6" fmla="*/ 18 w 188"/>
                <a:gd name="T7" fmla="*/ 139 h 141"/>
                <a:gd name="T8" fmla="*/ 18 w 188"/>
                <a:gd name="T9" fmla="*/ 139 h 141"/>
                <a:gd name="T10" fmla="*/ 5 w 188"/>
                <a:gd name="T11" fmla="*/ 94 h 141"/>
                <a:gd name="T12" fmla="*/ 94 w 188"/>
                <a:gd name="T13" fmla="*/ 6 h 141"/>
                <a:gd name="T14" fmla="*/ 182 w 188"/>
                <a:gd name="T15" fmla="*/ 94 h 141"/>
                <a:gd name="T16" fmla="*/ 172 w 188"/>
                <a:gd name="T17" fmla="*/ 135 h 141"/>
                <a:gd name="T18" fmla="*/ 177 w 188"/>
                <a:gd name="T19" fmla="*/ 138 h 141"/>
                <a:gd name="T20" fmla="*/ 177 w 188"/>
                <a:gd name="T21" fmla="*/ 138 h 141"/>
                <a:gd name="T22" fmla="*/ 188 w 188"/>
                <a:gd name="T23" fmla="*/ 94 h 141"/>
                <a:gd name="T24" fmla="*/ 94 w 188"/>
                <a:gd name="T25" fmla="*/ 0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8" h="141">
                  <a:moveTo>
                    <a:pt x="94" y="0"/>
                  </a:moveTo>
                  <a:cubicBezTo>
                    <a:pt x="42" y="0"/>
                    <a:pt x="0" y="42"/>
                    <a:pt x="0" y="94"/>
                  </a:cubicBezTo>
                  <a:cubicBezTo>
                    <a:pt x="0" y="110"/>
                    <a:pt x="5" y="127"/>
                    <a:pt x="13" y="141"/>
                  </a:cubicBezTo>
                  <a:cubicBezTo>
                    <a:pt x="18" y="139"/>
                    <a:pt x="18" y="139"/>
                    <a:pt x="18" y="139"/>
                  </a:cubicBezTo>
                  <a:cubicBezTo>
                    <a:pt x="18" y="139"/>
                    <a:pt x="18" y="139"/>
                    <a:pt x="18" y="139"/>
                  </a:cubicBezTo>
                  <a:cubicBezTo>
                    <a:pt x="10" y="125"/>
                    <a:pt x="5" y="110"/>
                    <a:pt x="5" y="94"/>
                  </a:cubicBezTo>
                  <a:cubicBezTo>
                    <a:pt x="5" y="45"/>
                    <a:pt x="45" y="6"/>
                    <a:pt x="94" y="6"/>
                  </a:cubicBezTo>
                  <a:cubicBezTo>
                    <a:pt x="143" y="6"/>
                    <a:pt x="182" y="45"/>
                    <a:pt x="182" y="94"/>
                  </a:cubicBezTo>
                  <a:cubicBezTo>
                    <a:pt x="182" y="108"/>
                    <a:pt x="179" y="123"/>
                    <a:pt x="172" y="135"/>
                  </a:cubicBezTo>
                  <a:cubicBezTo>
                    <a:pt x="177" y="138"/>
                    <a:pt x="177" y="138"/>
                    <a:pt x="177" y="138"/>
                  </a:cubicBezTo>
                  <a:cubicBezTo>
                    <a:pt x="177" y="138"/>
                    <a:pt x="177" y="138"/>
                    <a:pt x="177" y="138"/>
                  </a:cubicBezTo>
                  <a:cubicBezTo>
                    <a:pt x="184" y="125"/>
                    <a:pt x="188" y="109"/>
                    <a:pt x="188" y="94"/>
                  </a:cubicBezTo>
                  <a:cubicBezTo>
                    <a:pt x="188" y="42"/>
                    <a:pt x="145" y="0"/>
                    <a:pt x="9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5565A"/>
                </a:solidFill>
              </a:endParaRPr>
            </a:p>
          </p:txBody>
        </p:sp>
        <p:sp>
          <p:nvSpPr>
            <p:cNvPr id="14" name="Freeform 36"/>
            <p:cNvSpPr>
              <a:spLocks/>
            </p:cNvSpPr>
            <p:nvPr/>
          </p:nvSpPr>
          <p:spPr bwMode="auto">
            <a:xfrm>
              <a:off x="3473450" y="876300"/>
              <a:ext cx="569912" cy="409575"/>
            </a:xfrm>
            <a:custGeom>
              <a:avLst/>
              <a:gdLst>
                <a:gd name="T0" fmla="*/ 124 w 152"/>
                <a:gd name="T1" fmla="*/ 100 h 109"/>
                <a:gd name="T2" fmla="*/ 145 w 152"/>
                <a:gd name="T3" fmla="*/ 109 h 109"/>
                <a:gd name="T4" fmla="*/ 145 w 152"/>
                <a:gd name="T5" fmla="*/ 109 h 109"/>
                <a:gd name="T6" fmla="*/ 146 w 152"/>
                <a:gd name="T7" fmla="*/ 108 h 109"/>
                <a:gd name="T8" fmla="*/ 152 w 152"/>
                <a:gd name="T9" fmla="*/ 77 h 109"/>
                <a:gd name="T10" fmla="*/ 76 w 152"/>
                <a:gd name="T11" fmla="*/ 0 h 109"/>
                <a:gd name="T12" fmla="*/ 0 w 152"/>
                <a:gd name="T13" fmla="*/ 77 h 109"/>
                <a:gd name="T14" fmla="*/ 6 w 152"/>
                <a:gd name="T15" fmla="*/ 106 h 109"/>
                <a:gd name="T16" fmla="*/ 7 w 152"/>
                <a:gd name="T17" fmla="*/ 109 h 109"/>
                <a:gd name="T18" fmla="*/ 27 w 152"/>
                <a:gd name="T19" fmla="*/ 101 h 109"/>
                <a:gd name="T20" fmla="*/ 25 w 152"/>
                <a:gd name="T21" fmla="*/ 95 h 109"/>
                <a:gd name="T22" fmla="*/ 10 w 152"/>
                <a:gd name="T23" fmla="*/ 101 h 109"/>
                <a:gd name="T24" fmla="*/ 9 w 152"/>
                <a:gd name="T25" fmla="*/ 100 h 109"/>
                <a:gd name="T26" fmla="*/ 6 w 152"/>
                <a:gd name="T27" fmla="*/ 77 h 109"/>
                <a:gd name="T28" fmla="*/ 9 w 152"/>
                <a:gd name="T29" fmla="*/ 54 h 109"/>
                <a:gd name="T30" fmla="*/ 10 w 152"/>
                <a:gd name="T31" fmla="*/ 53 h 109"/>
                <a:gd name="T32" fmla="*/ 25 w 152"/>
                <a:gd name="T33" fmla="*/ 59 h 109"/>
                <a:gd name="T34" fmla="*/ 27 w 152"/>
                <a:gd name="T35" fmla="*/ 54 h 109"/>
                <a:gd name="T36" fmla="*/ 12 w 152"/>
                <a:gd name="T37" fmla="*/ 47 h 109"/>
                <a:gd name="T38" fmla="*/ 12 w 152"/>
                <a:gd name="T39" fmla="*/ 46 h 109"/>
                <a:gd name="T40" fmla="*/ 45 w 152"/>
                <a:gd name="T41" fmla="*/ 13 h 109"/>
                <a:gd name="T42" fmla="*/ 46 w 152"/>
                <a:gd name="T43" fmla="*/ 13 h 109"/>
                <a:gd name="T44" fmla="*/ 53 w 152"/>
                <a:gd name="T45" fmla="*/ 29 h 109"/>
                <a:gd name="T46" fmla="*/ 58 w 152"/>
                <a:gd name="T47" fmla="*/ 27 h 109"/>
                <a:gd name="T48" fmla="*/ 51 w 152"/>
                <a:gd name="T49" fmla="*/ 11 h 109"/>
                <a:gd name="T50" fmla="*/ 53 w 152"/>
                <a:gd name="T51" fmla="*/ 10 h 109"/>
                <a:gd name="T52" fmla="*/ 99 w 152"/>
                <a:gd name="T53" fmla="*/ 10 h 109"/>
                <a:gd name="T54" fmla="*/ 101 w 152"/>
                <a:gd name="T55" fmla="*/ 11 h 109"/>
                <a:gd name="T56" fmla="*/ 94 w 152"/>
                <a:gd name="T57" fmla="*/ 27 h 109"/>
                <a:gd name="T58" fmla="*/ 99 w 152"/>
                <a:gd name="T59" fmla="*/ 29 h 109"/>
                <a:gd name="T60" fmla="*/ 105 w 152"/>
                <a:gd name="T61" fmla="*/ 13 h 109"/>
                <a:gd name="T62" fmla="*/ 106 w 152"/>
                <a:gd name="T63" fmla="*/ 13 h 109"/>
                <a:gd name="T64" fmla="*/ 139 w 152"/>
                <a:gd name="T65" fmla="*/ 46 h 109"/>
                <a:gd name="T66" fmla="*/ 140 w 152"/>
                <a:gd name="T67" fmla="*/ 48 h 109"/>
                <a:gd name="T68" fmla="*/ 124 w 152"/>
                <a:gd name="T69" fmla="*/ 54 h 109"/>
                <a:gd name="T70" fmla="*/ 127 w 152"/>
                <a:gd name="T71" fmla="*/ 59 h 109"/>
                <a:gd name="T72" fmla="*/ 142 w 152"/>
                <a:gd name="T73" fmla="*/ 53 h 109"/>
                <a:gd name="T74" fmla="*/ 142 w 152"/>
                <a:gd name="T75" fmla="*/ 54 h 109"/>
                <a:gd name="T76" fmla="*/ 146 w 152"/>
                <a:gd name="T77" fmla="*/ 77 h 109"/>
                <a:gd name="T78" fmla="*/ 142 w 152"/>
                <a:gd name="T79" fmla="*/ 100 h 109"/>
                <a:gd name="T80" fmla="*/ 142 w 152"/>
                <a:gd name="T81" fmla="*/ 101 h 109"/>
                <a:gd name="T82" fmla="*/ 127 w 152"/>
                <a:gd name="T83" fmla="*/ 95 h 109"/>
                <a:gd name="T84" fmla="*/ 124 w 152"/>
                <a:gd name="T85" fmla="*/ 10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52" h="109">
                  <a:moveTo>
                    <a:pt x="124" y="100"/>
                  </a:moveTo>
                  <a:cubicBezTo>
                    <a:pt x="145" y="109"/>
                    <a:pt x="145" y="109"/>
                    <a:pt x="145" y="109"/>
                  </a:cubicBezTo>
                  <a:cubicBezTo>
                    <a:pt x="145" y="109"/>
                    <a:pt x="145" y="109"/>
                    <a:pt x="145" y="109"/>
                  </a:cubicBezTo>
                  <a:cubicBezTo>
                    <a:pt x="146" y="108"/>
                    <a:pt x="146" y="108"/>
                    <a:pt x="146" y="108"/>
                  </a:cubicBezTo>
                  <a:cubicBezTo>
                    <a:pt x="150" y="98"/>
                    <a:pt x="152" y="88"/>
                    <a:pt x="152" y="77"/>
                  </a:cubicBezTo>
                  <a:cubicBezTo>
                    <a:pt x="152" y="35"/>
                    <a:pt x="118" y="0"/>
                    <a:pt x="76" y="0"/>
                  </a:cubicBezTo>
                  <a:cubicBezTo>
                    <a:pt x="34" y="0"/>
                    <a:pt x="0" y="35"/>
                    <a:pt x="0" y="77"/>
                  </a:cubicBezTo>
                  <a:cubicBezTo>
                    <a:pt x="0" y="87"/>
                    <a:pt x="2" y="97"/>
                    <a:pt x="6" y="106"/>
                  </a:cubicBezTo>
                  <a:cubicBezTo>
                    <a:pt x="7" y="109"/>
                    <a:pt x="7" y="109"/>
                    <a:pt x="7" y="109"/>
                  </a:cubicBezTo>
                  <a:cubicBezTo>
                    <a:pt x="27" y="101"/>
                    <a:pt x="27" y="101"/>
                    <a:pt x="27" y="101"/>
                  </a:cubicBezTo>
                  <a:cubicBezTo>
                    <a:pt x="25" y="95"/>
                    <a:pt x="25" y="95"/>
                    <a:pt x="25" y="95"/>
                  </a:cubicBezTo>
                  <a:cubicBezTo>
                    <a:pt x="10" y="101"/>
                    <a:pt x="10" y="101"/>
                    <a:pt x="10" y="101"/>
                  </a:cubicBezTo>
                  <a:cubicBezTo>
                    <a:pt x="9" y="100"/>
                    <a:pt x="9" y="100"/>
                    <a:pt x="9" y="100"/>
                  </a:cubicBezTo>
                  <a:cubicBezTo>
                    <a:pt x="7" y="94"/>
                    <a:pt x="6" y="86"/>
                    <a:pt x="6" y="77"/>
                  </a:cubicBezTo>
                  <a:cubicBezTo>
                    <a:pt x="6" y="68"/>
                    <a:pt x="7" y="61"/>
                    <a:pt x="9" y="54"/>
                  </a:cubicBezTo>
                  <a:cubicBezTo>
                    <a:pt x="10" y="53"/>
                    <a:pt x="10" y="53"/>
                    <a:pt x="10" y="53"/>
                  </a:cubicBezTo>
                  <a:cubicBezTo>
                    <a:pt x="25" y="59"/>
                    <a:pt x="25" y="59"/>
                    <a:pt x="25" y="59"/>
                  </a:cubicBezTo>
                  <a:cubicBezTo>
                    <a:pt x="27" y="54"/>
                    <a:pt x="27" y="54"/>
                    <a:pt x="27" y="54"/>
                  </a:cubicBezTo>
                  <a:cubicBezTo>
                    <a:pt x="12" y="47"/>
                    <a:pt x="12" y="47"/>
                    <a:pt x="12" y="47"/>
                  </a:cubicBezTo>
                  <a:cubicBezTo>
                    <a:pt x="12" y="46"/>
                    <a:pt x="12" y="46"/>
                    <a:pt x="12" y="46"/>
                  </a:cubicBezTo>
                  <a:cubicBezTo>
                    <a:pt x="19" y="32"/>
                    <a:pt x="31" y="20"/>
                    <a:pt x="45" y="13"/>
                  </a:cubicBezTo>
                  <a:cubicBezTo>
                    <a:pt x="46" y="13"/>
                    <a:pt x="46" y="13"/>
                    <a:pt x="46" y="13"/>
                  </a:cubicBezTo>
                  <a:cubicBezTo>
                    <a:pt x="53" y="29"/>
                    <a:pt x="53" y="29"/>
                    <a:pt x="53" y="29"/>
                  </a:cubicBezTo>
                  <a:cubicBezTo>
                    <a:pt x="58" y="27"/>
                    <a:pt x="58" y="27"/>
                    <a:pt x="58" y="27"/>
                  </a:cubicBezTo>
                  <a:cubicBezTo>
                    <a:pt x="51" y="11"/>
                    <a:pt x="51" y="11"/>
                    <a:pt x="51" y="11"/>
                  </a:cubicBezTo>
                  <a:cubicBezTo>
                    <a:pt x="53" y="10"/>
                    <a:pt x="53" y="10"/>
                    <a:pt x="53" y="10"/>
                  </a:cubicBezTo>
                  <a:cubicBezTo>
                    <a:pt x="68" y="6"/>
                    <a:pt x="84" y="6"/>
                    <a:pt x="99" y="10"/>
                  </a:cubicBezTo>
                  <a:cubicBezTo>
                    <a:pt x="101" y="11"/>
                    <a:pt x="101" y="11"/>
                    <a:pt x="101" y="11"/>
                  </a:cubicBezTo>
                  <a:cubicBezTo>
                    <a:pt x="94" y="27"/>
                    <a:pt x="94" y="27"/>
                    <a:pt x="94" y="27"/>
                  </a:cubicBezTo>
                  <a:cubicBezTo>
                    <a:pt x="99" y="29"/>
                    <a:pt x="99" y="29"/>
                    <a:pt x="99" y="29"/>
                  </a:cubicBezTo>
                  <a:cubicBezTo>
                    <a:pt x="105" y="13"/>
                    <a:pt x="105" y="13"/>
                    <a:pt x="105" y="13"/>
                  </a:cubicBezTo>
                  <a:cubicBezTo>
                    <a:pt x="106" y="13"/>
                    <a:pt x="106" y="13"/>
                    <a:pt x="106" y="13"/>
                  </a:cubicBezTo>
                  <a:cubicBezTo>
                    <a:pt x="121" y="20"/>
                    <a:pt x="132" y="32"/>
                    <a:pt x="139" y="46"/>
                  </a:cubicBezTo>
                  <a:cubicBezTo>
                    <a:pt x="140" y="48"/>
                    <a:pt x="140" y="48"/>
                    <a:pt x="140" y="48"/>
                  </a:cubicBezTo>
                  <a:cubicBezTo>
                    <a:pt x="124" y="54"/>
                    <a:pt x="124" y="54"/>
                    <a:pt x="124" y="54"/>
                  </a:cubicBezTo>
                  <a:cubicBezTo>
                    <a:pt x="127" y="59"/>
                    <a:pt x="127" y="59"/>
                    <a:pt x="127" y="59"/>
                  </a:cubicBezTo>
                  <a:cubicBezTo>
                    <a:pt x="142" y="53"/>
                    <a:pt x="142" y="53"/>
                    <a:pt x="142" y="53"/>
                  </a:cubicBezTo>
                  <a:cubicBezTo>
                    <a:pt x="142" y="54"/>
                    <a:pt x="142" y="54"/>
                    <a:pt x="142" y="54"/>
                  </a:cubicBezTo>
                  <a:cubicBezTo>
                    <a:pt x="145" y="61"/>
                    <a:pt x="146" y="68"/>
                    <a:pt x="146" y="77"/>
                  </a:cubicBezTo>
                  <a:cubicBezTo>
                    <a:pt x="146" y="87"/>
                    <a:pt x="145" y="94"/>
                    <a:pt x="142" y="100"/>
                  </a:cubicBezTo>
                  <a:cubicBezTo>
                    <a:pt x="142" y="101"/>
                    <a:pt x="142" y="101"/>
                    <a:pt x="142" y="101"/>
                  </a:cubicBezTo>
                  <a:cubicBezTo>
                    <a:pt x="127" y="95"/>
                    <a:pt x="127" y="95"/>
                    <a:pt x="127" y="95"/>
                  </a:cubicBezTo>
                  <a:lnTo>
                    <a:pt x="124" y="10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5565A"/>
                </a:solidFill>
              </a:endParaRPr>
            </a:p>
          </p:txBody>
        </p:sp>
        <p:sp>
          <p:nvSpPr>
            <p:cNvPr id="16" name="Freeform 61"/>
            <p:cNvSpPr>
              <a:spLocks noEditPoints="1"/>
            </p:cNvSpPr>
            <p:nvPr/>
          </p:nvSpPr>
          <p:spPr bwMode="auto">
            <a:xfrm>
              <a:off x="3713163" y="1120775"/>
              <a:ext cx="90487" cy="90488"/>
            </a:xfrm>
            <a:custGeom>
              <a:avLst/>
              <a:gdLst>
                <a:gd name="T0" fmla="*/ 12 w 24"/>
                <a:gd name="T1" fmla="*/ 24 h 24"/>
                <a:gd name="T2" fmla="*/ 0 w 24"/>
                <a:gd name="T3" fmla="*/ 12 h 24"/>
                <a:gd name="T4" fmla="*/ 12 w 24"/>
                <a:gd name="T5" fmla="*/ 0 h 24"/>
                <a:gd name="T6" fmla="*/ 24 w 24"/>
                <a:gd name="T7" fmla="*/ 12 h 24"/>
                <a:gd name="T8" fmla="*/ 12 w 24"/>
                <a:gd name="T9" fmla="*/ 24 h 24"/>
                <a:gd name="T10" fmla="*/ 12 w 24"/>
                <a:gd name="T11" fmla="*/ 3 h 24"/>
                <a:gd name="T12" fmla="*/ 3 w 24"/>
                <a:gd name="T13" fmla="*/ 12 h 24"/>
                <a:gd name="T14" fmla="*/ 12 w 24"/>
                <a:gd name="T15" fmla="*/ 20 h 24"/>
                <a:gd name="T16" fmla="*/ 20 w 24"/>
                <a:gd name="T17" fmla="*/ 12 h 24"/>
                <a:gd name="T18" fmla="*/ 12 w 24"/>
                <a:gd name="T19" fmla="*/ 3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24">
                  <a:moveTo>
                    <a:pt x="12" y="24"/>
                  </a:moveTo>
                  <a:cubicBezTo>
                    <a:pt x="5" y="24"/>
                    <a:pt x="0" y="18"/>
                    <a:pt x="0" y="12"/>
                  </a:cubicBezTo>
                  <a:cubicBezTo>
                    <a:pt x="0" y="5"/>
                    <a:pt x="5" y="0"/>
                    <a:pt x="12" y="0"/>
                  </a:cubicBezTo>
                  <a:cubicBezTo>
                    <a:pt x="18" y="0"/>
                    <a:pt x="24" y="5"/>
                    <a:pt x="24" y="12"/>
                  </a:cubicBezTo>
                  <a:cubicBezTo>
                    <a:pt x="24" y="18"/>
                    <a:pt x="18" y="24"/>
                    <a:pt x="12" y="24"/>
                  </a:cubicBezTo>
                  <a:close/>
                  <a:moveTo>
                    <a:pt x="12" y="3"/>
                  </a:moveTo>
                  <a:cubicBezTo>
                    <a:pt x="7" y="3"/>
                    <a:pt x="3" y="7"/>
                    <a:pt x="3" y="12"/>
                  </a:cubicBezTo>
                  <a:cubicBezTo>
                    <a:pt x="3" y="16"/>
                    <a:pt x="7" y="20"/>
                    <a:pt x="12" y="20"/>
                  </a:cubicBezTo>
                  <a:cubicBezTo>
                    <a:pt x="16" y="20"/>
                    <a:pt x="20" y="16"/>
                    <a:pt x="20" y="12"/>
                  </a:cubicBezTo>
                  <a:cubicBezTo>
                    <a:pt x="20" y="7"/>
                    <a:pt x="16" y="3"/>
                    <a:pt x="12"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5565A"/>
                </a:solidFill>
              </a:endParaRPr>
            </a:p>
          </p:txBody>
        </p:sp>
        <p:sp>
          <p:nvSpPr>
            <p:cNvPr id="17" name="Freeform 62"/>
            <p:cNvSpPr>
              <a:spLocks/>
            </p:cNvSpPr>
            <p:nvPr/>
          </p:nvSpPr>
          <p:spPr bwMode="auto">
            <a:xfrm>
              <a:off x="3795713" y="1131888"/>
              <a:ext cx="142875" cy="33338"/>
            </a:xfrm>
            <a:custGeom>
              <a:avLst/>
              <a:gdLst>
                <a:gd name="T0" fmla="*/ 2 w 38"/>
                <a:gd name="T1" fmla="*/ 9 h 9"/>
                <a:gd name="T2" fmla="*/ 0 w 38"/>
                <a:gd name="T3" fmla="*/ 7 h 9"/>
                <a:gd name="T4" fmla="*/ 2 w 38"/>
                <a:gd name="T5" fmla="*/ 5 h 9"/>
                <a:gd name="T6" fmla="*/ 35 w 38"/>
                <a:gd name="T7" fmla="*/ 1 h 9"/>
                <a:gd name="T8" fmla="*/ 38 w 38"/>
                <a:gd name="T9" fmla="*/ 3 h 9"/>
                <a:gd name="T10" fmla="*/ 36 w 38"/>
                <a:gd name="T11" fmla="*/ 5 h 9"/>
                <a:gd name="T12" fmla="*/ 2 w 38"/>
                <a:gd name="T13" fmla="*/ 9 h 9"/>
                <a:gd name="T14" fmla="*/ 2 w 38"/>
                <a:gd name="T15" fmla="*/ 9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9">
                  <a:moveTo>
                    <a:pt x="2" y="9"/>
                  </a:moveTo>
                  <a:cubicBezTo>
                    <a:pt x="1" y="9"/>
                    <a:pt x="0" y="9"/>
                    <a:pt x="0" y="7"/>
                  </a:cubicBezTo>
                  <a:cubicBezTo>
                    <a:pt x="0" y="6"/>
                    <a:pt x="1" y="5"/>
                    <a:pt x="2" y="5"/>
                  </a:cubicBezTo>
                  <a:cubicBezTo>
                    <a:pt x="35" y="1"/>
                    <a:pt x="35" y="1"/>
                    <a:pt x="35" y="1"/>
                  </a:cubicBezTo>
                  <a:cubicBezTo>
                    <a:pt x="36" y="0"/>
                    <a:pt x="37" y="1"/>
                    <a:pt x="38" y="3"/>
                  </a:cubicBezTo>
                  <a:cubicBezTo>
                    <a:pt x="38" y="4"/>
                    <a:pt x="37" y="5"/>
                    <a:pt x="36" y="5"/>
                  </a:cubicBezTo>
                  <a:cubicBezTo>
                    <a:pt x="2" y="9"/>
                    <a:pt x="2" y="9"/>
                    <a:pt x="2" y="9"/>
                  </a:cubicBezTo>
                  <a:cubicBezTo>
                    <a:pt x="2" y="9"/>
                    <a:pt x="2" y="9"/>
                    <a:pt x="2" y="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5565A"/>
                </a:solidFill>
              </a:endParaRPr>
            </a:p>
          </p:txBody>
        </p:sp>
      </p:grpSp>
      <p:sp>
        <p:nvSpPr>
          <p:cNvPr id="6" name="TextBox 5"/>
          <p:cNvSpPr txBox="1"/>
          <p:nvPr/>
        </p:nvSpPr>
        <p:spPr>
          <a:xfrm>
            <a:off x="1406209" y="1337806"/>
            <a:ext cx="7200205" cy="923330"/>
          </a:xfrm>
          <a:prstGeom prst="rect">
            <a:avLst/>
          </a:prstGeom>
          <a:noFill/>
        </p:spPr>
        <p:txBody>
          <a:bodyPr wrap="square" rtlCol="0">
            <a:spAutoFit/>
          </a:bodyPr>
          <a:lstStyle/>
          <a:p>
            <a:r>
              <a:rPr lang="en-US" dirty="0">
                <a:solidFill>
                  <a:srgbClr val="000000"/>
                </a:solidFill>
                <a:hlinkClick r:id="rId3"/>
              </a:rPr>
              <a:t>Feature Delivery Type</a:t>
            </a:r>
            <a:r>
              <a:rPr lang="en-US" dirty="0">
                <a:solidFill>
                  <a:srgbClr val="000000"/>
                </a:solidFill>
              </a:rPr>
              <a:t> </a:t>
            </a:r>
            <a:endParaRPr lang="en-US" dirty="0"/>
          </a:p>
          <a:p>
            <a:r>
              <a:rPr lang="en-US" dirty="0">
                <a:solidFill>
                  <a:srgbClr val="000000"/>
                </a:solidFill>
                <a:hlinkClick r:id="rId4"/>
              </a:rPr>
              <a:t>Feature Program Code</a:t>
            </a:r>
            <a:endParaRPr lang="en-US" dirty="0"/>
          </a:p>
          <a:p>
            <a:r>
              <a:rPr lang="en-US" dirty="0">
                <a:solidFill>
                  <a:srgbClr val="000000"/>
                </a:solidFill>
                <a:hlinkClick r:id="rId5"/>
              </a:rPr>
              <a:t>Feature Production Date</a:t>
            </a:r>
            <a:endParaRPr lang="en-US" dirty="0"/>
          </a:p>
        </p:txBody>
      </p:sp>
    </p:spTree>
    <p:extLst>
      <p:ext uri="{BB962C8B-B14F-4D97-AF65-F5344CB8AC3E}">
        <p14:creationId xmlns:p14="http://schemas.microsoft.com/office/powerpoint/2010/main" val="17736384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698632" y="1568592"/>
            <a:ext cx="540044" cy="440197"/>
            <a:chOff x="2751138" y="1573213"/>
            <a:chExt cx="463550" cy="377825"/>
          </a:xfrm>
          <a:solidFill>
            <a:srgbClr val="FFFFFF"/>
          </a:solidFill>
        </p:grpSpPr>
        <p:sp>
          <p:nvSpPr>
            <p:cNvPr id="15" name="Freeform 14"/>
            <p:cNvSpPr>
              <a:spLocks noEditPoints="1"/>
            </p:cNvSpPr>
            <p:nvPr/>
          </p:nvSpPr>
          <p:spPr bwMode="auto">
            <a:xfrm>
              <a:off x="2751138" y="1573213"/>
              <a:ext cx="463550" cy="377825"/>
            </a:xfrm>
            <a:custGeom>
              <a:avLst/>
              <a:gdLst>
                <a:gd name="T0" fmla="*/ 292 w 292"/>
                <a:gd name="T1" fmla="*/ 192 h 238"/>
                <a:gd name="T2" fmla="*/ 292 w 292"/>
                <a:gd name="T3" fmla="*/ 0 h 238"/>
                <a:gd name="T4" fmla="*/ 0 w 292"/>
                <a:gd name="T5" fmla="*/ 0 h 238"/>
                <a:gd name="T6" fmla="*/ 0 w 292"/>
                <a:gd name="T7" fmla="*/ 192 h 238"/>
                <a:gd name="T8" fmla="*/ 87 w 292"/>
                <a:gd name="T9" fmla="*/ 192 h 238"/>
                <a:gd name="T10" fmla="*/ 87 w 292"/>
                <a:gd name="T11" fmla="*/ 211 h 238"/>
                <a:gd name="T12" fmla="*/ 47 w 292"/>
                <a:gd name="T13" fmla="*/ 211 h 238"/>
                <a:gd name="T14" fmla="*/ 47 w 292"/>
                <a:gd name="T15" fmla="*/ 238 h 238"/>
                <a:gd name="T16" fmla="*/ 249 w 292"/>
                <a:gd name="T17" fmla="*/ 238 h 238"/>
                <a:gd name="T18" fmla="*/ 249 w 292"/>
                <a:gd name="T19" fmla="*/ 211 h 238"/>
                <a:gd name="T20" fmla="*/ 208 w 292"/>
                <a:gd name="T21" fmla="*/ 211 h 238"/>
                <a:gd name="T22" fmla="*/ 208 w 292"/>
                <a:gd name="T23" fmla="*/ 192 h 238"/>
                <a:gd name="T24" fmla="*/ 292 w 292"/>
                <a:gd name="T25" fmla="*/ 192 h 238"/>
                <a:gd name="T26" fmla="*/ 240 w 292"/>
                <a:gd name="T27" fmla="*/ 228 h 238"/>
                <a:gd name="T28" fmla="*/ 55 w 292"/>
                <a:gd name="T29" fmla="*/ 228 h 238"/>
                <a:gd name="T30" fmla="*/ 55 w 292"/>
                <a:gd name="T31" fmla="*/ 220 h 238"/>
                <a:gd name="T32" fmla="*/ 240 w 292"/>
                <a:gd name="T33" fmla="*/ 220 h 238"/>
                <a:gd name="T34" fmla="*/ 240 w 292"/>
                <a:gd name="T35" fmla="*/ 228 h 238"/>
                <a:gd name="T36" fmla="*/ 200 w 292"/>
                <a:gd name="T37" fmla="*/ 197 h 238"/>
                <a:gd name="T38" fmla="*/ 200 w 292"/>
                <a:gd name="T39" fmla="*/ 211 h 238"/>
                <a:gd name="T40" fmla="*/ 95 w 292"/>
                <a:gd name="T41" fmla="*/ 211 h 238"/>
                <a:gd name="T42" fmla="*/ 95 w 292"/>
                <a:gd name="T43" fmla="*/ 197 h 238"/>
                <a:gd name="T44" fmla="*/ 200 w 292"/>
                <a:gd name="T45" fmla="*/ 197 h 238"/>
                <a:gd name="T46" fmla="*/ 8 w 292"/>
                <a:gd name="T47" fmla="*/ 9 h 238"/>
                <a:gd name="T48" fmla="*/ 284 w 292"/>
                <a:gd name="T49" fmla="*/ 9 h 238"/>
                <a:gd name="T50" fmla="*/ 284 w 292"/>
                <a:gd name="T51" fmla="*/ 183 h 238"/>
                <a:gd name="T52" fmla="*/ 8 w 292"/>
                <a:gd name="T53" fmla="*/ 183 h 238"/>
                <a:gd name="T54" fmla="*/ 8 w 292"/>
                <a:gd name="T55" fmla="*/ 9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92" h="238">
                  <a:moveTo>
                    <a:pt x="292" y="192"/>
                  </a:moveTo>
                  <a:lnTo>
                    <a:pt x="292" y="0"/>
                  </a:lnTo>
                  <a:lnTo>
                    <a:pt x="0" y="0"/>
                  </a:lnTo>
                  <a:lnTo>
                    <a:pt x="0" y="192"/>
                  </a:lnTo>
                  <a:lnTo>
                    <a:pt x="87" y="192"/>
                  </a:lnTo>
                  <a:lnTo>
                    <a:pt x="87" y="211"/>
                  </a:lnTo>
                  <a:lnTo>
                    <a:pt x="47" y="211"/>
                  </a:lnTo>
                  <a:lnTo>
                    <a:pt x="47" y="238"/>
                  </a:lnTo>
                  <a:lnTo>
                    <a:pt x="249" y="238"/>
                  </a:lnTo>
                  <a:lnTo>
                    <a:pt x="249" y="211"/>
                  </a:lnTo>
                  <a:lnTo>
                    <a:pt x="208" y="211"/>
                  </a:lnTo>
                  <a:lnTo>
                    <a:pt x="208" y="192"/>
                  </a:lnTo>
                  <a:lnTo>
                    <a:pt x="292" y="192"/>
                  </a:lnTo>
                  <a:close/>
                  <a:moveTo>
                    <a:pt x="240" y="228"/>
                  </a:moveTo>
                  <a:lnTo>
                    <a:pt x="55" y="228"/>
                  </a:lnTo>
                  <a:lnTo>
                    <a:pt x="55" y="220"/>
                  </a:lnTo>
                  <a:lnTo>
                    <a:pt x="240" y="220"/>
                  </a:lnTo>
                  <a:lnTo>
                    <a:pt x="240" y="228"/>
                  </a:lnTo>
                  <a:close/>
                  <a:moveTo>
                    <a:pt x="200" y="197"/>
                  </a:moveTo>
                  <a:lnTo>
                    <a:pt x="200" y="211"/>
                  </a:lnTo>
                  <a:lnTo>
                    <a:pt x="95" y="211"/>
                  </a:lnTo>
                  <a:lnTo>
                    <a:pt x="95" y="197"/>
                  </a:lnTo>
                  <a:lnTo>
                    <a:pt x="200" y="197"/>
                  </a:lnTo>
                  <a:close/>
                  <a:moveTo>
                    <a:pt x="8" y="9"/>
                  </a:moveTo>
                  <a:lnTo>
                    <a:pt x="284" y="9"/>
                  </a:lnTo>
                  <a:lnTo>
                    <a:pt x="284" y="183"/>
                  </a:lnTo>
                  <a:lnTo>
                    <a:pt x="8" y="183"/>
                  </a:lnTo>
                  <a:lnTo>
                    <a:pt x="8" y="9"/>
                  </a:lnTo>
                  <a:close/>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sp>
          <p:nvSpPr>
            <p:cNvPr id="19" name="Freeform 18"/>
            <p:cNvSpPr>
              <a:spLocks noEditPoints="1"/>
            </p:cNvSpPr>
            <p:nvPr/>
          </p:nvSpPr>
          <p:spPr bwMode="auto">
            <a:xfrm>
              <a:off x="2797176" y="1616076"/>
              <a:ext cx="347663" cy="209550"/>
            </a:xfrm>
            <a:custGeom>
              <a:avLst/>
              <a:gdLst>
                <a:gd name="T0" fmla="*/ 31 w 219"/>
                <a:gd name="T1" fmla="*/ 132 h 132"/>
                <a:gd name="T2" fmla="*/ 24 w 219"/>
                <a:gd name="T3" fmla="*/ 126 h 132"/>
                <a:gd name="T4" fmla="*/ 75 w 219"/>
                <a:gd name="T5" fmla="*/ 57 h 132"/>
                <a:gd name="T6" fmla="*/ 142 w 219"/>
                <a:gd name="T7" fmla="*/ 103 h 132"/>
                <a:gd name="T8" fmla="*/ 213 w 219"/>
                <a:gd name="T9" fmla="*/ 31 h 132"/>
                <a:gd name="T10" fmla="*/ 219 w 219"/>
                <a:gd name="T11" fmla="*/ 38 h 132"/>
                <a:gd name="T12" fmla="*/ 143 w 219"/>
                <a:gd name="T13" fmla="*/ 115 h 132"/>
                <a:gd name="T14" fmla="*/ 77 w 219"/>
                <a:gd name="T15" fmla="*/ 69 h 132"/>
                <a:gd name="T16" fmla="*/ 31 w 219"/>
                <a:gd name="T17" fmla="*/ 132 h 132"/>
                <a:gd name="T18" fmla="*/ 54 w 219"/>
                <a:gd name="T19" fmla="*/ 21 h 132"/>
                <a:gd name="T20" fmla="*/ 32 w 219"/>
                <a:gd name="T21" fmla="*/ 21 h 132"/>
                <a:gd name="T22" fmla="*/ 32 w 219"/>
                <a:gd name="T23" fmla="*/ 0 h 132"/>
                <a:gd name="T24" fmla="*/ 23 w 219"/>
                <a:gd name="T25" fmla="*/ 0 h 132"/>
                <a:gd name="T26" fmla="*/ 23 w 219"/>
                <a:gd name="T27" fmla="*/ 21 h 132"/>
                <a:gd name="T28" fmla="*/ 0 w 219"/>
                <a:gd name="T29" fmla="*/ 21 h 132"/>
                <a:gd name="T30" fmla="*/ 0 w 219"/>
                <a:gd name="T31" fmla="*/ 30 h 132"/>
                <a:gd name="T32" fmla="*/ 23 w 219"/>
                <a:gd name="T33" fmla="*/ 30 h 132"/>
                <a:gd name="T34" fmla="*/ 23 w 219"/>
                <a:gd name="T35" fmla="*/ 52 h 132"/>
                <a:gd name="T36" fmla="*/ 32 w 219"/>
                <a:gd name="T37" fmla="*/ 52 h 132"/>
                <a:gd name="T38" fmla="*/ 32 w 219"/>
                <a:gd name="T39" fmla="*/ 30 h 132"/>
                <a:gd name="T40" fmla="*/ 54 w 219"/>
                <a:gd name="T41" fmla="*/ 30 h 132"/>
                <a:gd name="T42" fmla="*/ 54 w 219"/>
                <a:gd name="T43" fmla="*/ 21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9" h="132">
                  <a:moveTo>
                    <a:pt x="31" y="132"/>
                  </a:moveTo>
                  <a:lnTo>
                    <a:pt x="24" y="126"/>
                  </a:lnTo>
                  <a:lnTo>
                    <a:pt x="75" y="57"/>
                  </a:lnTo>
                  <a:lnTo>
                    <a:pt x="142" y="103"/>
                  </a:lnTo>
                  <a:lnTo>
                    <a:pt x="213" y="31"/>
                  </a:lnTo>
                  <a:lnTo>
                    <a:pt x="219" y="38"/>
                  </a:lnTo>
                  <a:lnTo>
                    <a:pt x="143" y="115"/>
                  </a:lnTo>
                  <a:lnTo>
                    <a:pt x="77" y="69"/>
                  </a:lnTo>
                  <a:lnTo>
                    <a:pt x="31" y="132"/>
                  </a:lnTo>
                  <a:close/>
                  <a:moveTo>
                    <a:pt x="54" y="21"/>
                  </a:moveTo>
                  <a:lnTo>
                    <a:pt x="32" y="21"/>
                  </a:lnTo>
                  <a:lnTo>
                    <a:pt x="32" y="0"/>
                  </a:lnTo>
                  <a:lnTo>
                    <a:pt x="23" y="0"/>
                  </a:lnTo>
                  <a:lnTo>
                    <a:pt x="23" y="21"/>
                  </a:lnTo>
                  <a:lnTo>
                    <a:pt x="0" y="21"/>
                  </a:lnTo>
                  <a:lnTo>
                    <a:pt x="0" y="30"/>
                  </a:lnTo>
                  <a:lnTo>
                    <a:pt x="23" y="30"/>
                  </a:lnTo>
                  <a:lnTo>
                    <a:pt x="23" y="52"/>
                  </a:lnTo>
                  <a:lnTo>
                    <a:pt x="32" y="52"/>
                  </a:lnTo>
                  <a:lnTo>
                    <a:pt x="32" y="30"/>
                  </a:lnTo>
                  <a:lnTo>
                    <a:pt x="54" y="30"/>
                  </a:lnTo>
                  <a:lnTo>
                    <a:pt x="54" y="21"/>
                  </a:lnTo>
                  <a:close/>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8" name="Title 1"/>
          <p:cNvSpPr txBox="1">
            <a:spLocks/>
          </p:cNvSpPr>
          <p:nvPr/>
        </p:nvSpPr>
        <p:spPr>
          <a:xfrm>
            <a:off x="461387" y="304803"/>
            <a:ext cx="8396863" cy="620359"/>
          </a:xfrm>
          <a:prstGeom prst="rect">
            <a:avLst/>
          </a:prstGeom>
        </p:spPr>
        <p:txBody>
          <a:bodyPr vert="horz" lIns="121917" tIns="60958" rIns="121917" bIns="60958" rtlCol="0" anchor="b" anchorCtr="0">
            <a:normAutofit/>
          </a:bodyPr>
          <a:lstStyle>
            <a:lvl1pPr algn="l" defTabSz="914400" rtl="0" eaLnBrk="1" latinLnBrk="0" hangingPunct="1">
              <a:lnSpc>
                <a:spcPct val="90000"/>
              </a:lnSpc>
              <a:spcBef>
                <a:spcPct val="0"/>
              </a:spcBef>
              <a:buNone/>
              <a:defRPr sz="2000" b="0" kern="1200">
                <a:solidFill>
                  <a:schemeClr val="tx1"/>
                </a:solidFill>
                <a:latin typeface="Arial" pitchFamily="34" charset="0"/>
                <a:ea typeface="+mj-ea"/>
                <a:cs typeface="Arial" pitchFamily="34" charset="0"/>
              </a:defRPr>
            </a:lvl1pPr>
          </a:lstStyle>
          <a:p>
            <a:r>
              <a:rPr lang="en-US" dirty="0" smtClean="0"/>
              <a:t>OSAM Maturity Participation  Overview</a:t>
            </a:r>
            <a:endParaRPr lang="en-US" dirty="0"/>
          </a:p>
        </p:txBody>
      </p:sp>
      <p:sp>
        <p:nvSpPr>
          <p:cNvPr id="9" name="Rectangle 26"/>
          <p:cNvSpPr>
            <a:spLocks noChangeArrowheads="1"/>
          </p:cNvSpPr>
          <p:nvPr/>
        </p:nvSpPr>
        <p:spPr bwMode="auto">
          <a:xfrm>
            <a:off x="531099" y="1337807"/>
            <a:ext cx="875110" cy="4453395"/>
          </a:xfrm>
          <a:prstGeom prst="rect">
            <a:avLst/>
          </a:prstGeom>
          <a:solidFill>
            <a:srgbClr val="D86916"/>
          </a:solidFill>
          <a:ln>
            <a:noFill/>
          </a:ln>
          <a:extLst/>
        </p:spPr>
        <p:txBody>
          <a:bodyPr vert="horz" wrap="square" lIns="64008" tIns="45720" rIns="27432" bIns="45720" numCol="1" anchor="ctr" anchorCtr="0" compatLnSpc="1">
            <a:prstTxWarp prst="textNoShape">
              <a:avLst/>
            </a:prstTxWarp>
          </a:bodyPr>
          <a:lstStyle/>
          <a:p>
            <a:pPr>
              <a:lnSpc>
                <a:spcPct val="95000"/>
              </a:lnSpc>
            </a:pPr>
            <a:endParaRPr lang="en-US" sz="1400" dirty="0"/>
          </a:p>
        </p:txBody>
      </p:sp>
      <p:grpSp>
        <p:nvGrpSpPr>
          <p:cNvPr id="20" name="Group 19"/>
          <p:cNvGrpSpPr/>
          <p:nvPr/>
        </p:nvGrpSpPr>
        <p:grpSpPr>
          <a:xfrm>
            <a:off x="638671" y="1385464"/>
            <a:ext cx="632222" cy="806450"/>
            <a:chOff x="5686425" y="3017838"/>
            <a:chExt cx="842963" cy="806450"/>
          </a:xfrm>
        </p:grpSpPr>
        <p:sp>
          <p:nvSpPr>
            <p:cNvPr id="21" name="Freeform 41"/>
            <p:cNvSpPr>
              <a:spLocks noEditPoints="1"/>
            </p:cNvSpPr>
            <p:nvPr/>
          </p:nvSpPr>
          <p:spPr bwMode="auto">
            <a:xfrm>
              <a:off x="5708650" y="3455988"/>
              <a:ext cx="19050" cy="46038"/>
            </a:xfrm>
            <a:custGeom>
              <a:avLst/>
              <a:gdLst>
                <a:gd name="T0" fmla="*/ 12 w 12"/>
                <a:gd name="T1" fmla="*/ 29 h 29"/>
                <a:gd name="T2" fmla="*/ 12 w 12"/>
                <a:gd name="T3" fmla="*/ 29 h 29"/>
                <a:gd name="T4" fmla="*/ 12 w 12"/>
                <a:gd name="T5" fmla="*/ 29 h 29"/>
                <a:gd name="T6" fmla="*/ 0 w 12"/>
                <a:gd name="T7" fmla="*/ 0 h 29"/>
                <a:gd name="T8" fmla="*/ 0 w 12"/>
                <a:gd name="T9" fmla="*/ 0 h 29"/>
                <a:gd name="T10" fmla="*/ 0 w 12"/>
                <a:gd name="T11" fmla="*/ 0 h 29"/>
              </a:gdLst>
              <a:ahLst/>
              <a:cxnLst>
                <a:cxn ang="0">
                  <a:pos x="T0" y="T1"/>
                </a:cxn>
                <a:cxn ang="0">
                  <a:pos x="T2" y="T3"/>
                </a:cxn>
                <a:cxn ang="0">
                  <a:pos x="T4" y="T5"/>
                </a:cxn>
                <a:cxn ang="0">
                  <a:pos x="T6" y="T7"/>
                </a:cxn>
                <a:cxn ang="0">
                  <a:pos x="T8" y="T9"/>
                </a:cxn>
                <a:cxn ang="0">
                  <a:pos x="T10" y="T11"/>
                </a:cxn>
              </a:cxnLst>
              <a:rect l="0" t="0" r="r" b="b"/>
              <a:pathLst>
                <a:path w="12" h="29">
                  <a:moveTo>
                    <a:pt x="12" y="29"/>
                  </a:moveTo>
                  <a:lnTo>
                    <a:pt x="12" y="29"/>
                  </a:lnTo>
                  <a:lnTo>
                    <a:pt x="12" y="29"/>
                  </a:lnTo>
                  <a:close/>
                  <a:moveTo>
                    <a:pt x="0" y="0"/>
                  </a:moveTo>
                  <a:lnTo>
                    <a:pt x="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42"/>
            <p:cNvSpPr>
              <a:spLocks noEditPoints="1"/>
            </p:cNvSpPr>
            <p:nvPr/>
          </p:nvSpPr>
          <p:spPr bwMode="auto">
            <a:xfrm>
              <a:off x="6240463" y="3802063"/>
              <a:ext cx="15875" cy="19050"/>
            </a:xfrm>
            <a:custGeom>
              <a:avLst/>
              <a:gdLst>
                <a:gd name="T0" fmla="*/ 1 w 4"/>
                <a:gd name="T1" fmla="*/ 5 h 5"/>
                <a:gd name="T2" fmla="*/ 1 w 4"/>
                <a:gd name="T3" fmla="*/ 5 h 5"/>
                <a:gd name="T4" fmla="*/ 1 w 4"/>
                <a:gd name="T5" fmla="*/ 5 h 5"/>
                <a:gd name="T6" fmla="*/ 0 w 4"/>
                <a:gd name="T7" fmla="*/ 3 h 5"/>
                <a:gd name="T8" fmla="*/ 0 w 4"/>
                <a:gd name="T9" fmla="*/ 3 h 5"/>
                <a:gd name="T10" fmla="*/ 0 w 4"/>
                <a:gd name="T11" fmla="*/ 3 h 5"/>
                <a:gd name="T12" fmla="*/ 4 w 4"/>
                <a:gd name="T13" fmla="*/ 0 h 5"/>
                <a:gd name="T14" fmla="*/ 4 w 4"/>
                <a:gd name="T15" fmla="*/ 0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5">
                  <a:moveTo>
                    <a:pt x="1" y="5"/>
                  </a:moveTo>
                  <a:cubicBezTo>
                    <a:pt x="1" y="5"/>
                    <a:pt x="1" y="5"/>
                    <a:pt x="1" y="5"/>
                  </a:cubicBezTo>
                  <a:cubicBezTo>
                    <a:pt x="1" y="5"/>
                    <a:pt x="1" y="5"/>
                    <a:pt x="1" y="5"/>
                  </a:cubicBezTo>
                  <a:close/>
                  <a:moveTo>
                    <a:pt x="0" y="3"/>
                  </a:moveTo>
                  <a:cubicBezTo>
                    <a:pt x="0" y="3"/>
                    <a:pt x="0" y="3"/>
                    <a:pt x="0" y="3"/>
                  </a:cubicBezTo>
                  <a:cubicBezTo>
                    <a:pt x="0" y="3"/>
                    <a:pt x="0" y="3"/>
                    <a:pt x="0" y="3"/>
                  </a:cubicBezTo>
                  <a:close/>
                  <a:moveTo>
                    <a:pt x="4" y="0"/>
                  </a:moveTo>
                  <a:cubicBezTo>
                    <a:pt x="4" y="0"/>
                    <a:pt x="4" y="0"/>
                    <a:pt x="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Rectangle 43"/>
            <p:cNvSpPr>
              <a:spLocks noChangeArrowheads="1"/>
            </p:cNvSpPr>
            <p:nvPr/>
          </p:nvSpPr>
          <p:spPr bwMode="auto">
            <a:xfrm>
              <a:off x="6308725" y="3460750"/>
              <a:ext cx="52387" cy="190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44"/>
            <p:cNvSpPr>
              <a:spLocks/>
            </p:cNvSpPr>
            <p:nvPr/>
          </p:nvSpPr>
          <p:spPr bwMode="auto">
            <a:xfrm>
              <a:off x="6240463" y="3460750"/>
              <a:ext cx="49212" cy="19050"/>
            </a:xfrm>
            <a:custGeom>
              <a:avLst/>
              <a:gdLst>
                <a:gd name="T0" fmla="*/ 13 w 13"/>
                <a:gd name="T1" fmla="*/ 5 h 5"/>
                <a:gd name="T2" fmla="*/ 13 w 13"/>
                <a:gd name="T3" fmla="*/ 0 h 5"/>
                <a:gd name="T4" fmla="*/ 9 w 13"/>
                <a:gd name="T5" fmla="*/ 0 h 5"/>
                <a:gd name="T6" fmla="*/ 0 w 13"/>
                <a:gd name="T7" fmla="*/ 5 h 5"/>
                <a:gd name="T8" fmla="*/ 13 w 13"/>
                <a:gd name="T9" fmla="*/ 5 h 5"/>
              </a:gdLst>
              <a:ahLst/>
              <a:cxnLst>
                <a:cxn ang="0">
                  <a:pos x="T0" y="T1"/>
                </a:cxn>
                <a:cxn ang="0">
                  <a:pos x="T2" y="T3"/>
                </a:cxn>
                <a:cxn ang="0">
                  <a:pos x="T4" y="T5"/>
                </a:cxn>
                <a:cxn ang="0">
                  <a:pos x="T6" y="T7"/>
                </a:cxn>
                <a:cxn ang="0">
                  <a:pos x="T8" y="T9"/>
                </a:cxn>
              </a:cxnLst>
              <a:rect l="0" t="0" r="r" b="b"/>
              <a:pathLst>
                <a:path w="13" h="5">
                  <a:moveTo>
                    <a:pt x="13" y="5"/>
                  </a:moveTo>
                  <a:cubicBezTo>
                    <a:pt x="13" y="0"/>
                    <a:pt x="13" y="0"/>
                    <a:pt x="13" y="0"/>
                  </a:cubicBezTo>
                  <a:cubicBezTo>
                    <a:pt x="9" y="0"/>
                    <a:pt x="9" y="0"/>
                    <a:pt x="9" y="0"/>
                  </a:cubicBezTo>
                  <a:cubicBezTo>
                    <a:pt x="6" y="2"/>
                    <a:pt x="3" y="4"/>
                    <a:pt x="0" y="5"/>
                  </a:cubicBezTo>
                  <a:lnTo>
                    <a:pt x="13"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Rectangle 45"/>
            <p:cNvSpPr>
              <a:spLocks noChangeArrowheads="1"/>
            </p:cNvSpPr>
            <p:nvPr/>
          </p:nvSpPr>
          <p:spPr bwMode="auto">
            <a:xfrm>
              <a:off x="6176963" y="3460750"/>
              <a:ext cx="30162" cy="190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Rectangle 46"/>
            <p:cNvSpPr>
              <a:spLocks noChangeArrowheads="1"/>
            </p:cNvSpPr>
            <p:nvPr/>
          </p:nvSpPr>
          <p:spPr bwMode="auto">
            <a:xfrm>
              <a:off x="6105525" y="3460750"/>
              <a:ext cx="46037" cy="190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Rectangle 47"/>
            <p:cNvSpPr>
              <a:spLocks noChangeArrowheads="1"/>
            </p:cNvSpPr>
            <p:nvPr/>
          </p:nvSpPr>
          <p:spPr bwMode="auto">
            <a:xfrm>
              <a:off x="6030913" y="3460750"/>
              <a:ext cx="44450" cy="190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Rectangle 48"/>
            <p:cNvSpPr>
              <a:spLocks noChangeArrowheads="1"/>
            </p:cNvSpPr>
            <p:nvPr/>
          </p:nvSpPr>
          <p:spPr bwMode="auto">
            <a:xfrm>
              <a:off x="5956300" y="3460750"/>
              <a:ext cx="44450" cy="190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9" name="Freeform 49"/>
            <p:cNvSpPr>
              <a:spLocks/>
            </p:cNvSpPr>
            <p:nvPr/>
          </p:nvSpPr>
          <p:spPr bwMode="auto">
            <a:xfrm>
              <a:off x="6342063" y="3438525"/>
              <a:ext cx="33337" cy="63500"/>
            </a:xfrm>
            <a:custGeom>
              <a:avLst/>
              <a:gdLst>
                <a:gd name="T0" fmla="*/ 0 w 21"/>
                <a:gd name="T1" fmla="*/ 0 h 40"/>
                <a:gd name="T2" fmla="*/ 0 w 21"/>
                <a:gd name="T3" fmla="*/ 40 h 40"/>
                <a:gd name="T4" fmla="*/ 21 w 21"/>
                <a:gd name="T5" fmla="*/ 21 h 40"/>
                <a:gd name="T6" fmla="*/ 0 w 21"/>
                <a:gd name="T7" fmla="*/ 0 h 40"/>
              </a:gdLst>
              <a:ahLst/>
              <a:cxnLst>
                <a:cxn ang="0">
                  <a:pos x="T0" y="T1"/>
                </a:cxn>
                <a:cxn ang="0">
                  <a:pos x="T2" y="T3"/>
                </a:cxn>
                <a:cxn ang="0">
                  <a:pos x="T4" y="T5"/>
                </a:cxn>
                <a:cxn ang="0">
                  <a:pos x="T6" y="T7"/>
                </a:cxn>
              </a:cxnLst>
              <a:rect l="0" t="0" r="r" b="b"/>
              <a:pathLst>
                <a:path w="21" h="40">
                  <a:moveTo>
                    <a:pt x="0" y="0"/>
                  </a:moveTo>
                  <a:lnTo>
                    <a:pt x="0" y="40"/>
                  </a:lnTo>
                  <a:lnTo>
                    <a:pt x="21" y="21"/>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0" name="Freeform 50"/>
            <p:cNvSpPr>
              <a:spLocks/>
            </p:cNvSpPr>
            <p:nvPr/>
          </p:nvSpPr>
          <p:spPr bwMode="auto">
            <a:xfrm>
              <a:off x="5992813" y="3336925"/>
              <a:ext cx="26987" cy="33338"/>
            </a:xfrm>
            <a:custGeom>
              <a:avLst/>
              <a:gdLst>
                <a:gd name="T0" fmla="*/ 2 w 7"/>
                <a:gd name="T1" fmla="*/ 9 h 9"/>
                <a:gd name="T2" fmla="*/ 0 w 7"/>
                <a:gd name="T3" fmla="*/ 1 h 9"/>
                <a:gd name="T4" fmla="*/ 5 w 7"/>
                <a:gd name="T5" fmla="*/ 0 h 9"/>
                <a:gd name="T6" fmla="*/ 7 w 7"/>
                <a:gd name="T7" fmla="*/ 7 h 9"/>
                <a:gd name="T8" fmla="*/ 2 w 7"/>
                <a:gd name="T9" fmla="*/ 9 h 9"/>
              </a:gdLst>
              <a:ahLst/>
              <a:cxnLst>
                <a:cxn ang="0">
                  <a:pos x="T0" y="T1"/>
                </a:cxn>
                <a:cxn ang="0">
                  <a:pos x="T2" y="T3"/>
                </a:cxn>
                <a:cxn ang="0">
                  <a:pos x="T4" y="T5"/>
                </a:cxn>
                <a:cxn ang="0">
                  <a:pos x="T6" y="T7"/>
                </a:cxn>
                <a:cxn ang="0">
                  <a:pos x="T8" y="T9"/>
                </a:cxn>
              </a:cxnLst>
              <a:rect l="0" t="0" r="r" b="b"/>
              <a:pathLst>
                <a:path w="7" h="9">
                  <a:moveTo>
                    <a:pt x="2" y="9"/>
                  </a:moveTo>
                  <a:cubicBezTo>
                    <a:pt x="1" y="6"/>
                    <a:pt x="1" y="4"/>
                    <a:pt x="0" y="1"/>
                  </a:cubicBezTo>
                  <a:cubicBezTo>
                    <a:pt x="5" y="0"/>
                    <a:pt x="5" y="0"/>
                    <a:pt x="5" y="0"/>
                  </a:cubicBezTo>
                  <a:cubicBezTo>
                    <a:pt x="6" y="2"/>
                    <a:pt x="6" y="5"/>
                    <a:pt x="7" y="7"/>
                  </a:cubicBezTo>
                  <a:lnTo>
                    <a:pt x="2"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1" name="Freeform 51"/>
            <p:cNvSpPr>
              <a:spLocks/>
            </p:cNvSpPr>
            <p:nvPr/>
          </p:nvSpPr>
          <p:spPr bwMode="auto">
            <a:xfrm>
              <a:off x="6281738" y="3362325"/>
              <a:ext cx="46037" cy="57150"/>
            </a:xfrm>
            <a:custGeom>
              <a:avLst/>
              <a:gdLst>
                <a:gd name="T0" fmla="*/ 4 w 12"/>
                <a:gd name="T1" fmla="*/ 15 h 15"/>
                <a:gd name="T2" fmla="*/ 0 w 12"/>
                <a:gd name="T3" fmla="*/ 12 h 15"/>
                <a:gd name="T4" fmla="*/ 7 w 12"/>
                <a:gd name="T5" fmla="*/ 0 h 15"/>
                <a:gd name="T6" fmla="*/ 12 w 12"/>
                <a:gd name="T7" fmla="*/ 2 h 15"/>
                <a:gd name="T8" fmla="*/ 4 w 12"/>
                <a:gd name="T9" fmla="*/ 15 h 15"/>
              </a:gdLst>
              <a:ahLst/>
              <a:cxnLst>
                <a:cxn ang="0">
                  <a:pos x="T0" y="T1"/>
                </a:cxn>
                <a:cxn ang="0">
                  <a:pos x="T2" y="T3"/>
                </a:cxn>
                <a:cxn ang="0">
                  <a:pos x="T4" y="T5"/>
                </a:cxn>
                <a:cxn ang="0">
                  <a:pos x="T6" y="T7"/>
                </a:cxn>
                <a:cxn ang="0">
                  <a:pos x="T8" y="T9"/>
                </a:cxn>
              </a:cxnLst>
              <a:rect l="0" t="0" r="r" b="b"/>
              <a:pathLst>
                <a:path w="12" h="15">
                  <a:moveTo>
                    <a:pt x="4" y="15"/>
                  </a:moveTo>
                  <a:cubicBezTo>
                    <a:pt x="0" y="12"/>
                    <a:pt x="0" y="12"/>
                    <a:pt x="0" y="12"/>
                  </a:cubicBezTo>
                  <a:cubicBezTo>
                    <a:pt x="3" y="8"/>
                    <a:pt x="6" y="4"/>
                    <a:pt x="7" y="0"/>
                  </a:cubicBezTo>
                  <a:cubicBezTo>
                    <a:pt x="12" y="2"/>
                    <a:pt x="12" y="2"/>
                    <a:pt x="12" y="2"/>
                  </a:cubicBezTo>
                  <a:cubicBezTo>
                    <a:pt x="10" y="7"/>
                    <a:pt x="8" y="11"/>
                    <a:pt x="4" y="1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2" name="Freeform 52"/>
            <p:cNvSpPr>
              <a:spLocks/>
            </p:cNvSpPr>
            <p:nvPr/>
          </p:nvSpPr>
          <p:spPr bwMode="auto">
            <a:xfrm>
              <a:off x="6316663" y="3279775"/>
              <a:ext cx="25400" cy="60325"/>
            </a:xfrm>
            <a:custGeom>
              <a:avLst/>
              <a:gdLst>
                <a:gd name="T0" fmla="*/ 6 w 7"/>
                <a:gd name="T1" fmla="*/ 16 h 16"/>
                <a:gd name="T2" fmla="*/ 0 w 7"/>
                <a:gd name="T3" fmla="*/ 15 h 16"/>
                <a:gd name="T4" fmla="*/ 1 w 7"/>
                <a:gd name="T5" fmla="*/ 6 h 16"/>
                <a:gd name="T6" fmla="*/ 1 w 7"/>
                <a:gd name="T7" fmla="*/ 1 h 16"/>
                <a:gd name="T8" fmla="*/ 6 w 7"/>
                <a:gd name="T9" fmla="*/ 0 h 16"/>
                <a:gd name="T10" fmla="*/ 7 w 7"/>
                <a:gd name="T11" fmla="*/ 6 h 16"/>
                <a:gd name="T12" fmla="*/ 6 w 7"/>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7" h="16">
                  <a:moveTo>
                    <a:pt x="6" y="16"/>
                  </a:moveTo>
                  <a:cubicBezTo>
                    <a:pt x="0" y="15"/>
                    <a:pt x="0" y="15"/>
                    <a:pt x="0" y="15"/>
                  </a:cubicBezTo>
                  <a:cubicBezTo>
                    <a:pt x="1" y="12"/>
                    <a:pt x="1" y="9"/>
                    <a:pt x="1" y="6"/>
                  </a:cubicBezTo>
                  <a:cubicBezTo>
                    <a:pt x="1" y="5"/>
                    <a:pt x="1" y="3"/>
                    <a:pt x="1" y="1"/>
                  </a:cubicBezTo>
                  <a:cubicBezTo>
                    <a:pt x="6" y="0"/>
                    <a:pt x="6" y="0"/>
                    <a:pt x="6" y="0"/>
                  </a:cubicBezTo>
                  <a:cubicBezTo>
                    <a:pt x="6" y="2"/>
                    <a:pt x="7" y="4"/>
                    <a:pt x="7" y="6"/>
                  </a:cubicBezTo>
                  <a:cubicBezTo>
                    <a:pt x="7" y="10"/>
                    <a:pt x="6" y="13"/>
                    <a:pt x="6" y="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3" name="Freeform 53"/>
            <p:cNvSpPr>
              <a:spLocks/>
            </p:cNvSpPr>
            <p:nvPr/>
          </p:nvSpPr>
          <p:spPr bwMode="auto">
            <a:xfrm>
              <a:off x="5989638" y="3254375"/>
              <a:ext cx="26987" cy="55563"/>
            </a:xfrm>
            <a:custGeom>
              <a:avLst/>
              <a:gdLst>
                <a:gd name="T0" fmla="*/ 0 w 7"/>
                <a:gd name="T1" fmla="*/ 15 h 15"/>
                <a:gd name="T2" fmla="*/ 0 w 7"/>
                <a:gd name="T3" fmla="*/ 13 h 15"/>
                <a:gd name="T4" fmla="*/ 2 w 7"/>
                <a:gd name="T5" fmla="*/ 0 h 15"/>
                <a:gd name="T6" fmla="*/ 7 w 7"/>
                <a:gd name="T7" fmla="*/ 1 h 15"/>
                <a:gd name="T8" fmla="*/ 5 w 7"/>
                <a:gd name="T9" fmla="*/ 13 h 15"/>
                <a:gd name="T10" fmla="*/ 5 w 7"/>
                <a:gd name="T11" fmla="*/ 15 h 15"/>
                <a:gd name="T12" fmla="*/ 0 w 7"/>
                <a:gd name="T13" fmla="*/ 15 h 15"/>
              </a:gdLst>
              <a:ahLst/>
              <a:cxnLst>
                <a:cxn ang="0">
                  <a:pos x="T0" y="T1"/>
                </a:cxn>
                <a:cxn ang="0">
                  <a:pos x="T2" y="T3"/>
                </a:cxn>
                <a:cxn ang="0">
                  <a:pos x="T4" y="T5"/>
                </a:cxn>
                <a:cxn ang="0">
                  <a:pos x="T6" y="T7"/>
                </a:cxn>
                <a:cxn ang="0">
                  <a:pos x="T8" y="T9"/>
                </a:cxn>
                <a:cxn ang="0">
                  <a:pos x="T10" y="T11"/>
                </a:cxn>
                <a:cxn ang="0">
                  <a:pos x="T12" y="T13"/>
                </a:cxn>
              </a:cxnLst>
              <a:rect l="0" t="0" r="r" b="b"/>
              <a:pathLst>
                <a:path w="7" h="15">
                  <a:moveTo>
                    <a:pt x="0" y="15"/>
                  </a:moveTo>
                  <a:cubicBezTo>
                    <a:pt x="0" y="15"/>
                    <a:pt x="0" y="14"/>
                    <a:pt x="0" y="13"/>
                  </a:cubicBezTo>
                  <a:cubicBezTo>
                    <a:pt x="0" y="9"/>
                    <a:pt x="1" y="4"/>
                    <a:pt x="2" y="0"/>
                  </a:cubicBezTo>
                  <a:cubicBezTo>
                    <a:pt x="7" y="1"/>
                    <a:pt x="7" y="1"/>
                    <a:pt x="7" y="1"/>
                  </a:cubicBezTo>
                  <a:cubicBezTo>
                    <a:pt x="6" y="5"/>
                    <a:pt x="5" y="9"/>
                    <a:pt x="5" y="13"/>
                  </a:cubicBezTo>
                  <a:cubicBezTo>
                    <a:pt x="5" y="14"/>
                    <a:pt x="5" y="14"/>
                    <a:pt x="5" y="15"/>
                  </a:cubicBezTo>
                  <a:lnTo>
                    <a:pt x="0"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4" name="Freeform 54"/>
            <p:cNvSpPr>
              <a:spLocks/>
            </p:cNvSpPr>
            <p:nvPr/>
          </p:nvSpPr>
          <p:spPr bwMode="auto">
            <a:xfrm>
              <a:off x="6289675" y="3197225"/>
              <a:ext cx="41275" cy="60325"/>
            </a:xfrm>
            <a:custGeom>
              <a:avLst/>
              <a:gdLst>
                <a:gd name="T0" fmla="*/ 7 w 11"/>
                <a:gd name="T1" fmla="*/ 16 h 16"/>
                <a:gd name="T2" fmla="*/ 0 w 11"/>
                <a:gd name="T3" fmla="*/ 4 h 16"/>
                <a:gd name="T4" fmla="*/ 4 w 11"/>
                <a:gd name="T5" fmla="*/ 0 h 16"/>
                <a:gd name="T6" fmla="*/ 11 w 11"/>
                <a:gd name="T7" fmla="*/ 15 h 16"/>
                <a:gd name="T8" fmla="*/ 7 w 11"/>
                <a:gd name="T9" fmla="*/ 16 h 16"/>
              </a:gdLst>
              <a:ahLst/>
              <a:cxnLst>
                <a:cxn ang="0">
                  <a:pos x="T0" y="T1"/>
                </a:cxn>
                <a:cxn ang="0">
                  <a:pos x="T2" y="T3"/>
                </a:cxn>
                <a:cxn ang="0">
                  <a:pos x="T4" y="T5"/>
                </a:cxn>
                <a:cxn ang="0">
                  <a:pos x="T6" y="T7"/>
                </a:cxn>
                <a:cxn ang="0">
                  <a:pos x="T8" y="T9"/>
                </a:cxn>
              </a:cxnLst>
              <a:rect l="0" t="0" r="r" b="b"/>
              <a:pathLst>
                <a:path w="11" h="16">
                  <a:moveTo>
                    <a:pt x="7" y="16"/>
                  </a:moveTo>
                  <a:cubicBezTo>
                    <a:pt x="5" y="12"/>
                    <a:pt x="3" y="7"/>
                    <a:pt x="0" y="4"/>
                  </a:cubicBezTo>
                  <a:cubicBezTo>
                    <a:pt x="4" y="0"/>
                    <a:pt x="4" y="0"/>
                    <a:pt x="4" y="0"/>
                  </a:cubicBezTo>
                  <a:cubicBezTo>
                    <a:pt x="8" y="5"/>
                    <a:pt x="10" y="10"/>
                    <a:pt x="11" y="15"/>
                  </a:cubicBezTo>
                  <a:lnTo>
                    <a:pt x="7" y="1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5" name="Freeform 55"/>
            <p:cNvSpPr>
              <a:spLocks/>
            </p:cNvSpPr>
            <p:nvPr/>
          </p:nvSpPr>
          <p:spPr bwMode="auto">
            <a:xfrm>
              <a:off x="6008688" y="3179763"/>
              <a:ext cx="49212" cy="55563"/>
            </a:xfrm>
            <a:custGeom>
              <a:avLst/>
              <a:gdLst>
                <a:gd name="T0" fmla="*/ 5 w 13"/>
                <a:gd name="T1" fmla="*/ 15 h 15"/>
                <a:gd name="T2" fmla="*/ 0 w 13"/>
                <a:gd name="T3" fmla="*/ 12 h 15"/>
                <a:gd name="T4" fmla="*/ 9 w 13"/>
                <a:gd name="T5" fmla="*/ 0 h 15"/>
                <a:gd name="T6" fmla="*/ 13 w 13"/>
                <a:gd name="T7" fmla="*/ 3 h 15"/>
                <a:gd name="T8" fmla="*/ 5 w 13"/>
                <a:gd name="T9" fmla="*/ 15 h 15"/>
              </a:gdLst>
              <a:ahLst/>
              <a:cxnLst>
                <a:cxn ang="0">
                  <a:pos x="T0" y="T1"/>
                </a:cxn>
                <a:cxn ang="0">
                  <a:pos x="T2" y="T3"/>
                </a:cxn>
                <a:cxn ang="0">
                  <a:pos x="T4" y="T5"/>
                </a:cxn>
                <a:cxn ang="0">
                  <a:pos x="T6" y="T7"/>
                </a:cxn>
                <a:cxn ang="0">
                  <a:pos x="T8" y="T9"/>
                </a:cxn>
              </a:cxnLst>
              <a:rect l="0" t="0" r="r" b="b"/>
              <a:pathLst>
                <a:path w="13" h="15">
                  <a:moveTo>
                    <a:pt x="5" y="15"/>
                  </a:moveTo>
                  <a:cubicBezTo>
                    <a:pt x="0" y="12"/>
                    <a:pt x="0" y="12"/>
                    <a:pt x="0" y="12"/>
                  </a:cubicBezTo>
                  <a:cubicBezTo>
                    <a:pt x="2" y="7"/>
                    <a:pt x="6" y="3"/>
                    <a:pt x="9" y="0"/>
                  </a:cubicBezTo>
                  <a:cubicBezTo>
                    <a:pt x="13" y="3"/>
                    <a:pt x="13" y="3"/>
                    <a:pt x="13" y="3"/>
                  </a:cubicBezTo>
                  <a:cubicBezTo>
                    <a:pt x="10" y="7"/>
                    <a:pt x="7" y="10"/>
                    <a:pt x="5" y="1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6" name="Freeform 56"/>
            <p:cNvSpPr>
              <a:spLocks/>
            </p:cNvSpPr>
            <p:nvPr/>
          </p:nvSpPr>
          <p:spPr bwMode="auto">
            <a:xfrm>
              <a:off x="6229350" y="3144838"/>
              <a:ext cx="57150" cy="46038"/>
            </a:xfrm>
            <a:custGeom>
              <a:avLst/>
              <a:gdLst>
                <a:gd name="T0" fmla="*/ 12 w 15"/>
                <a:gd name="T1" fmla="*/ 12 h 12"/>
                <a:gd name="T2" fmla="*/ 0 w 15"/>
                <a:gd name="T3" fmla="*/ 4 h 12"/>
                <a:gd name="T4" fmla="*/ 2 w 15"/>
                <a:gd name="T5" fmla="*/ 0 h 12"/>
                <a:gd name="T6" fmla="*/ 15 w 15"/>
                <a:gd name="T7" fmla="*/ 9 h 12"/>
                <a:gd name="T8" fmla="*/ 12 w 15"/>
                <a:gd name="T9" fmla="*/ 12 h 12"/>
              </a:gdLst>
              <a:ahLst/>
              <a:cxnLst>
                <a:cxn ang="0">
                  <a:pos x="T0" y="T1"/>
                </a:cxn>
                <a:cxn ang="0">
                  <a:pos x="T2" y="T3"/>
                </a:cxn>
                <a:cxn ang="0">
                  <a:pos x="T4" y="T5"/>
                </a:cxn>
                <a:cxn ang="0">
                  <a:pos x="T6" y="T7"/>
                </a:cxn>
                <a:cxn ang="0">
                  <a:pos x="T8" y="T9"/>
                </a:cxn>
              </a:cxnLst>
              <a:rect l="0" t="0" r="r" b="b"/>
              <a:pathLst>
                <a:path w="15" h="12">
                  <a:moveTo>
                    <a:pt x="12" y="12"/>
                  </a:moveTo>
                  <a:cubicBezTo>
                    <a:pt x="8" y="9"/>
                    <a:pt x="4" y="6"/>
                    <a:pt x="0" y="4"/>
                  </a:cubicBezTo>
                  <a:cubicBezTo>
                    <a:pt x="2" y="0"/>
                    <a:pt x="2" y="0"/>
                    <a:pt x="2" y="0"/>
                  </a:cubicBezTo>
                  <a:cubicBezTo>
                    <a:pt x="7" y="2"/>
                    <a:pt x="11" y="5"/>
                    <a:pt x="15" y="9"/>
                  </a:cubicBezTo>
                  <a:lnTo>
                    <a:pt x="12" y="1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7" name="Freeform 57"/>
            <p:cNvSpPr>
              <a:spLocks/>
            </p:cNvSpPr>
            <p:nvPr/>
          </p:nvSpPr>
          <p:spPr bwMode="auto">
            <a:xfrm>
              <a:off x="6069013" y="3133725"/>
              <a:ext cx="55562" cy="41275"/>
            </a:xfrm>
            <a:custGeom>
              <a:avLst/>
              <a:gdLst>
                <a:gd name="T0" fmla="*/ 3 w 15"/>
                <a:gd name="T1" fmla="*/ 11 h 11"/>
                <a:gd name="T2" fmla="*/ 0 w 15"/>
                <a:gd name="T3" fmla="*/ 7 h 11"/>
                <a:gd name="T4" fmla="*/ 14 w 15"/>
                <a:gd name="T5" fmla="*/ 0 h 11"/>
                <a:gd name="T6" fmla="*/ 15 w 15"/>
                <a:gd name="T7" fmla="*/ 5 h 11"/>
                <a:gd name="T8" fmla="*/ 3 w 15"/>
                <a:gd name="T9" fmla="*/ 11 h 11"/>
              </a:gdLst>
              <a:ahLst/>
              <a:cxnLst>
                <a:cxn ang="0">
                  <a:pos x="T0" y="T1"/>
                </a:cxn>
                <a:cxn ang="0">
                  <a:pos x="T2" y="T3"/>
                </a:cxn>
                <a:cxn ang="0">
                  <a:pos x="T4" y="T5"/>
                </a:cxn>
                <a:cxn ang="0">
                  <a:pos x="T6" y="T7"/>
                </a:cxn>
                <a:cxn ang="0">
                  <a:pos x="T8" y="T9"/>
                </a:cxn>
              </a:cxnLst>
              <a:rect l="0" t="0" r="r" b="b"/>
              <a:pathLst>
                <a:path w="15" h="11">
                  <a:moveTo>
                    <a:pt x="3" y="11"/>
                  </a:moveTo>
                  <a:cubicBezTo>
                    <a:pt x="0" y="7"/>
                    <a:pt x="0" y="7"/>
                    <a:pt x="0" y="7"/>
                  </a:cubicBezTo>
                  <a:cubicBezTo>
                    <a:pt x="4" y="4"/>
                    <a:pt x="9" y="1"/>
                    <a:pt x="14" y="0"/>
                  </a:cubicBezTo>
                  <a:cubicBezTo>
                    <a:pt x="15" y="5"/>
                    <a:pt x="15" y="5"/>
                    <a:pt x="15" y="5"/>
                  </a:cubicBezTo>
                  <a:cubicBezTo>
                    <a:pt x="11" y="6"/>
                    <a:pt x="6" y="8"/>
                    <a:pt x="3" y="1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 name="Freeform 58"/>
            <p:cNvSpPr>
              <a:spLocks/>
            </p:cNvSpPr>
            <p:nvPr/>
          </p:nvSpPr>
          <p:spPr bwMode="auto">
            <a:xfrm>
              <a:off x="6151563" y="3130550"/>
              <a:ext cx="60325" cy="22225"/>
            </a:xfrm>
            <a:custGeom>
              <a:avLst/>
              <a:gdLst>
                <a:gd name="T0" fmla="*/ 14 w 16"/>
                <a:gd name="T1" fmla="*/ 6 h 6"/>
                <a:gd name="T2" fmla="*/ 4 w 16"/>
                <a:gd name="T3" fmla="*/ 5 h 6"/>
                <a:gd name="T4" fmla="*/ 0 w 16"/>
                <a:gd name="T5" fmla="*/ 5 h 6"/>
                <a:gd name="T6" fmla="*/ 0 w 16"/>
                <a:gd name="T7" fmla="*/ 0 h 6"/>
                <a:gd name="T8" fmla="*/ 4 w 16"/>
                <a:gd name="T9" fmla="*/ 0 h 6"/>
                <a:gd name="T10" fmla="*/ 16 w 16"/>
                <a:gd name="T11" fmla="*/ 1 h 6"/>
                <a:gd name="T12" fmla="*/ 14 w 16"/>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6" h="6">
                  <a:moveTo>
                    <a:pt x="14" y="6"/>
                  </a:moveTo>
                  <a:cubicBezTo>
                    <a:pt x="11" y="5"/>
                    <a:pt x="7" y="5"/>
                    <a:pt x="4" y="5"/>
                  </a:cubicBezTo>
                  <a:cubicBezTo>
                    <a:pt x="3" y="5"/>
                    <a:pt x="1" y="5"/>
                    <a:pt x="0" y="5"/>
                  </a:cubicBezTo>
                  <a:cubicBezTo>
                    <a:pt x="0" y="0"/>
                    <a:pt x="0" y="0"/>
                    <a:pt x="0" y="0"/>
                  </a:cubicBezTo>
                  <a:cubicBezTo>
                    <a:pt x="1" y="0"/>
                    <a:pt x="2" y="0"/>
                    <a:pt x="4" y="0"/>
                  </a:cubicBezTo>
                  <a:cubicBezTo>
                    <a:pt x="8" y="0"/>
                    <a:pt x="12" y="0"/>
                    <a:pt x="16" y="1"/>
                  </a:cubicBezTo>
                  <a:lnTo>
                    <a:pt x="14"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9" name="Freeform 59"/>
            <p:cNvSpPr>
              <a:spLocks/>
            </p:cNvSpPr>
            <p:nvPr/>
          </p:nvSpPr>
          <p:spPr bwMode="auto">
            <a:xfrm>
              <a:off x="5978525" y="3344863"/>
              <a:ext cx="55562" cy="44450"/>
            </a:xfrm>
            <a:custGeom>
              <a:avLst/>
              <a:gdLst>
                <a:gd name="T0" fmla="*/ 35 w 35"/>
                <a:gd name="T1" fmla="*/ 0 h 28"/>
                <a:gd name="T2" fmla="*/ 28 w 35"/>
                <a:gd name="T3" fmla="*/ 28 h 28"/>
                <a:gd name="T4" fmla="*/ 0 w 35"/>
                <a:gd name="T5" fmla="*/ 18 h 28"/>
                <a:gd name="T6" fmla="*/ 35 w 35"/>
                <a:gd name="T7" fmla="*/ 0 h 28"/>
              </a:gdLst>
              <a:ahLst/>
              <a:cxnLst>
                <a:cxn ang="0">
                  <a:pos x="T0" y="T1"/>
                </a:cxn>
                <a:cxn ang="0">
                  <a:pos x="T2" y="T3"/>
                </a:cxn>
                <a:cxn ang="0">
                  <a:pos x="T4" y="T5"/>
                </a:cxn>
                <a:cxn ang="0">
                  <a:pos x="T6" y="T7"/>
                </a:cxn>
              </a:cxnLst>
              <a:rect l="0" t="0" r="r" b="b"/>
              <a:pathLst>
                <a:path w="35" h="28">
                  <a:moveTo>
                    <a:pt x="35" y="0"/>
                  </a:moveTo>
                  <a:lnTo>
                    <a:pt x="28" y="28"/>
                  </a:lnTo>
                  <a:lnTo>
                    <a:pt x="0" y="18"/>
                  </a:lnTo>
                  <a:lnTo>
                    <a:pt x="3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0" name="Freeform 60"/>
            <p:cNvSpPr>
              <a:spLocks/>
            </p:cNvSpPr>
            <p:nvPr/>
          </p:nvSpPr>
          <p:spPr bwMode="auto">
            <a:xfrm>
              <a:off x="6229350" y="3427413"/>
              <a:ext cx="46037" cy="36513"/>
            </a:xfrm>
            <a:custGeom>
              <a:avLst/>
              <a:gdLst>
                <a:gd name="T0" fmla="*/ 9 w 12"/>
                <a:gd name="T1" fmla="*/ 0 h 10"/>
                <a:gd name="T2" fmla="*/ 0 w 12"/>
                <a:gd name="T3" fmla="*/ 5 h 10"/>
                <a:gd name="T4" fmla="*/ 2 w 12"/>
                <a:gd name="T5" fmla="*/ 10 h 10"/>
                <a:gd name="T6" fmla="*/ 12 w 12"/>
                <a:gd name="T7" fmla="*/ 4 h 10"/>
                <a:gd name="T8" fmla="*/ 9 w 12"/>
                <a:gd name="T9" fmla="*/ 0 h 10"/>
              </a:gdLst>
              <a:ahLst/>
              <a:cxnLst>
                <a:cxn ang="0">
                  <a:pos x="T0" y="T1"/>
                </a:cxn>
                <a:cxn ang="0">
                  <a:pos x="T2" y="T3"/>
                </a:cxn>
                <a:cxn ang="0">
                  <a:pos x="T4" y="T5"/>
                </a:cxn>
                <a:cxn ang="0">
                  <a:pos x="T6" y="T7"/>
                </a:cxn>
                <a:cxn ang="0">
                  <a:pos x="T8" y="T9"/>
                </a:cxn>
              </a:cxnLst>
              <a:rect l="0" t="0" r="r" b="b"/>
              <a:pathLst>
                <a:path w="12" h="10">
                  <a:moveTo>
                    <a:pt x="9" y="0"/>
                  </a:moveTo>
                  <a:cubicBezTo>
                    <a:pt x="6" y="2"/>
                    <a:pt x="3" y="4"/>
                    <a:pt x="0" y="5"/>
                  </a:cubicBezTo>
                  <a:cubicBezTo>
                    <a:pt x="2" y="10"/>
                    <a:pt x="2" y="10"/>
                    <a:pt x="2" y="10"/>
                  </a:cubicBezTo>
                  <a:cubicBezTo>
                    <a:pt x="6" y="8"/>
                    <a:pt x="9" y="6"/>
                    <a:pt x="12" y="4"/>
                  </a:cubicBezTo>
                  <a:lnTo>
                    <a:pt x="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1" name="Freeform 63"/>
            <p:cNvSpPr>
              <a:spLocks/>
            </p:cNvSpPr>
            <p:nvPr/>
          </p:nvSpPr>
          <p:spPr bwMode="auto">
            <a:xfrm>
              <a:off x="6132513" y="3587750"/>
              <a:ext cx="198437" cy="225425"/>
            </a:xfrm>
            <a:custGeom>
              <a:avLst/>
              <a:gdLst>
                <a:gd name="T0" fmla="*/ 4 w 53"/>
                <a:gd name="T1" fmla="*/ 60 h 60"/>
                <a:gd name="T2" fmla="*/ 1 w 53"/>
                <a:gd name="T3" fmla="*/ 58 h 60"/>
                <a:gd name="T4" fmla="*/ 0 w 53"/>
                <a:gd name="T5" fmla="*/ 48 h 60"/>
                <a:gd name="T6" fmla="*/ 0 w 53"/>
                <a:gd name="T7" fmla="*/ 46 h 60"/>
                <a:gd name="T8" fmla="*/ 18 w 53"/>
                <a:gd name="T9" fmla="*/ 25 h 60"/>
                <a:gd name="T10" fmla="*/ 18 w 53"/>
                <a:gd name="T11" fmla="*/ 25 h 60"/>
                <a:gd name="T12" fmla="*/ 47 w 53"/>
                <a:gd name="T13" fmla="*/ 1 h 60"/>
                <a:gd name="T14" fmla="*/ 51 w 53"/>
                <a:gd name="T15" fmla="*/ 0 h 60"/>
                <a:gd name="T16" fmla="*/ 52 w 53"/>
                <a:gd name="T17" fmla="*/ 4 h 60"/>
                <a:gd name="T18" fmla="*/ 20 w 53"/>
                <a:gd name="T19" fmla="*/ 30 h 60"/>
                <a:gd name="T20" fmla="*/ 20 w 53"/>
                <a:gd name="T21" fmla="*/ 30 h 60"/>
                <a:gd name="T22" fmla="*/ 6 w 53"/>
                <a:gd name="T23" fmla="*/ 46 h 60"/>
                <a:gd name="T24" fmla="*/ 6 w 53"/>
                <a:gd name="T25" fmla="*/ 48 h 60"/>
                <a:gd name="T26" fmla="*/ 6 w 53"/>
                <a:gd name="T27" fmla="*/ 57 h 60"/>
                <a:gd name="T28" fmla="*/ 4 w 53"/>
                <a:gd name="T29" fmla="*/ 60 h 60"/>
                <a:gd name="T30" fmla="*/ 4 w 53"/>
                <a:gd name="T31"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3" h="60">
                  <a:moveTo>
                    <a:pt x="4" y="60"/>
                  </a:moveTo>
                  <a:cubicBezTo>
                    <a:pt x="2" y="60"/>
                    <a:pt x="1" y="59"/>
                    <a:pt x="1" y="58"/>
                  </a:cubicBezTo>
                  <a:cubicBezTo>
                    <a:pt x="0" y="52"/>
                    <a:pt x="0" y="51"/>
                    <a:pt x="0" y="48"/>
                  </a:cubicBezTo>
                  <a:cubicBezTo>
                    <a:pt x="0" y="47"/>
                    <a:pt x="0" y="46"/>
                    <a:pt x="0" y="46"/>
                  </a:cubicBezTo>
                  <a:cubicBezTo>
                    <a:pt x="1" y="33"/>
                    <a:pt x="13" y="27"/>
                    <a:pt x="18" y="25"/>
                  </a:cubicBezTo>
                  <a:cubicBezTo>
                    <a:pt x="18" y="25"/>
                    <a:pt x="18" y="25"/>
                    <a:pt x="18" y="25"/>
                  </a:cubicBezTo>
                  <a:cubicBezTo>
                    <a:pt x="29" y="20"/>
                    <a:pt x="40" y="12"/>
                    <a:pt x="47" y="1"/>
                  </a:cubicBezTo>
                  <a:cubicBezTo>
                    <a:pt x="48" y="0"/>
                    <a:pt x="50" y="0"/>
                    <a:pt x="51" y="0"/>
                  </a:cubicBezTo>
                  <a:cubicBezTo>
                    <a:pt x="53" y="1"/>
                    <a:pt x="53" y="3"/>
                    <a:pt x="52" y="4"/>
                  </a:cubicBezTo>
                  <a:cubicBezTo>
                    <a:pt x="43" y="16"/>
                    <a:pt x="32" y="25"/>
                    <a:pt x="20" y="30"/>
                  </a:cubicBezTo>
                  <a:cubicBezTo>
                    <a:pt x="20" y="30"/>
                    <a:pt x="20" y="30"/>
                    <a:pt x="20" y="30"/>
                  </a:cubicBezTo>
                  <a:cubicBezTo>
                    <a:pt x="16" y="32"/>
                    <a:pt x="6" y="36"/>
                    <a:pt x="6" y="46"/>
                  </a:cubicBezTo>
                  <a:cubicBezTo>
                    <a:pt x="6" y="47"/>
                    <a:pt x="6" y="47"/>
                    <a:pt x="6" y="48"/>
                  </a:cubicBezTo>
                  <a:cubicBezTo>
                    <a:pt x="6" y="50"/>
                    <a:pt x="6" y="51"/>
                    <a:pt x="6" y="57"/>
                  </a:cubicBezTo>
                  <a:cubicBezTo>
                    <a:pt x="7" y="58"/>
                    <a:pt x="5" y="60"/>
                    <a:pt x="4" y="60"/>
                  </a:cubicBezTo>
                  <a:cubicBezTo>
                    <a:pt x="4" y="60"/>
                    <a:pt x="4" y="60"/>
                    <a:pt x="4" y="6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2" name="Freeform 64"/>
            <p:cNvSpPr>
              <a:spLocks/>
            </p:cNvSpPr>
            <p:nvPr/>
          </p:nvSpPr>
          <p:spPr bwMode="auto">
            <a:xfrm>
              <a:off x="5686425" y="3048000"/>
              <a:ext cx="295275" cy="773113"/>
            </a:xfrm>
            <a:custGeom>
              <a:avLst/>
              <a:gdLst>
                <a:gd name="T0" fmla="*/ 76 w 79"/>
                <a:gd name="T1" fmla="*/ 206 h 206"/>
                <a:gd name="T2" fmla="*/ 73 w 79"/>
                <a:gd name="T3" fmla="*/ 200 h 206"/>
                <a:gd name="T4" fmla="*/ 70 w 79"/>
                <a:gd name="T5" fmla="*/ 178 h 206"/>
                <a:gd name="T6" fmla="*/ 29 w 79"/>
                <a:gd name="T7" fmla="*/ 173 h 206"/>
                <a:gd name="T8" fmla="*/ 16 w 79"/>
                <a:gd name="T9" fmla="*/ 153 h 206"/>
                <a:gd name="T10" fmla="*/ 15 w 79"/>
                <a:gd name="T11" fmla="*/ 142 h 206"/>
                <a:gd name="T12" fmla="*/ 13 w 79"/>
                <a:gd name="T13" fmla="*/ 131 h 206"/>
                <a:gd name="T14" fmla="*/ 11 w 79"/>
                <a:gd name="T15" fmla="*/ 122 h 206"/>
                <a:gd name="T16" fmla="*/ 12 w 79"/>
                <a:gd name="T17" fmla="*/ 117 h 206"/>
                <a:gd name="T18" fmla="*/ 7 w 79"/>
                <a:gd name="T19" fmla="*/ 115 h 206"/>
                <a:gd name="T20" fmla="*/ 1 w 79"/>
                <a:gd name="T21" fmla="*/ 111 h 206"/>
                <a:gd name="T22" fmla="*/ 7 w 79"/>
                <a:gd name="T23" fmla="*/ 94 h 206"/>
                <a:gd name="T24" fmla="*/ 15 w 79"/>
                <a:gd name="T25" fmla="*/ 80 h 206"/>
                <a:gd name="T26" fmla="*/ 16 w 79"/>
                <a:gd name="T27" fmla="*/ 72 h 206"/>
                <a:gd name="T28" fmla="*/ 21 w 79"/>
                <a:gd name="T29" fmla="*/ 35 h 206"/>
                <a:gd name="T30" fmla="*/ 62 w 79"/>
                <a:gd name="T31" fmla="*/ 2 h 206"/>
                <a:gd name="T32" fmla="*/ 26 w 79"/>
                <a:gd name="T33" fmla="*/ 38 h 206"/>
                <a:gd name="T34" fmla="*/ 21 w 79"/>
                <a:gd name="T35" fmla="*/ 70 h 206"/>
                <a:gd name="T36" fmla="*/ 20 w 79"/>
                <a:gd name="T37" fmla="*/ 83 h 206"/>
                <a:gd name="T38" fmla="*/ 12 w 79"/>
                <a:gd name="T39" fmla="*/ 97 h 206"/>
                <a:gd name="T40" fmla="*/ 6 w 79"/>
                <a:gd name="T41" fmla="*/ 109 h 206"/>
                <a:gd name="T42" fmla="*/ 10 w 79"/>
                <a:gd name="T43" fmla="*/ 110 h 206"/>
                <a:gd name="T44" fmla="*/ 16 w 79"/>
                <a:gd name="T45" fmla="*/ 114 h 206"/>
                <a:gd name="T46" fmla="*/ 16 w 79"/>
                <a:gd name="T47" fmla="*/ 124 h 206"/>
                <a:gd name="T48" fmla="*/ 16 w 79"/>
                <a:gd name="T49" fmla="*/ 127 h 206"/>
                <a:gd name="T50" fmla="*/ 19 w 79"/>
                <a:gd name="T51" fmla="*/ 130 h 206"/>
                <a:gd name="T52" fmla="*/ 17 w 79"/>
                <a:gd name="T53" fmla="*/ 137 h 206"/>
                <a:gd name="T54" fmla="*/ 21 w 79"/>
                <a:gd name="T55" fmla="*/ 142 h 206"/>
                <a:gd name="T56" fmla="*/ 22 w 79"/>
                <a:gd name="T57" fmla="*/ 159 h 206"/>
                <a:gd name="T58" fmla="*/ 73 w 79"/>
                <a:gd name="T59" fmla="*/ 174 h 206"/>
                <a:gd name="T60" fmla="*/ 79 w 79"/>
                <a:gd name="T61" fmla="*/ 201 h 206"/>
                <a:gd name="T62" fmla="*/ 76 w 79"/>
                <a:gd name="T63" fmla="*/ 206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9" h="206">
                  <a:moveTo>
                    <a:pt x="76" y="206"/>
                  </a:moveTo>
                  <a:cubicBezTo>
                    <a:pt x="76" y="206"/>
                    <a:pt x="76" y="206"/>
                    <a:pt x="76" y="206"/>
                  </a:cubicBezTo>
                  <a:cubicBezTo>
                    <a:pt x="74" y="206"/>
                    <a:pt x="73" y="205"/>
                    <a:pt x="73" y="203"/>
                  </a:cubicBezTo>
                  <a:cubicBezTo>
                    <a:pt x="73" y="202"/>
                    <a:pt x="73" y="202"/>
                    <a:pt x="73" y="200"/>
                  </a:cubicBezTo>
                  <a:cubicBezTo>
                    <a:pt x="73" y="199"/>
                    <a:pt x="73" y="197"/>
                    <a:pt x="73" y="195"/>
                  </a:cubicBezTo>
                  <a:cubicBezTo>
                    <a:pt x="74" y="187"/>
                    <a:pt x="73" y="181"/>
                    <a:pt x="70" y="178"/>
                  </a:cubicBezTo>
                  <a:cubicBezTo>
                    <a:pt x="66" y="174"/>
                    <a:pt x="59" y="173"/>
                    <a:pt x="47" y="174"/>
                  </a:cubicBezTo>
                  <a:cubicBezTo>
                    <a:pt x="41" y="174"/>
                    <a:pt x="34" y="174"/>
                    <a:pt x="29" y="173"/>
                  </a:cubicBezTo>
                  <a:cubicBezTo>
                    <a:pt x="19" y="170"/>
                    <a:pt x="17" y="164"/>
                    <a:pt x="16" y="160"/>
                  </a:cubicBezTo>
                  <a:cubicBezTo>
                    <a:pt x="16" y="157"/>
                    <a:pt x="16" y="155"/>
                    <a:pt x="16" y="153"/>
                  </a:cubicBezTo>
                  <a:cubicBezTo>
                    <a:pt x="16" y="149"/>
                    <a:pt x="16" y="146"/>
                    <a:pt x="16" y="144"/>
                  </a:cubicBezTo>
                  <a:cubicBezTo>
                    <a:pt x="16" y="143"/>
                    <a:pt x="15" y="143"/>
                    <a:pt x="15" y="142"/>
                  </a:cubicBezTo>
                  <a:cubicBezTo>
                    <a:pt x="14" y="141"/>
                    <a:pt x="12" y="140"/>
                    <a:pt x="12" y="138"/>
                  </a:cubicBezTo>
                  <a:cubicBezTo>
                    <a:pt x="11" y="136"/>
                    <a:pt x="12" y="133"/>
                    <a:pt x="13" y="131"/>
                  </a:cubicBezTo>
                  <a:cubicBezTo>
                    <a:pt x="11" y="131"/>
                    <a:pt x="10" y="130"/>
                    <a:pt x="10" y="129"/>
                  </a:cubicBezTo>
                  <a:cubicBezTo>
                    <a:pt x="9" y="126"/>
                    <a:pt x="10" y="123"/>
                    <a:pt x="11" y="122"/>
                  </a:cubicBezTo>
                  <a:cubicBezTo>
                    <a:pt x="11" y="121"/>
                    <a:pt x="11" y="121"/>
                    <a:pt x="11" y="121"/>
                  </a:cubicBezTo>
                  <a:cubicBezTo>
                    <a:pt x="12" y="118"/>
                    <a:pt x="12" y="117"/>
                    <a:pt x="12" y="117"/>
                  </a:cubicBezTo>
                  <a:cubicBezTo>
                    <a:pt x="11" y="117"/>
                    <a:pt x="10" y="117"/>
                    <a:pt x="10" y="116"/>
                  </a:cubicBezTo>
                  <a:cubicBezTo>
                    <a:pt x="9" y="116"/>
                    <a:pt x="8" y="116"/>
                    <a:pt x="7" y="115"/>
                  </a:cubicBezTo>
                  <a:cubicBezTo>
                    <a:pt x="7" y="115"/>
                    <a:pt x="7" y="115"/>
                    <a:pt x="7" y="115"/>
                  </a:cubicBezTo>
                  <a:cubicBezTo>
                    <a:pt x="4" y="114"/>
                    <a:pt x="2" y="113"/>
                    <a:pt x="1" y="111"/>
                  </a:cubicBezTo>
                  <a:cubicBezTo>
                    <a:pt x="0" y="109"/>
                    <a:pt x="1" y="106"/>
                    <a:pt x="2" y="104"/>
                  </a:cubicBezTo>
                  <a:cubicBezTo>
                    <a:pt x="3" y="102"/>
                    <a:pt x="5" y="98"/>
                    <a:pt x="7" y="94"/>
                  </a:cubicBezTo>
                  <a:cubicBezTo>
                    <a:pt x="8" y="93"/>
                    <a:pt x="8" y="93"/>
                    <a:pt x="8" y="93"/>
                  </a:cubicBezTo>
                  <a:cubicBezTo>
                    <a:pt x="10" y="89"/>
                    <a:pt x="13" y="85"/>
                    <a:pt x="15" y="80"/>
                  </a:cubicBezTo>
                  <a:cubicBezTo>
                    <a:pt x="16" y="78"/>
                    <a:pt x="16" y="78"/>
                    <a:pt x="16" y="78"/>
                  </a:cubicBezTo>
                  <a:cubicBezTo>
                    <a:pt x="18" y="75"/>
                    <a:pt x="17" y="74"/>
                    <a:pt x="16" y="72"/>
                  </a:cubicBezTo>
                  <a:cubicBezTo>
                    <a:pt x="16" y="71"/>
                    <a:pt x="15" y="69"/>
                    <a:pt x="14" y="67"/>
                  </a:cubicBezTo>
                  <a:cubicBezTo>
                    <a:pt x="13" y="60"/>
                    <a:pt x="15" y="47"/>
                    <a:pt x="21" y="35"/>
                  </a:cubicBezTo>
                  <a:cubicBezTo>
                    <a:pt x="26" y="24"/>
                    <a:pt x="37" y="9"/>
                    <a:pt x="58" y="1"/>
                  </a:cubicBezTo>
                  <a:cubicBezTo>
                    <a:pt x="60" y="0"/>
                    <a:pt x="61" y="1"/>
                    <a:pt x="62" y="2"/>
                  </a:cubicBezTo>
                  <a:cubicBezTo>
                    <a:pt x="62" y="4"/>
                    <a:pt x="61" y="5"/>
                    <a:pt x="60" y="6"/>
                  </a:cubicBezTo>
                  <a:cubicBezTo>
                    <a:pt x="41" y="14"/>
                    <a:pt x="31" y="27"/>
                    <a:pt x="26" y="38"/>
                  </a:cubicBezTo>
                  <a:cubicBezTo>
                    <a:pt x="20" y="50"/>
                    <a:pt x="19" y="61"/>
                    <a:pt x="20" y="66"/>
                  </a:cubicBezTo>
                  <a:cubicBezTo>
                    <a:pt x="20" y="67"/>
                    <a:pt x="21" y="69"/>
                    <a:pt x="21" y="70"/>
                  </a:cubicBezTo>
                  <a:cubicBezTo>
                    <a:pt x="23" y="73"/>
                    <a:pt x="24" y="75"/>
                    <a:pt x="21" y="81"/>
                  </a:cubicBezTo>
                  <a:cubicBezTo>
                    <a:pt x="20" y="83"/>
                    <a:pt x="20" y="83"/>
                    <a:pt x="20" y="83"/>
                  </a:cubicBezTo>
                  <a:cubicBezTo>
                    <a:pt x="17" y="87"/>
                    <a:pt x="15" y="92"/>
                    <a:pt x="12" y="96"/>
                  </a:cubicBezTo>
                  <a:cubicBezTo>
                    <a:pt x="12" y="97"/>
                    <a:pt x="12" y="97"/>
                    <a:pt x="12" y="97"/>
                  </a:cubicBezTo>
                  <a:cubicBezTo>
                    <a:pt x="10" y="100"/>
                    <a:pt x="7" y="104"/>
                    <a:pt x="7" y="106"/>
                  </a:cubicBezTo>
                  <a:cubicBezTo>
                    <a:pt x="6" y="108"/>
                    <a:pt x="6" y="108"/>
                    <a:pt x="6" y="109"/>
                  </a:cubicBezTo>
                  <a:cubicBezTo>
                    <a:pt x="6" y="109"/>
                    <a:pt x="8" y="109"/>
                    <a:pt x="9" y="110"/>
                  </a:cubicBezTo>
                  <a:cubicBezTo>
                    <a:pt x="9" y="110"/>
                    <a:pt x="9" y="110"/>
                    <a:pt x="10" y="110"/>
                  </a:cubicBezTo>
                  <a:cubicBezTo>
                    <a:pt x="10" y="111"/>
                    <a:pt x="11" y="111"/>
                    <a:pt x="12" y="111"/>
                  </a:cubicBezTo>
                  <a:cubicBezTo>
                    <a:pt x="14" y="112"/>
                    <a:pt x="15" y="112"/>
                    <a:pt x="16" y="114"/>
                  </a:cubicBezTo>
                  <a:cubicBezTo>
                    <a:pt x="17" y="116"/>
                    <a:pt x="17" y="118"/>
                    <a:pt x="17" y="122"/>
                  </a:cubicBezTo>
                  <a:cubicBezTo>
                    <a:pt x="17" y="122"/>
                    <a:pt x="16" y="123"/>
                    <a:pt x="16" y="124"/>
                  </a:cubicBezTo>
                  <a:cubicBezTo>
                    <a:pt x="16" y="125"/>
                    <a:pt x="15" y="126"/>
                    <a:pt x="15" y="126"/>
                  </a:cubicBezTo>
                  <a:cubicBezTo>
                    <a:pt x="15" y="127"/>
                    <a:pt x="16" y="127"/>
                    <a:pt x="16" y="127"/>
                  </a:cubicBezTo>
                  <a:cubicBezTo>
                    <a:pt x="17" y="127"/>
                    <a:pt x="18" y="128"/>
                    <a:pt x="18" y="128"/>
                  </a:cubicBezTo>
                  <a:cubicBezTo>
                    <a:pt x="19" y="129"/>
                    <a:pt x="19" y="130"/>
                    <a:pt x="19" y="130"/>
                  </a:cubicBezTo>
                  <a:cubicBezTo>
                    <a:pt x="19" y="131"/>
                    <a:pt x="18" y="131"/>
                    <a:pt x="18" y="132"/>
                  </a:cubicBezTo>
                  <a:cubicBezTo>
                    <a:pt x="18" y="134"/>
                    <a:pt x="17" y="136"/>
                    <a:pt x="17" y="137"/>
                  </a:cubicBezTo>
                  <a:cubicBezTo>
                    <a:pt x="17" y="137"/>
                    <a:pt x="18" y="138"/>
                    <a:pt x="18" y="138"/>
                  </a:cubicBezTo>
                  <a:cubicBezTo>
                    <a:pt x="19" y="139"/>
                    <a:pt x="20" y="140"/>
                    <a:pt x="21" y="142"/>
                  </a:cubicBezTo>
                  <a:cubicBezTo>
                    <a:pt x="22" y="145"/>
                    <a:pt x="22" y="149"/>
                    <a:pt x="22" y="153"/>
                  </a:cubicBezTo>
                  <a:cubicBezTo>
                    <a:pt x="22" y="155"/>
                    <a:pt x="22" y="157"/>
                    <a:pt x="22" y="159"/>
                  </a:cubicBezTo>
                  <a:cubicBezTo>
                    <a:pt x="23" y="168"/>
                    <a:pt x="32" y="169"/>
                    <a:pt x="46" y="168"/>
                  </a:cubicBezTo>
                  <a:cubicBezTo>
                    <a:pt x="60" y="167"/>
                    <a:pt x="68" y="169"/>
                    <a:pt x="73" y="174"/>
                  </a:cubicBezTo>
                  <a:cubicBezTo>
                    <a:pt x="78" y="178"/>
                    <a:pt x="79" y="185"/>
                    <a:pt x="79" y="195"/>
                  </a:cubicBezTo>
                  <a:cubicBezTo>
                    <a:pt x="79" y="197"/>
                    <a:pt x="79" y="199"/>
                    <a:pt x="79" y="201"/>
                  </a:cubicBezTo>
                  <a:cubicBezTo>
                    <a:pt x="79" y="202"/>
                    <a:pt x="78" y="203"/>
                    <a:pt x="78" y="203"/>
                  </a:cubicBezTo>
                  <a:cubicBezTo>
                    <a:pt x="78" y="205"/>
                    <a:pt x="77" y="206"/>
                    <a:pt x="76" y="20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3" name="Freeform 65"/>
            <p:cNvSpPr>
              <a:spLocks/>
            </p:cNvSpPr>
            <p:nvPr/>
          </p:nvSpPr>
          <p:spPr bwMode="auto">
            <a:xfrm>
              <a:off x="5821363" y="3017838"/>
              <a:ext cx="708025" cy="806450"/>
            </a:xfrm>
            <a:custGeom>
              <a:avLst/>
              <a:gdLst>
                <a:gd name="T0" fmla="*/ 112 w 189"/>
                <a:gd name="T1" fmla="*/ 212 h 215"/>
                <a:gd name="T2" fmla="*/ 112 w 189"/>
                <a:gd name="T3" fmla="*/ 211 h 215"/>
                <a:gd name="T4" fmla="*/ 112 w 189"/>
                <a:gd name="T5" fmla="*/ 206 h 215"/>
                <a:gd name="T6" fmla="*/ 142 w 189"/>
                <a:gd name="T7" fmla="*/ 178 h 215"/>
                <a:gd name="T8" fmla="*/ 167 w 189"/>
                <a:gd name="T9" fmla="*/ 171 h 215"/>
                <a:gd name="T10" fmla="*/ 168 w 189"/>
                <a:gd name="T11" fmla="*/ 154 h 215"/>
                <a:gd name="T12" fmla="*/ 172 w 189"/>
                <a:gd name="T13" fmla="*/ 149 h 215"/>
                <a:gd name="T14" fmla="*/ 170 w 189"/>
                <a:gd name="T15" fmla="*/ 142 h 215"/>
                <a:gd name="T16" fmla="*/ 172 w 189"/>
                <a:gd name="T17" fmla="*/ 139 h 215"/>
                <a:gd name="T18" fmla="*/ 173 w 189"/>
                <a:gd name="T19" fmla="*/ 136 h 215"/>
                <a:gd name="T20" fmla="*/ 173 w 189"/>
                <a:gd name="T21" fmla="*/ 126 h 215"/>
                <a:gd name="T22" fmla="*/ 179 w 189"/>
                <a:gd name="T23" fmla="*/ 122 h 215"/>
                <a:gd name="T24" fmla="*/ 183 w 189"/>
                <a:gd name="T25" fmla="*/ 121 h 215"/>
                <a:gd name="T26" fmla="*/ 177 w 189"/>
                <a:gd name="T27" fmla="*/ 110 h 215"/>
                <a:gd name="T28" fmla="*/ 169 w 189"/>
                <a:gd name="T29" fmla="*/ 95 h 215"/>
                <a:gd name="T30" fmla="*/ 168 w 189"/>
                <a:gd name="T31" fmla="*/ 82 h 215"/>
                <a:gd name="T32" fmla="*/ 149 w 189"/>
                <a:gd name="T33" fmla="*/ 31 h 215"/>
                <a:gd name="T34" fmla="*/ 6 w 189"/>
                <a:gd name="T35" fmla="*/ 85 h 215"/>
                <a:gd name="T36" fmla="*/ 8 w 189"/>
                <a:gd name="T37" fmla="*/ 113 h 215"/>
                <a:gd name="T38" fmla="*/ 1 w 189"/>
                <a:gd name="T39" fmla="*/ 86 h 215"/>
                <a:gd name="T40" fmla="*/ 79 w 189"/>
                <a:gd name="T41" fmla="*/ 1 h 215"/>
                <a:gd name="T42" fmla="*/ 153 w 189"/>
                <a:gd name="T43" fmla="*/ 28 h 215"/>
                <a:gd name="T44" fmla="*/ 173 w 189"/>
                <a:gd name="T45" fmla="*/ 84 h 215"/>
                <a:gd name="T46" fmla="*/ 174 w 189"/>
                <a:gd name="T47" fmla="*/ 92 h 215"/>
                <a:gd name="T48" fmla="*/ 182 w 189"/>
                <a:gd name="T49" fmla="*/ 107 h 215"/>
                <a:gd name="T50" fmla="*/ 188 w 189"/>
                <a:gd name="T51" fmla="*/ 123 h 215"/>
                <a:gd name="T52" fmla="*/ 182 w 189"/>
                <a:gd name="T53" fmla="*/ 127 h 215"/>
                <a:gd name="T54" fmla="*/ 177 w 189"/>
                <a:gd name="T55" fmla="*/ 129 h 215"/>
                <a:gd name="T56" fmla="*/ 178 w 189"/>
                <a:gd name="T57" fmla="*/ 134 h 215"/>
                <a:gd name="T58" fmla="*/ 176 w 189"/>
                <a:gd name="T59" fmla="*/ 144 h 215"/>
                <a:gd name="T60" fmla="*/ 174 w 189"/>
                <a:gd name="T61" fmla="*/ 154 h 215"/>
                <a:gd name="T62" fmla="*/ 173 w 189"/>
                <a:gd name="T63" fmla="*/ 165 h 215"/>
                <a:gd name="T64" fmla="*/ 162 w 189"/>
                <a:gd name="T65" fmla="*/ 183 h 215"/>
                <a:gd name="T66" fmla="*/ 142 w 189"/>
                <a:gd name="T67" fmla="*/ 183 h 215"/>
                <a:gd name="T68" fmla="*/ 117 w 189"/>
                <a:gd name="T69" fmla="*/ 205 h 215"/>
                <a:gd name="T70" fmla="*/ 118 w 189"/>
                <a:gd name="T71" fmla="*/ 211 h 215"/>
                <a:gd name="T72" fmla="*/ 118 w 189"/>
                <a:gd name="T73" fmla="*/ 212 h 215"/>
                <a:gd name="T74" fmla="*/ 115 w 189"/>
                <a:gd name="T75" fmla="*/ 215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89" h="215">
                  <a:moveTo>
                    <a:pt x="115" y="215"/>
                  </a:moveTo>
                  <a:cubicBezTo>
                    <a:pt x="113" y="215"/>
                    <a:pt x="112" y="214"/>
                    <a:pt x="112" y="212"/>
                  </a:cubicBezTo>
                  <a:cubicBezTo>
                    <a:pt x="112" y="212"/>
                    <a:pt x="112" y="212"/>
                    <a:pt x="112" y="212"/>
                  </a:cubicBezTo>
                  <a:cubicBezTo>
                    <a:pt x="112" y="211"/>
                    <a:pt x="112" y="211"/>
                    <a:pt x="112" y="211"/>
                  </a:cubicBezTo>
                  <a:cubicBezTo>
                    <a:pt x="112" y="211"/>
                    <a:pt x="112" y="210"/>
                    <a:pt x="112" y="209"/>
                  </a:cubicBezTo>
                  <a:cubicBezTo>
                    <a:pt x="112" y="208"/>
                    <a:pt x="112" y="207"/>
                    <a:pt x="112" y="206"/>
                  </a:cubicBezTo>
                  <a:cubicBezTo>
                    <a:pt x="112" y="198"/>
                    <a:pt x="112" y="189"/>
                    <a:pt x="117" y="184"/>
                  </a:cubicBezTo>
                  <a:cubicBezTo>
                    <a:pt x="122" y="179"/>
                    <a:pt x="130" y="177"/>
                    <a:pt x="142" y="178"/>
                  </a:cubicBezTo>
                  <a:cubicBezTo>
                    <a:pt x="144" y="178"/>
                    <a:pt x="145" y="178"/>
                    <a:pt x="147" y="178"/>
                  </a:cubicBezTo>
                  <a:cubicBezTo>
                    <a:pt x="158" y="179"/>
                    <a:pt x="166" y="179"/>
                    <a:pt x="167" y="171"/>
                  </a:cubicBezTo>
                  <a:cubicBezTo>
                    <a:pt x="167" y="169"/>
                    <a:pt x="167" y="167"/>
                    <a:pt x="167" y="165"/>
                  </a:cubicBezTo>
                  <a:cubicBezTo>
                    <a:pt x="167" y="161"/>
                    <a:pt x="167" y="158"/>
                    <a:pt x="168" y="154"/>
                  </a:cubicBezTo>
                  <a:cubicBezTo>
                    <a:pt x="169" y="152"/>
                    <a:pt x="170" y="151"/>
                    <a:pt x="170" y="150"/>
                  </a:cubicBezTo>
                  <a:cubicBezTo>
                    <a:pt x="171" y="150"/>
                    <a:pt x="171" y="149"/>
                    <a:pt x="172" y="149"/>
                  </a:cubicBezTo>
                  <a:cubicBezTo>
                    <a:pt x="172" y="148"/>
                    <a:pt x="171" y="146"/>
                    <a:pt x="171" y="144"/>
                  </a:cubicBezTo>
                  <a:cubicBezTo>
                    <a:pt x="171" y="144"/>
                    <a:pt x="170" y="143"/>
                    <a:pt x="170" y="142"/>
                  </a:cubicBezTo>
                  <a:cubicBezTo>
                    <a:pt x="170" y="142"/>
                    <a:pt x="170" y="141"/>
                    <a:pt x="171" y="140"/>
                  </a:cubicBezTo>
                  <a:cubicBezTo>
                    <a:pt x="171" y="140"/>
                    <a:pt x="172" y="139"/>
                    <a:pt x="172" y="139"/>
                  </a:cubicBezTo>
                  <a:cubicBezTo>
                    <a:pt x="173" y="139"/>
                    <a:pt x="174" y="139"/>
                    <a:pt x="174" y="139"/>
                  </a:cubicBezTo>
                  <a:cubicBezTo>
                    <a:pt x="174" y="138"/>
                    <a:pt x="173" y="137"/>
                    <a:pt x="173" y="136"/>
                  </a:cubicBezTo>
                  <a:cubicBezTo>
                    <a:pt x="172" y="135"/>
                    <a:pt x="172" y="135"/>
                    <a:pt x="172" y="134"/>
                  </a:cubicBezTo>
                  <a:cubicBezTo>
                    <a:pt x="172" y="131"/>
                    <a:pt x="171" y="128"/>
                    <a:pt x="173" y="126"/>
                  </a:cubicBezTo>
                  <a:cubicBezTo>
                    <a:pt x="174" y="125"/>
                    <a:pt x="175" y="124"/>
                    <a:pt x="177" y="123"/>
                  </a:cubicBezTo>
                  <a:cubicBezTo>
                    <a:pt x="178" y="123"/>
                    <a:pt x="179" y="123"/>
                    <a:pt x="179" y="122"/>
                  </a:cubicBezTo>
                  <a:cubicBezTo>
                    <a:pt x="180" y="122"/>
                    <a:pt x="180" y="122"/>
                    <a:pt x="180" y="122"/>
                  </a:cubicBezTo>
                  <a:cubicBezTo>
                    <a:pt x="181" y="122"/>
                    <a:pt x="183" y="121"/>
                    <a:pt x="183" y="121"/>
                  </a:cubicBezTo>
                  <a:cubicBezTo>
                    <a:pt x="183" y="121"/>
                    <a:pt x="183" y="120"/>
                    <a:pt x="182" y="119"/>
                  </a:cubicBezTo>
                  <a:cubicBezTo>
                    <a:pt x="181" y="116"/>
                    <a:pt x="179" y="112"/>
                    <a:pt x="177" y="110"/>
                  </a:cubicBezTo>
                  <a:cubicBezTo>
                    <a:pt x="176" y="108"/>
                    <a:pt x="176" y="108"/>
                    <a:pt x="176" y="108"/>
                  </a:cubicBezTo>
                  <a:cubicBezTo>
                    <a:pt x="174" y="104"/>
                    <a:pt x="171" y="99"/>
                    <a:pt x="169" y="95"/>
                  </a:cubicBezTo>
                  <a:cubicBezTo>
                    <a:pt x="168" y="93"/>
                    <a:pt x="168" y="93"/>
                    <a:pt x="168" y="93"/>
                  </a:cubicBezTo>
                  <a:cubicBezTo>
                    <a:pt x="165" y="88"/>
                    <a:pt x="166" y="85"/>
                    <a:pt x="168" y="82"/>
                  </a:cubicBezTo>
                  <a:cubicBezTo>
                    <a:pt x="168" y="81"/>
                    <a:pt x="169" y="80"/>
                    <a:pt x="169" y="78"/>
                  </a:cubicBezTo>
                  <a:cubicBezTo>
                    <a:pt x="171" y="69"/>
                    <a:pt x="161" y="45"/>
                    <a:pt x="149" y="31"/>
                  </a:cubicBezTo>
                  <a:cubicBezTo>
                    <a:pt x="133" y="13"/>
                    <a:pt x="107" y="4"/>
                    <a:pt x="79" y="6"/>
                  </a:cubicBezTo>
                  <a:cubicBezTo>
                    <a:pt x="43" y="10"/>
                    <a:pt x="4" y="43"/>
                    <a:pt x="6" y="85"/>
                  </a:cubicBezTo>
                  <a:cubicBezTo>
                    <a:pt x="6" y="94"/>
                    <a:pt x="8" y="102"/>
                    <a:pt x="10" y="109"/>
                  </a:cubicBezTo>
                  <a:cubicBezTo>
                    <a:pt x="10" y="111"/>
                    <a:pt x="9" y="112"/>
                    <a:pt x="8" y="113"/>
                  </a:cubicBezTo>
                  <a:cubicBezTo>
                    <a:pt x="6" y="113"/>
                    <a:pt x="5" y="112"/>
                    <a:pt x="4" y="111"/>
                  </a:cubicBezTo>
                  <a:cubicBezTo>
                    <a:pt x="2" y="103"/>
                    <a:pt x="1" y="95"/>
                    <a:pt x="1" y="86"/>
                  </a:cubicBezTo>
                  <a:cubicBezTo>
                    <a:pt x="0" y="64"/>
                    <a:pt x="8" y="44"/>
                    <a:pt x="25" y="28"/>
                  </a:cubicBezTo>
                  <a:cubicBezTo>
                    <a:pt x="40" y="13"/>
                    <a:pt x="59" y="3"/>
                    <a:pt x="79" y="1"/>
                  </a:cubicBezTo>
                  <a:cubicBezTo>
                    <a:pt x="93" y="0"/>
                    <a:pt x="106" y="1"/>
                    <a:pt x="119" y="5"/>
                  </a:cubicBezTo>
                  <a:cubicBezTo>
                    <a:pt x="132" y="9"/>
                    <a:pt x="144" y="17"/>
                    <a:pt x="153" y="28"/>
                  </a:cubicBezTo>
                  <a:cubicBezTo>
                    <a:pt x="165" y="42"/>
                    <a:pt x="177" y="67"/>
                    <a:pt x="175" y="79"/>
                  </a:cubicBezTo>
                  <a:cubicBezTo>
                    <a:pt x="174" y="81"/>
                    <a:pt x="173" y="83"/>
                    <a:pt x="173" y="84"/>
                  </a:cubicBezTo>
                  <a:cubicBezTo>
                    <a:pt x="172" y="86"/>
                    <a:pt x="171" y="87"/>
                    <a:pt x="173" y="91"/>
                  </a:cubicBezTo>
                  <a:cubicBezTo>
                    <a:pt x="174" y="92"/>
                    <a:pt x="174" y="92"/>
                    <a:pt x="174" y="92"/>
                  </a:cubicBezTo>
                  <a:cubicBezTo>
                    <a:pt x="176" y="97"/>
                    <a:pt x="179" y="101"/>
                    <a:pt x="181" y="106"/>
                  </a:cubicBezTo>
                  <a:cubicBezTo>
                    <a:pt x="182" y="107"/>
                    <a:pt x="182" y="107"/>
                    <a:pt x="182" y="107"/>
                  </a:cubicBezTo>
                  <a:cubicBezTo>
                    <a:pt x="184" y="110"/>
                    <a:pt x="186" y="114"/>
                    <a:pt x="187" y="116"/>
                  </a:cubicBezTo>
                  <a:cubicBezTo>
                    <a:pt x="188" y="118"/>
                    <a:pt x="189" y="121"/>
                    <a:pt x="188" y="123"/>
                  </a:cubicBezTo>
                  <a:cubicBezTo>
                    <a:pt x="187" y="125"/>
                    <a:pt x="185" y="126"/>
                    <a:pt x="182" y="127"/>
                  </a:cubicBezTo>
                  <a:cubicBezTo>
                    <a:pt x="182" y="127"/>
                    <a:pt x="182" y="127"/>
                    <a:pt x="182" y="127"/>
                  </a:cubicBezTo>
                  <a:cubicBezTo>
                    <a:pt x="181" y="128"/>
                    <a:pt x="180" y="128"/>
                    <a:pt x="179" y="128"/>
                  </a:cubicBezTo>
                  <a:cubicBezTo>
                    <a:pt x="179" y="129"/>
                    <a:pt x="178" y="129"/>
                    <a:pt x="177" y="129"/>
                  </a:cubicBezTo>
                  <a:cubicBezTo>
                    <a:pt x="177" y="129"/>
                    <a:pt x="177" y="130"/>
                    <a:pt x="177" y="133"/>
                  </a:cubicBezTo>
                  <a:cubicBezTo>
                    <a:pt x="178" y="133"/>
                    <a:pt x="178" y="133"/>
                    <a:pt x="178" y="134"/>
                  </a:cubicBezTo>
                  <a:cubicBezTo>
                    <a:pt x="179" y="135"/>
                    <a:pt x="180" y="138"/>
                    <a:pt x="179" y="141"/>
                  </a:cubicBezTo>
                  <a:cubicBezTo>
                    <a:pt x="178" y="142"/>
                    <a:pt x="178" y="143"/>
                    <a:pt x="176" y="144"/>
                  </a:cubicBezTo>
                  <a:cubicBezTo>
                    <a:pt x="177" y="146"/>
                    <a:pt x="177" y="148"/>
                    <a:pt x="177" y="150"/>
                  </a:cubicBezTo>
                  <a:cubicBezTo>
                    <a:pt x="177" y="152"/>
                    <a:pt x="175" y="153"/>
                    <a:pt x="174" y="154"/>
                  </a:cubicBezTo>
                  <a:cubicBezTo>
                    <a:pt x="174" y="155"/>
                    <a:pt x="173" y="155"/>
                    <a:pt x="173" y="156"/>
                  </a:cubicBezTo>
                  <a:cubicBezTo>
                    <a:pt x="172" y="158"/>
                    <a:pt x="173" y="161"/>
                    <a:pt x="173" y="165"/>
                  </a:cubicBezTo>
                  <a:cubicBezTo>
                    <a:pt x="173" y="167"/>
                    <a:pt x="173" y="169"/>
                    <a:pt x="172" y="172"/>
                  </a:cubicBezTo>
                  <a:cubicBezTo>
                    <a:pt x="172" y="176"/>
                    <a:pt x="170" y="181"/>
                    <a:pt x="162" y="183"/>
                  </a:cubicBezTo>
                  <a:cubicBezTo>
                    <a:pt x="157" y="184"/>
                    <a:pt x="151" y="184"/>
                    <a:pt x="146" y="184"/>
                  </a:cubicBezTo>
                  <a:cubicBezTo>
                    <a:pt x="145" y="184"/>
                    <a:pt x="143" y="183"/>
                    <a:pt x="142" y="183"/>
                  </a:cubicBezTo>
                  <a:cubicBezTo>
                    <a:pt x="132" y="183"/>
                    <a:pt x="125" y="184"/>
                    <a:pt x="121" y="188"/>
                  </a:cubicBezTo>
                  <a:cubicBezTo>
                    <a:pt x="117" y="191"/>
                    <a:pt x="117" y="198"/>
                    <a:pt x="117" y="205"/>
                  </a:cubicBezTo>
                  <a:cubicBezTo>
                    <a:pt x="117" y="207"/>
                    <a:pt x="117" y="208"/>
                    <a:pt x="117" y="209"/>
                  </a:cubicBezTo>
                  <a:cubicBezTo>
                    <a:pt x="117" y="211"/>
                    <a:pt x="117" y="211"/>
                    <a:pt x="118" y="211"/>
                  </a:cubicBezTo>
                  <a:cubicBezTo>
                    <a:pt x="117" y="211"/>
                    <a:pt x="117" y="211"/>
                    <a:pt x="117" y="210"/>
                  </a:cubicBezTo>
                  <a:cubicBezTo>
                    <a:pt x="118" y="211"/>
                    <a:pt x="118" y="212"/>
                    <a:pt x="118" y="212"/>
                  </a:cubicBezTo>
                  <a:cubicBezTo>
                    <a:pt x="118" y="214"/>
                    <a:pt x="116" y="215"/>
                    <a:pt x="115" y="215"/>
                  </a:cubicBezTo>
                  <a:cubicBezTo>
                    <a:pt x="115" y="215"/>
                    <a:pt x="115" y="215"/>
                    <a:pt x="115" y="21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5" name="Text Placeholder 4"/>
          <p:cNvSpPr txBox="1">
            <a:spLocks/>
          </p:cNvSpPr>
          <p:nvPr/>
        </p:nvSpPr>
        <p:spPr>
          <a:xfrm>
            <a:off x="1406209" y="1337807"/>
            <a:ext cx="6604840" cy="4453395"/>
          </a:xfrm>
          <a:prstGeom prst="rect">
            <a:avLst/>
          </a:prstGeom>
        </p:spPr>
        <p:txBody>
          <a:bodyPr wrap="square" lIns="131829" tIns="0" rIns="131829" bIns="0" anchor="t"/>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100" b="1" spc="-50" dirty="0" smtClean="0">
                <a:gradFill>
                  <a:gsLst>
                    <a:gs pos="5417">
                      <a:schemeClr val="tx1"/>
                    </a:gs>
                    <a:gs pos="28000">
                      <a:schemeClr val="tx1"/>
                    </a:gs>
                  </a:gsLst>
                  <a:lin ang="5400000" scaled="0"/>
                </a:gradFill>
                <a:latin typeface="+mn-lt"/>
              </a:rPr>
              <a:t>OSAM Maturity </a:t>
            </a:r>
            <a:r>
              <a:rPr lang="en-US" sz="2100" i="1" spc="-50" dirty="0" smtClean="0">
                <a:gradFill>
                  <a:gsLst>
                    <a:gs pos="5417">
                      <a:schemeClr val="tx1"/>
                    </a:gs>
                    <a:gs pos="28000">
                      <a:schemeClr val="tx1"/>
                    </a:gs>
                  </a:gsLst>
                  <a:lin ang="5400000" scaled="0"/>
                </a:gradFill>
                <a:latin typeface="+mn-lt"/>
              </a:rPr>
              <a:t>(applies at team level)</a:t>
            </a:r>
            <a:endParaRPr lang="en-US" sz="2100" b="1" spc="-50" dirty="0" smtClean="0">
              <a:gradFill>
                <a:gsLst>
                  <a:gs pos="5417">
                    <a:schemeClr val="tx1"/>
                  </a:gs>
                  <a:gs pos="28000">
                    <a:schemeClr val="tx1"/>
                  </a:gs>
                </a:gsLst>
                <a:lin ang="5400000" scaled="0"/>
              </a:gradFill>
              <a:latin typeface="+mn-lt"/>
            </a:endParaRPr>
          </a:p>
          <a:p>
            <a:pPr lvl="0" defTabSz="914400">
              <a:lnSpc>
                <a:spcPct val="100000"/>
              </a:lnSpc>
              <a:spcBef>
                <a:spcPts val="0"/>
              </a:spcBef>
              <a:buSzTx/>
            </a:pPr>
            <a:endParaRPr lang="en-US" sz="1200" b="1" u="sng" spc="-50" dirty="0">
              <a:gradFill>
                <a:gsLst>
                  <a:gs pos="5417">
                    <a:srgbClr val="53565A"/>
                  </a:gs>
                  <a:gs pos="28000">
                    <a:srgbClr val="53565A"/>
                  </a:gs>
                </a:gsLst>
                <a:lin ang="5400000" scaled="0"/>
              </a:gradFill>
              <a:latin typeface="Arial"/>
            </a:endParaRPr>
          </a:p>
          <a:p>
            <a:pPr lvl="0" defTabSz="914400">
              <a:lnSpc>
                <a:spcPct val="100000"/>
              </a:lnSpc>
              <a:spcBef>
                <a:spcPts val="0"/>
              </a:spcBef>
              <a:buSzTx/>
            </a:pPr>
            <a:r>
              <a:rPr lang="en-US" sz="1500" b="1" u="sng" spc="-50" dirty="0">
                <a:gradFill>
                  <a:gsLst>
                    <a:gs pos="5417">
                      <a:srgbClr val="53565A"/>
                    </a:gs>
                    <a:gs pos="28000">
                      <a:srgbClr val="53565A"/>
                    </a:gs>
                  </a:gsLst>
                  <a:lin ang="5400000" scaled="0"/>
                </a:gradFill>
                <a:latin typeface="Arial"/>
              </a:rPr>
              <a:t>What is changing?</a:t>
            </a:r>
          </a:p>
          <a:p>
            <a:pPr marL="171450" lvl="0" indent="-171450" defTabSz="914400">
              <a:lnSpc>
                <a:spcPct val="100000"/>
              </a:lnSpc>
              <a:spcBef>
                <a:spcPts val="0"/>
              </a:spcBef>
              <a:buSzTx/>
              <a:buFont typeface="Arial" panose="020B0604020202020204" pitchFamily="34" charset="0"/>
              <a:buChar char="•"/>
            </a:pPr>
            <a:r>
              <a:rPr lang="en-US" sz="1500" dirty="0" smtClean="0">
                <a:gradFill>
                  <a:gsLst>
                    <a:gs pos="5417">
                      <a:srgbClr val="53565A"/>
                    </a:gs>
                    <a:gs pos="28000">
                      <a:srgbClr val="53565A"/>
                    </a:gs>
                  </a:gsLst>
                  <a:lin ang="5400000" scaled="0"/>
                </a:gradFill>
                <a:latin typeface="Arial"/>
              </a:rPr>
              <a:t>New quarterly measure focusing on team attestations of four OSAM practices:</a:t>
            </a:r>
          </a:p>
          <a:p>
            <a:pPr marL="341313" lvl="1" indent="-169863" defTabSz="914400">
              <a:lnSpc>
                <a:spcPct val="100000"/>
              </a:lnSpc>
              <a:spcBef>
                <a:spcPts val="0"/>
              </a:spcBef>
              <a:buSzTx/>
              <a:buFont typeface="Arial" panose="020B0604020202020204" pitchFamily="34" charset="0"/>
              <a:buChar char="•"/>
            </a:pPr>
            <a:r>
              <a:rPr lang="en-US" sz="1500" dirty="0" smtClean="0">
                <a:gradFill>
                  <a:gsLst>
                    <a:gs pos="5417">
                      <a:srgbClr val="53565A"/>
                    </a:gs>
                    <a:gs pos="28000">
                      <a:srgbClr val="53565A"/>
                    </a:gs>
                  </a:gsLst>
                  <a:lin ang="5400000" scaled="0"/>
                </a:gradFill>
                <a:latin typeface="Arial"/>
              </a:rPr>
              <a:t>OSAM Adoption – </a:t>
            </a:r>
            <a:r>
              <a:rPr lang="en-US" sz="1500" i="1" dirty="0" smtClean="0">
                <a:gradFill>
                  <a:gsLst>
                    <a:gs pos="5417">
                      <a:srgbClr val="53565A"/>
                    </a:gs>
                    <a:gs pos="28000">
                      <a:srgbClr val="53565A"/>
                    </a:gs>
                  </a:gsLst>
                  <a:lin ang="5400000" scaled="0"/>
                </a:gradFill>
                <a:latin typeface="Arial"/>
              </a:rPr>
              <a:t>Yes/No attestation with repository URL asserting timely completion of OSAM required artifacts</a:t>
            </a:r>
          </a:p>
          <a:p>
            <a:pPr marL="341313" lvl="1" indent="-169863" defTabSz="914400">
              <a:lnSpc>
                <a:spcPct val="100000"/>
              </a:lnSpc>
              <a:spcBef>
                <a:spcPts val="0"/>
              </a:spcBef>
              <a:buSzTx/>
              <a:buFont typeface="Arial" panose="020B0604020202020204" pitchFamily="34" charset="0"/>
              <a:buChar char="•"/>
            </a:pPr>
            <a:r>
              <a:rPr lang="en-US" sz="1500" dirty="0" smtClean="0">
                <a:gradFill>
                  <a:gsLst>
                    <a:gs pos="5417">
                      <a:srgbClr val="53565A"/>
                    </a:gs>
                    <a:gs pos="28000">
                      <a:srgbClr val="53565A"/>
                    </a:gs>
                  </a:gsLst>
                  <a:lin ang="5400000" scaled="0"/>
                </a:gradFill>
                <a:latin typeface="Arial"/>
              </a:rPr>
              <a:t>90 Day Assessment Completed – </a:t>
            </a:r>
            <a:r>
              <a:rPr lang="en-US" sz="1500" i="1" dirty="0" smtClean="0">
                <a:gradFill>
                  <a:gsLst>
                    <a:gs pos="5417">
                      <a:srgbClr val="53565A"/>
                    </a:gs>
                    <a:gs pos="28000">
                      <a:srgbClr val="53565A"/>
                    </a:gs>
                  </a:gsLst>
                  <a:lin ang="5400000" scaled="0"/>
                </a:gradFill>
                <a:latin typeface="Arial"/>
              </a:rPr>
              <a:t>Demonstrated by presence of OSAM Maturity Assessment</a:t>
            </a:r>
          </a:p>
          <a:p>
            <a:pPr marL="341313" lvl="1" indent="-169863" defTabSz="914400">
              <a:lnSpc>
                <a:spcPct val="100000"/>
              </a:lnSpc>
              <a:spcBef>
                <a:spcPts val="0"/>
              </a:spcBef>
              <a:buSzTx/>
              <a:buFont typeface="Arial" panose="020B0604020202020204" pitchFamily="34" charset="0"/>
              <a:buChar char="•"/>
            </a:pPr>
            <a:r>
              <a:rPr lang="en-US" sz="1500" dirty="0" smtClean="0">
                <a:gradFill>
                  <a:gsLst>
                    <a:gs pos="5417">
                      <a:srgbClr val="53565A"/>
                    </a:gs>
                    <a:gs pos="28000">
                      <a:srgbClr val="53565A"/>
                    </a:gs>
                  </a:gsLst>
                  <a:lin ang="5400000" scaled="0"/>
                </a:gradFill>
                <a:latin typeface="Arial"/>
              </a:rPr>
              <a:t>Action Plan Completed – </a:t>
            </a:r>
            <a:r>
              <a:rPr lang="en-US" sz="1500" i="1" dirty="0" smtClean="0">
                <a:gradFill>
                  <a:gsLst>
                    <a:gs pos="5417">
                      <a:srgbClr val="53565A"/>
                    </a:gs>
                    <a:gs pos="28000">
                      <a:srgbClr val="53565A"/>
                    </a:gs>
                  </a:gsLst>
                  <a:lin ang="5400000" scaled="0"/>
                </a:gradFill>
                <a:latin typeface="Arial"/>
              </a:rPr>
              <a:t>Demonstrated by presence of an Action Plan within CA Agile Central</a:t>
            </a:r>
          </a:p>
          <a:p>
            <a:pPr marL="341313" lvl="1" indent="-169863" defTabSz="914400">
              <a:lnSpc>
                <a:spcPct val="100000"/>
              </a:lnSpc>
              <a:spcBef>
                <a:spcPts val="0"/>
              </a:spcBef>
              <a:buSzTx/>
              <a:buFont typeface="Arial" panose="020B0604020202020204" pitchFamily="34" charset="0"/>
              <a:buChar char="•"/>
            </a:pPr>
            <a:r>
              <a:rPr lang="en-US" sz="1500" dirty="0" smtClean="0">
                <a:gradFill>
                  <a:gsLst>
                    <a:gs pos="5417">
                      <a:srgbClr val="53565A"/>
                    </a:gs>
                    <a:gs pos="28000">
                      <a:srgbClr val="53565A"/>
                    </a:gs>
                  </a:gsLst>
                  <a:lin ang="5400000" scaled="0"/>
                </a:gradFill>
                <a:latin typeface="Arial"/>
              </a:rPr>
              <a:t>CI Adoption -- </a:t>
            </a:r>
            <a:r>
              <a:rPr lang="en-US" sz="1500" i="1" dirty="0">
                <a:gradFill>
                  <a:gsLst>
                    <a:gs pos="5417">
                      <a:srgbClr val="53565A"/>
                    </a:gs>
                    <a:gs pos="28000">
                      <a:srgbClr val="53565A"/>
                    </a:gs>
                  </a:gsLst>
                  <a:lin ang="5400000" scaled="0"/>
                </a:gradFill>
                <a:latin typeface="Arial"/>
              </a:rPr>
              <a:t>Yes/No attestation with repository URL asserting timely completion of OSAM required artifacts</a:t>
            </a:r>
            <a:endParaRPr lang="en-US" sz="1500" dirty="0" smtClean="0">
              <a:gradFill>
                <a:gsLst>
                  <a:gs pos="5417">
                    <a:srgbClr val="53565A"/>
                  </a:gs>
                  <a:gs pos="28000">
                    <a:srgbClr val="53565A"/>
                  </a:gs>
                </a:gsLst>
                <a:lin ang="5400000" scaled="0"/>
              </a:gradFill>
              <a:latin typeface="Arial"/>
            </a:endParaRPr>
          </a:p>
          <a:p>
            <a:pPr lvl="0" defTabSz="914400">
              <a:lnSpc>
                <a:spcPct val="100000"/>
              </a:lnSpc>
              <a:spcBef>
                <a:spcPts val="0"/>
              </a:spcBef>
              <a:buSzTx/>
            </a:pPr>
            <a:endParaRPr lang="en-US" sz="1500" dirty="0">
              <a:gradFill>
                <a:gsLst>
                  <a:gs pos="5417">
                    <a:srgbClr val="53565A"/>
                  </a:gs>
                  <a:gs pos="28000">
                    <a:srgbClr val="53565A"/>
                  </a:gs>
                </a:gsLst>
                <a:lin ang="5400000" scaled="0"/>
              </a:gradFill>
              <a:latin typeface="Arial"/>
            </a:endParaRPr>
          </a:p>
          <a:p>
            <a:r>
              <a:rPr lang="en-US" sz="1500" b="1" u="sng" spc="-50" dirty="0" smtClean="0">
                <a:gradFill>
                  <a:gsLst>
                    <a:gs pos="5417">
                      <a:schemeClr val="tx1"/>
                    </a:gs>
                    <a:gs pos="28000">
                      <a:schemeClr val="tx1"/>
                    </a:gs>
                  </a:gsLst>
                  <a:lin ang="5400000" scaled="0"/>
                </a:gradFill>
                <a:latin typeface="+mn-lt"/>
              </a:rPr>
              <a:t>OSAM Capability Assessment Participation</a:t>
            </a:r>
            <a:r>
              <a:rPr lang="en-US" sz="1500" spc="-50" dirty="0" smtClean="0">
                <a:gradFill>
                  <a:gsLst>
                    <a:gs pos="5417">
                      <a:schemeClr val="tx1"/>
                    </a:gs>
                    <a:gs pos="28000">
                      <a:schemeClr val="tx1"/>
                    </a:gs>
                  </a:gsLst>
                  <a:lin ang="5400000" scaled="0"/>
                </a:gradFill>
                <a:latin typeface="+mn-lt"/>
              </a:rPr>
              <a:t> </a:t>
            </a:r>
            <a:r>
              <a:rPr lang="en-US" sz="1500" spc="-50" dirty="0" smtClean="0">
                <a:solidFill>
                  <a:srgbClr val="C00000"/>
                </a:solidFill>
                <a:latin typeface="+mn-lt"/>
              </a:rPr>
              <a:t>(new)</a:t>
            </a:r>
            <a:endParaRPr lang="en-US" sz="1500" i="1" spc="-50" dirty="0" smtClean="0">
              <a:solidFill>
                <a:srgbClr val="C00000"/>
              </a:solidFill>
              <a:latin typeface="+mn-lt"/>
            </a:endParaRPr>
          </a:p>
          <a:p>
            <a:pPr marL="171450" indent="-171450">
              <a:lnSpc>
                <a:spcPct val="100000"/>
              </a:lnSpc>
              <a:spcBef>
                <a:spcPts val="0"/>
              </a:spcBef>
              <a:buSzTx/>
              <a:buFont typeface="Arial" panose="020B0604020202020204" pitchFamily="34" charset="0"/>
              <a:buChar char="•"/>
            </a:pPr>
            <a:r>
              <a:rPr lang="en-US" sz="1500" dirty="0" smtClean="0">
                <a:gradFill>
                  <a:gsLst>
                    <a:gs pos="5417">
                      <a:schemeClr val="tx1"/>
                    </a:gs>
                    <a:gs pos="28000">
                      <a:schemeClr val="tx1"/>
                    </a:gs>
                  </a:gsLst>
                  <a:lin ang="5400000" scaled="0"/>
                </a:gradFill>
                <a:latin typeface="+mn-lt"/>
              </a:rPr>
              <a:t>Measure: Implementation and successful execution of the four practices</a:t>
            </a:r>
          </a:p>
          <a:p>
            <a:pPr marL="341313" lvl="1" indent="-169863">
              <a:lnSpc>
                <a:spcPct val="100000"/>
              </a:lnSpc>
              <a:spcBef>
                <a:spcPts val="0"/>
              </a:spcBef>
              <a:buSzTx/>
              <a:buFont typeface="Arial" panose="020B0604020202020204" pitchFamily="34" charset="0"/>
              <a:buChar char="•"/>
            </a:pPr>
            <a:r>
              <a:rPr lang="en-US" sz="1500" dirty="0" smtClean="0">
                <a:gradFill>
                  <a:gsLst>
                    <a:gs pos="5417">
                      <a:schemeClr val="tx1"/>
                    </a:gs>
                    <a:gs pos="28000">
                      <a:schemeClr val="tx1"/>
                    </a:gs>
                  </a:gsLst>
                  <a:lin ang="5400000" scaled="0"/>
                </a:gradFill>
                <a:latin typeface="+mn-lt"/>
              </a:rPr>
              <a:t>Each team is assessed on all four components, with each component counting 25% towards team score.</a:t>
            </a:r>
          </a:p>
          <a:p>
            <a:pPr marL="341313" lvl="1" indent="-169863">
              <a:lnSpc>
                <a:spcPct val="100000"/>
              </a:lnSpc>
              <a:spcBef>
                <a:spcPts val="0"/>
              </a:spcBef>
              <a:buSzTx/>
              <a:buFont typeface="Arial" panose="020B0604020202020204" pitchFamily="34" charset="0"/>
              <a:buChar char="•"/>
            </a:pPr>
            <a:r>
              <a:rPr lang="en-US" sz="1500" dirty="0" smtClean="0">
                <a:gradFill>
                  <a:gsLst>
                    <a:gs pos="5417">
                      <a:schemeClr val="tx1"/>
                    </a:gs>
                    <a:gs pos="28000">
                      <a:schemeClr val="tx1"/>
                    </a:gs>
                  </a:gsLst>
                  <a:lin ang="5400000" scaled="0"/>
                </a:gradFill>
                <a:latin typeface="+mn-lt"/>
              </a:rPr>
              <a:t>Portfolio roll ups are aggregations of their teams’ quarterly assessment scores.</a:t>
            </a:r>
          </a:p>
          <a:p>
            <a:pPr marL="171450" indent="-171450">
              <a:lnSpc>
                <a:spcPct val="100000"/>
              </a:lnSpc>
              <a:spcBef>
                <a:spcPts val="0"/>
              </a:spcBef>
              <a:buSzTx/>
              <a:buFont typeface="Arial" panose="020B0604020202020204" pitchFamily="34" charset="0"/>
              <a:buChar char="•"/>
            </a:pPr>
            <a:r>
              <a:rPr lang="en-US" sz="1500" dirty="0" smtClean="0">
                <a:gradFill>
                  <a:gsLst>
                    <a:gs pos="5417">
                      <a:schemeClr val="tx1"/>
                    </a:gs>
                    <a:gs pos="28000">
                      <a:schemeClr val="tx1"/>
                    </a:gs>
                  </a:gsLst>
                  <a:lin ang="5400000" scaled="0"/>
                </a:gradFill>
                <a:latin typeface="+mn-lt"/>
              </a:rPr>
              <a:t>Target:  Portfolios must achieve 50% in Q1, 60% in Q2, 70% in Q3, and 75% in Q4</a:t>
            </a:r>
            <a:r>
              <a:rPr lang="en-US" sz="1500" dirty="0">
                <a:gradFill>
                  <a:gsLst>
                    <a:gs pos="5417">
                      <a:schemeClr val="tx1"/>
                    </a:gs>
                    <a:gs pos="28000">
                      <a:schemeClr val="tx1"/>
                    </a:gs>
                  </a:gsLst>
                  <a:lin ang="5400000" scaled="0"/>
                </a:gradFill>
                <a:latin typeface="+mn-lt"/>
              </a:rPr>
              <a:t>.</a:t>
            </a:r>
            <a:endParaRPr lang="en-US" sz="1500" dirty="0" smtClean="0">
              <a:gradFill>
                <a:gsLst>
                  <a:gs pos="5417">
                    <a:schemeClr val="tx1"/>
                  </a:gs>
                  <a:gs pos="28000">
                    <a:schemeClr val="tx1"/>
                  </a:gs>
                </a:gsLst>
                <a:lin ang="5400000" scaled="0"/>
              </a:gradFill>
              <a:latin typeface="+mn-lt"/>
            </a:endParaRPr>
          </a:p>
          <a:p>
            <a:pPr marL="171450" indent="-171450">
              <a:lnSpc>
                <a:spcPct val="100000"/>
              </a:lnSpc>
              <a:spcBef>
                <a:spcPts val="0"/>
              </a:spcBef>
              <a:buSzTx/>
              <a:buFont typeface="Arial" panose="020B0604020202020204" pitchFamily="34" charset="0"/>
              <a:buChar char="•"/>
            </a:pPr>
            <a:endParaRPr lang="en-US" sz="1500" dirty="0" smtClean="0">
              <a:gradFill>
                <a:gsLst>
                  <a:gs pos="5417">
                    <a:srgbClr val="53565A"/>
                  </a:gs>
                  <a:gs pos="28000">
                    <a:srgbClr val="53565A"/>
                  </a:gs>
                </a:gsLst>
                <a:lin ang="5400000" scaled="0"/>
              </a:gradFill>
              <a:latin typeface="Arial"/>
            </a:endParaRPr>
          </a:p>
        </p:txBody>
      </p:sp>
    </p:spTree>
    <p:extLst>
      <p:ext uri="{BB962C8B-B14F-4D97-AF65-F5344CB8AC3E}">
        <p14:creationId xmlns:p14="http://schemas.microsoft.com/office/powerpoint/2010/main" val="15814613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txBox="1">
            <a:spLocks/>
          </p:cNvSpPr>
          <p:nvPr/>
        </p:nvSpPr>
        <p:spPr>
          <a:xfrm>
            <a:off x="1475098" y="1337807"/>
            <a:ext cx="7251051" cy="4405873"/>
          </a:xfrm>
          <a:prstGeom prst="rect">
            <a:avLst/>
          </a:prstGeom>
        </p:spPr>
        <p:txBody>
          <a:bodyPr wrap="square" lIns="175768" tIns="0" rIns="175768" bIns="0" anchor="t"/>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1219170">
              <a:lnSpc>
                <a:spcPct val="100000"/>
              </a:lnSpc>
              <a:spcBef>
                <a:spcPts val="0"/>
              </a:spcBef>
              <a:buSzTx/>
            </a:pPr>
            <a:r>
              <a:rPr lang="en-US" sz="1600" b="1" u="sng" spc="-67" dirty="0" smtClean="0">
                <a:gradFill>
                  <a:gsLst>
                    <a:gs pos="5417">
                      <a:srgbClr val="53565A"/>
                    </a:gs>
                    <a:gs pos="28000">
                      <a:srgbClr val="53565A"/>
                    </a:gs>
                  </a:gsLst>
                  <a:lin ang="5400000" scaled="0"/>
                </a:gradFill>
                <a:latin typeface="Arial"/>
              </a:rPr>
              <a:t>Group By </a:t>
            </a:r>
            <a:r>
              <a:rPr lang="en-US" sz="1600" b="1" spc="-67" dirty="0" smtClean="0">
                <a:gradFill>
                  <a:gsLst>
                    <a:gs pos="5417">
                      <a:srgbClr val="53565A"/>
                    </a:gs>
                    <a:gs pos="28000">
                      <a:srgbClr val="53565A"/>
                    </a:gs>
                  </a:gsLst>
                  <a:lin ang="5400000" scaled="0"/>
                </a:gradFill>
                <a:latin typeface="Arial"/>
              </a:rPr>
              <a:t>  </a:t>
            </a:r>
            <a:r>
              <a:rPr lang="en-US" sz="1500" dirty="0" smtClean="0">
                <a:gradFill>
                  <a:gsLst>
                    <a:gs pos="5417">
                      <a:srgbClr val="53565A"/>
                    </a:gs>
                    <a:gs pos="28000">
                      <a:srgbClr val="53565A"/>
                    </a:gs>
                  </a:gsLst>
                  <a:lin ang="5400000" scaled="0"/>
                </a:gradFill>
                <a:latin typeface="Arial"/>
              </a:rPr>
              <a:t>Cost Center Structure </a:t>
            </a:r>
          </a:p>
          <a:p>
            <a:pPr defTabSz="1219170">
              <a:lnSpc>
                <a:spcPct val="100000"/>
              </a:lnSpc>
              <a:spcBef>
                <a:spcPts val="0"/>
              </a:spcBef>
              <a:buSzTx/>
            </a:pPr>
            <a:r>
              <a:rPr lang="en-US" sz="1600" b="1" u="sng" spc="-67" dirty="0" smtClean="0">
                <a:gradFill>
                  <a:gsLst>
                    <a:gs pos="5417">
                      <a:srgbClr val="53565A"/>
                    </a:gs>
                    <a:gs pos="28000">
                      <a:srgbClr val="53565A"/>
                    </a:gs>
                  </a:gsLst>
                  <a:lin ang="5400000" scaled="0"/>
                </a:gradFill>
                <a:latin typeface="Arial"/>
              </a:rPr>
              <a:t>Target/Goal</a:t>
            </a:r>
            <a:r>
              <a:rPr lang="en-US" sz="1600" b="1" spc="-67" dirty="0" smtClean="0">
                <a:gradFill>
                  <a:gsLst>
                    <a:gs pos="5417">
                      <a:srgbClr val="53565A"/>
                    </a:gs>
                    <a:gs pos="28000">
                      <a:srgbClr val="53565A"/>
                    </a:gs>
                  </a:gsLst>
                  <a:lin ang="5400000" scaled="0"/>
                </a:gradFill>
                <a:latin typeface="Arial"/>
              </a:rPr>
              <a:t>  </a:t>
            </a:r>
            <a:r>
              <a:rPr lang="en-US" sz="1500" dirty="0">
                <a:gradFill>
                  <a:gsLst>
                    <a:gs pos="5417">
                      <a:srgbClr val="53565A"/>
                    </a:gs>
                    <a:gs pos="28000">
                      <a:srgbClr val="53565A"/>
                    </a:gs>
                  </a:gsLst>
                  <a:lin ang="5400000" scaled="0"/>
                </a:gradFill>
                <a:latin typeface="Arial"/>
              </a:rPr>
              <a:t>6</a:t>
            </a:r>
            <a:r>
              <a:rPr lang="en-US" sz="1500" dirty="0" smtClean="0">
                <a:gradFill>
                  <a:gsLst>
                    <a:gs pos="5417">
                      <a:srgbClr val="53565A"/>
                    </a:gs>
                    <a:gs pos="28000">
                      <a:srgbClr val="53565A"/>
                    </a:gs>
                  </a:gsLst>
                  <a:lin ang="5400000" scaled="0"/>
                </a:gradFill>
                <a:latin typeface="Arial"/>
              </a:rPr>
              <a:t>5% participation</a:t>
            </a:r>
            <a:endParaRPr lang="en-US" sz="1500" dirty="0">
              <a:gradFill>
                <a:gsLst>
                  <a:gs pos="5417">
                    <a:srgbClr val="53565A"/>
                  </a:gs>
                  <a:gs pos="28000">
                    <a:srgbClr val="53565A"/>
                  </a:gs>
                </a:gsLst>
                <a:lin ang="5400000" scaled="0"/>
              </a:gradFill>
              <a:latin typeface="Arial"/>
            </a:endParaRPr>
          </a:p>
          <a:p>
            <a:endParaRPr lang="en-US" sz="1600" b="1" u="sng" spc="-67" dirty="0" smtClean="0">
              <a:gradFill>
                <a:gsLst>
                  <a:gs pos="5417">
                    <a:schemeClr val="tx1"/>
                  </a:gs>
                  <a:gs pos="28000">
                    <a:schemeClr val="tx1"/>
                  </a:gs>
                </a:gsLst>
                <a:lin ang="5400000" scaled="0"/>
              </a:gradFill>
              <a:latin typeface="+mn-lt"/>
            </a:endParaRPr>
          </a:p>
          <a:p>
            <a:endParaRPr lang="en-US" sz="1600" b="1" u="sng" spc="-67" dirty="0">
              <a:gradFill>
                <a:gsLst>
                  <a:gs pos="5417">
                    <a:schemeClr val="tx1"/>
                  </a:gs>
                  <a:gs pos="28000">
                    <a:schemeClr val="tx1"/>
                  </a:gs>
                </a:gsLst>
                <a:lin ang="5400000" scaled="0"/>
              </a:gradFill>
              <a:latin typeface="+mn-lt"/>
            </a:endParaRPr>
          </a:p>
          <a:p>
            <a:endParaRPr lang="en-US" sz="1600" b="1" u="sng" spc="-67" dirty="0" smtClean="0">
              <a:gradFill>
                <a:gsLst>
                  <a:gs pos="5417">
                    <a:schemeClr val="tx1"/>
                  </a:gs>
                  <a:gs pos="28000">
                    <a:schemeClr val="tx1"/>
                  </a:gs>
                </a:gsLst>
                <a:lin ang="5400000" scaled="0"/>
              </a:gradFill>
              <a:latin typeface="+mn-lt"/>
            </a:endParaRPr>
          </a:p>
          <a:p>
            <a:endParaRPr lang="en-US" sz="1600" b="1" u="sng" spc="-67" dirty="0" smtClean="0">
              <a:gradFill>
                <a:gsLst>
                  <a:gs pos="5417">
                    <a:schemeClr val="tx1"/>
                  </a:gs>
                  <a:gs pos="28000">
                    <a:schemeClr val="tx1"/>
                  </a:gs>
                </a:gsLst>
                <a:lin ang="5400000" scaled="0"/>
              </a:gradFill>
              <a:latin typeface="+mn-lt"/>
            </a:endParaRPr>
          </a:p>
          <a:p>
            <a:endParaRPr lang="en-US" sz="1600" b="1" u="sng" spc="-67" dirty="0">
              <a:gradFill>
                <a:gsLst>
                  <a:gs pos="5417">
                    <a:schemeClr val="tx1"/>
                  </a:gs>
                  <a:gs pos="28000">
                    <a:schemeClr val="tx1"/>
                  </a:gs>
                </a:gsLst>
                <a:lin ang="5400000" scaled="0"/>
              </a:gradFill>
              <a:latin typeface="+mn-lt"/>
            </a:endParaRPr>
          </a:p>
          <a:p>
            <a:endParaRPr lang="en-US" sz="1600" b="1" u="sng" spc="-67" dirty="0" smtClean="0">
              <a:gradFill>
                <a:gsLst>
                  <a:gs pos="5417">
                    <a:schemeClr val="tx1"/>
                  </a:gs>
                  <a:gs pos="28000">
                    <a:schemeClr val="tx1"/>
                  </a:gs>
                </a:gsLst>
                <a:lin ang="5400000" scaled="0"/>
              </a:gradFill>
              <a:latin typeface="+mn-lt"/>
            </a:endParaRPr>
          </a:p>
          <a:p>
            <a:endParaRPr lang="en-US" sz="1600" b="1" u="sng" spc="-67" dirty="0">
              <a:gradFill>
                <a:gsLst>
                  <a:gs pos="5417">
                    <a:schemeClr val="tx1"/>
                  </a:gs>
                  <a:gs pos="28000">
                    <a:schemeClr val="tx1"/>
                  </a:gs>
                </a:gsLst>
                <a:lin ang="5400000" scaled="0"/>
              </a:gradFill>
              <a:latin typeface="+mn-lt"/>
            </a:endParaRPr>
          </a:p>
          <a:p>
            <a:endParaRPr lang="en-US" sz="1600" b="1" u="sng" spc="-67" dirty="0" smtClean="0">
              <a:gradFill>
                <a:gsLst>
                  <a:gs pos="5417">
                    <a:schemeClr val="tx1"/>
                  </a:gs>
                  <a:gs pos="28000">
                    <a:schemeClr val="tx1"/>
                  </a:gs>
                </a:gsLst>
                <a:lin ang="5400000" scaled="0"/>
              </a:gradFill>
              <a:latin typeface="+mn-lt"/>
            </a:endParaRPr>
          </a:p>
          <a:p>
            <a:endParaRPr lang="en-US" sz="1600" b="1" u="sng" spc="-67" dirty="0">
              <a:gradFill>
                <a:gsLst>
                  <a:gs pos="5417">
                    <a:schemeClr val="tx1"/>
                  </a:gs>
                  <a:gs pos="28000">
                    <a:schemeClr val="tx1"/>
                  </a:gs>
                </a:gsLst>
                <a:lin ang="5400000" scaled="0"/>
              </a:gradFill>
              <a:latin typeface="+mn-lt"/>
            </a:endParaRPr>
          </a:p>
          <a:p>
            <a:endParaRPr lang="en-US" sz="1600" b="1" u="sng" spc="-67" dirty="0" smtClean="0">
              <a:gradFill>
                <a:gsLst>
                  <a:gs pos="5417">
                    <a:schemeClr val="tx1"/>
                  </a:gs>
                  <a:gs pos="28000">
                    <a:schemeClr val="tx1"/>
                  </a:gs>
                </a:gsLst>
                <a:lin ang="5400000" scaled="0"/>
              </a:gradFill>
              <a:latin typeface="+mn-lt"/>
            </a:endParaRPr>
          </a:p>
        </p:txBody>
      </p:sp>
      <p:grpSp>
        <p:nvGrpSpPr>
          <p:cNvPr id="13" name="Group 12"/>
          <p:cNvGrpSpPr/>
          <p:nvPr/>
        </p:nvGrpSpPr>
        <p:grpSpPr>
          <a:xfrm>
            <a:off x="698632" y="1568592"/>
            <a:ext cx="540044" cy="440197"/>
            <a:chOff x="2751138" y="1573213"/>
            <a:chExt cx="463550" cy="377825"/>
          </a:xfrm>
          <a:solidFill>
            <a:srgbClr val="FFFFFF"/>
          </a:solidFill>
        </p:grpSpPr>
        <p:sp>
          <p:nvSpPr>
            <p:cNvPr id="15" name="Freeform 14"/>
            <p:cNvSpPr>
              <a:spLocks noEditPoints="1"/>
            </p:cNvSpPr>
            <p:nvPr/>
          </p:nvSpPr>
          <p:spPr bwMode="auto">
            <a:xfrm>
              <a:off x="2751138" y="1573213"/>
              <a:ext cx="463550" cy="377825"/>
            </a:xfrm>
            <a:custGeom>
              <a:avLst/>
              <a:gdLst>
                <a:gd name="T0" fmla="*/ 292 w 292"/>
                <a:gd name="T1" fmla="*/ 192 h 238"/>
                <a:gd name="T2" fmla="*/ 292 w 292"/>
                <a:gd name="T3" fmla="*/ 0 h 238"/>
                <a:gd name="T4" fmla="*/ 0 w 292"/>
                <a:gd name="T5" fmla="*/ 0 h 238"/>
                <a:gd name="T6" fmla="*/ 0 w 292"/>
                <a:gd name="T7" fmla="*/ 192 h 238"/>
                <a:gd name="T8" fmla="*/ 87 w 292"/>
                <a:gd name="T9" fmla="*/ 192 h 238"/>
                <a:gd name="T10" fmla="*/ 87 w 292"/>
                <a:gd name="T11" fmla="*/ 211 h 238"/>
                <a:gd name="T12" fmla="*/ 47 w 292"/>
                <a:gd name="T13" fmla="*/ 211 h 238"/>
                <a:gd name="T14" fmla="*/ 47 w 292"/>
                <a:gd name="T15" fmla="*/ 238 h 238"/>
                <a:gd name="T16" fmla="*/ 249 w 292"/>
                <a:gd name="T17" fmla="*/ 238 h 238"/>
                <a:gd name="T18" fmla="*/ 249 w 292"/>
                <a:gd name="T19" fmla="*/ 211 h 238"/>
                <a:gd name="T20" fmla="*/ 208 w 292"/>
                <a:gd name="T21" fmla="*/ 211 h 238"/>
                <a:gd name="T22" fmla="*/ 208 w 292"/>
                <a:gd name="T23" fmla="*/ 192 h 238"/>
                <a:gd name="T24" fmla="*/ 292 w 292"/>
                <a:gd name="T25" fmla="*/ 192 h 238"/>
                <a:gd name="T26" fmla="*/ 240 w 292"/>
                <a:gd name="T27" fmla="*/ 228 h 238"/>
                <a:gd name="T28" fmla="*/ 55 w 292"/>
                <a:gd name="T29" fmla="*/ 228 h 238"/>
                <a:gd name="T30" fmla="*/ 55 w 292"/>
                <a:gd name="T31" fmla="*/ 220 h 238"/>
                <a:gd name="T32" fmla="*/ 240 w 292"/>
                <a:gd name="T33" fmla="*/ 220 h 238"/>
                <a:gd name="T34" fmla="*/ 240 w 292"/>
                <a:gd name="T35" fmla="*/ 228 h 238"/>
                <a:gd name="T36" fmla="*/ 200 w 292"/>
                <a:gd name="T37" fmla="*/ 197 h 238"/>
                <a:gd name="T38" fmla="*/ 200 w 292"/>
                <a:gd name="T39" fmla="*/ 211 h 238"/>
                <a:gd name="T40" fmla="*/ 95 w 292"/>
                <a:gd name="T41" fmla="*/ 211 h 238"/>
                <a:gd name="T42" fmla="*/ 95 w 292"/>
                <a:gd name="T43" fmla="*/ 197 h 238"/>
                <a:gd name="T44" fmla="*/ 200 w 292"/>
                <a:gd name="T45" fmla="*/ 197 h 238"/>
                <a:gd name="T46" fmla="*/ 8 w 292"/>
                <a:gd name="T47" fmla="*/ 9 h 238"/>
                <a:gd name="T48" fmla="*/ 284 w 292"/>
                <a:gd name="T49" fmla="*/ 9 h 238"/>
                <a:gd name="T50" fmla="*/ 284 w 292"/>
                <a:gd name="T51" fmla="*/ 183 h 238"/>
                <a:gd name="T52" fmla="*/ 8 w 292"/>
                <a:gd name="T53" fmla="*/ 183 h 238"/>
                <a:gd name="T54" fmla="*/ 8 w 292"/>
                <a:gd name="T55" fmla="*/ 9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92" h="238">
                  <a:moveTo>
                    <a:pt x="292" y="192"/>
                  </a:moveTo>
                  <a:lnTo>
                    <a:pt x="292" y="0"/>
                  </a:lnTo>
                  <a:lnTo>
                    <a:pt x="0" y="0"/>
                  </a:lnTo>
                  <a:lnTo>
                    <a:pt x="0" y="192"/>
                  </a:lnTo>
                  <a:lnTo>
                    <a:pt x="87" y="192"/>
                  </a:lnTo>
                  <a:lnTo>
                    <a:pt x="87" y="211"/>
                  </a:lnTo>
                  <a:lnTo>
                    <a:pt x="47" y="211"/>
                  </a:lnTo>
                  <a:lnTo>
                    <a:pt x="47" y="238"/>
                  </a:lnTo>
                  <a:lnTo>
                    <a:pt x="249" y="238"/>
                  </a:lnTo>
                  <a:lnTo>
                    <a:pt x="249" y="211"/>
                  </a:lnTo>
                  <a:lnTo>
                    <a:pt x="208" y="211"/>
                  </a:lnTo>
                  <a:lnTo>
                    <a:pt x="208" y="192"/>
                  </a:lnTo>
                  <a:lnTo>
                    <a:pt x="292" y="192"/>
                  </a:lnTo>
                  <a:close/>
                  <a:moveTo>
                    <a:pt x="240" y="228"/>
                  </a:moveTo>
                  <a:lnTo>
                    <a:pt x="55" y="228"/>
                  </a:lnTo>
                  <a:lnTo>
                    <a:pt x="55" y="220"/>
                  </a:lnTo>
                  <a:lnTo>
                    <a:pt x="240" y="220"/>
                  </a:lnTo>
                  <a:lnTo>
                    <a:pt x="240" y="228"/>
                  </a:lnTo>
                  <a:close/>
                  <a:moveTo>
                    <a:pt x="200" y="197"/>
                  </a:moveTo>
                  <a:lnTo>
                    <a:pt x="200" y="211"/>
                  </a:lnTo>
                  <a:lnTo>
                    <a:pt x="95" y="211"/>
                  </a:lnTo>
                  <a:lnTo>
                    <a:pt x="95" y="197"/>
                  </a:lnTo>
                  <a:lnTo>
                    <a:pt x="200" y="197"/>
                  </a:lnTo>
                  <a:close/>
                  <a:moveTo>
                    <a:pt x="8" y="9"/>
                  </a:moveTo>
                  <a:lnTo>
                    <a:pt x="284" y="9"/>
                  </a:lnTo>
                  <a:lnTo>
                    <a:pt x="284" y="183"/>
                  </a:lnTo>
                  <a:lnTo>
                    <a:pt x="8" y="183"/>
                  </a:lnTo>
                  <a:lnTo>
                    <a:pt x="8" y="9"/>
                  </a:lnTo>
                  <a:close/>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sp>
          <p:nvSpPr>
            <p:cNvPr id="19" name="Freeform 18"/>
            <p:cNvSpPr>
              <a:spLocks noEditPoints="1"/>
            </p:cNvSpPr>
            <p:nvPr/>
          </p:nvSpPr>
          <p:spPr bwMode="auto">
            <a:xfrm>
              <a:off x="2797176" y="1616076"/>
              <a:ext cx="347663" cy="209550"/>
            </a:xfrm>
            <a:custGeom>
              <a:avLst/>
              <a:gdLst>
                <a:gd name="T0" fmla="*/ 31 w 219"/>
                <a:gd name="T1" fmla="*/ 132 h 132"/>
                <a:gd name="T2" fmla="*/ 24 w 219"/>
                <a:gd name="T3" fmla="*/ 126 h 132"/>
                <a:gd name="T4" fmla="*/ 75 w 219"/>
                <a:gd name="T5" fmla="*/ 57 h 132"/>
                <a:gd name="T6" fmla="*/ 142 w 219"/>
                <a:gd name="T7" fmla="*/ 103 h 132"/>
                <a:gd name="T8" fmla="*/ 213 w 219"/>
                <a:gd name="T9" fmla="*/ 31 h 132"/>
                <a:gd name="T10" fmla="*/ 219 w 219"/>
                <a:gd name="T11" fmla="*/ 38 h 132"/>
                <a:gd name="T12" fmla="*/ 143 w 219"/>
                <a:gd name="T13" fmla="*/ 115 h 132"/>
                <a:gd name="T14" fmla="*/ 77 w 219"/>
                <a:gd name="T15" fmla="*/ 69 h 132"/>
                <a:gd name="T16" fmla="*/ 31 w 219"/>
                <a:gd name="T17" fmla="*/ 132 h 132"/>
                <a:gd name="T18" fmla="*/ 54 w 219"/>
                <a:gd name="T19" fmla="*/ 21 h 132"/>
                <a:gd name="T20" fmla="*/ 32 w 219"/>
                <a:gd name="T21" fmla="*/ 21 h 132"/>
                <a:gd name="T22" fmla="*/ 32 w 219"/>
                <a:gd name="T23" fmla="*/ 0 h 132"/>
                <a:gd name="T24" fmla="*/ 23 w 219"/>
                <a:gd name="T25" fmla="*/ 0 h 132"/>
                <a:gd name="T26" fmla="*/ 23 w 219"/>
                <a:gd name="T27" fmla="*/ 21 h 132"/>
                <a:gd name="T28" fmla="*/ 0 w 219"/>
                <a:gd name="T29" fmla="*/ 21 h 132"/>
                <a:gd name="T30" fmla="*/ 0 w 219"/>
                <a:gd name="T31" fmla="*/ 30 h 132"/>
                <a:gd name="T32" fmla="*/ 23 w 219"/>
                <a:gd name="T33" fmla="*/ 30 h 132"/>
                <a:gd name="T34" fmla="*/ 23 w 219"/>
                <a:gd name="T35" fmla="*/ 52 h 132"/>
                <a:gd name="T36" fmla="*/ 32 w 219"/>
                <a:gd name="T37" fmla="*/ 52 h 132"/>
                <a:gd name="T38" fmla="*/ 32 w 219"/>
                <a:gd name="T39" fmla="*/ 30 h 132"/>
                <a:gd name="T40" fmla="*/ 54 w 219"/>
                <a:gd name="T41" fmla="*/ 30 h 132"/>
                <a:gd name="T42" fmla="*/ 54 w 219"/>
                <a:gd name="T43" fmla="*/ 21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9" h="132">
                  <a:moveTo>
                    <a:pt x="31" y="132"/>
                  </a:moveTo>
                  <a:lnTo>
                    <a:pt x="24" y="126"/>
                  </a:lnTo>
                  <a:lnTo>
                    <a:pt x="75" y="57"/>
                  </a:lnTo>
                  <a:lnTo>
                    <a:pt x="142" y="103"/>
                  </a:lnTo>
                  <a:lnTo>
                    <a:pt x="213" y="31"/>
                  </a:lnTo>
                  <a:lnTo>
                    <a:pt x="219" y="38"/>
                  </a:lnTo>
                  <a:lnTo>
                    <a:pt x="143" y="115"/>
                  </a:lnTo>
                  <a:lnTo>
                    <a:pt x="77" y="69"/>
                  </a:lnTo>
                  <a:lnTo>
                    <a:pt x="31" y="132"/>
                  </a:lnTo>
                  <a:close/>
                  <a:moveTo>
                    <a:pt x="54" y="21"/>
                  </a:moveTo>
                  <a:lnTo>
                    <a:pt x="32" y="21"/>
                  </a:lnTo>
                  <a:lnTo>
                    <a:pt x="32" y="0"/>
                  </a:lnTo>
                  <a:lnTo>
                    <a:pt x="23" y="0"/>
                  </a:lnTo>
                  <a:lnTo>
                    <a:pt x="23" y="21"/>
                  </a:lnTo>
                  <a:lnTo>
                    <a:pt x="0" y="21"/>
                  </a:lnTo>
                  <a:lnTo>
                    <a:pt x="0" y="30"/>
                  </a:lnTo>
                  <a:lnTo>
                    <a:pt x="23" y="30"/>
                  </a:lnTo>
                  <a:lnTo>
                    <a:pt x="23" y="52"/>
                  </a:lnTo>
                  <a:lnTo>
                    <a:pt x="32" y="52"/>
                  </a:lnTo>
                  <a:lnTo>
                    <a:pt x="32" y="30"/>
                  </a:lnTo>
                  <a:lnTo>
                    <a:pt x="54" y="30"/>
                  </a:lnTo>
                  <a:lnTo>
                    <a:pt x="54" y="21"/>
                  </a:lnTo>
                  <a:close/>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8" name="Title 1"/>
          <p:cNvSpPr txBox="1">
            <a:spLocks/>
          </p:cNvSpPr>
          <p:nvPr/>
        </p:nvSpPr>
        <p:spPr>
          <a:xfrm>
            <a:off x="461387" y="304803"/>
            <a:ext cx="8396863" cy="620359"/>
          </a:xfrm>
          <a:prstGeom prst="rect">
            <a:avLst/>
          </a:prstGeom>
        </p:spPr>
        <p:txBody>
          <a:bodyPr vert="horz" lIns="121917" tIns="60958" rIns="121917" bIns="60958" rtlCol="0" anchor="b" anchorCtr="0">
            <a:normAutofit/>
          </a:bodyPr>
          <a:lstStyle>
            <a:lvl1pPr algn="l" defTabSz="914400" rtl="0" eaLnBrk="1" latinLnBrk="0" hangingPunct="1">
              <a:lnSpc>
                <a:spcPct val="90000"/>
              </a:lnSpc>
              <a:spcBef>
                <a:spcPct val="0"/>
              </a:spcBef>
              <a:buNone/>
              <a:defRPr sz="2000" b="0" kern="1200">
                <a:solidFill>
                  <a:schemeClr val="tx1"/>
                </a:solidFill>
                <a:latin typeface="Arial" pitchFamily="34" charset="0"/>
                <a:ea typeface="+mj-ea"/>
                <a:cs typeface="Arial" pitchFamily="34" charset="0"/>
              </a:defRPr>
            </a:lvl1pPr>
          </a:lstStyle>
          <a:p>
            <a:r>
              <a:rPr lang="en-US" dirty="0" smtClean="0"/>
              <a:t>OSAM Maturity Participation Calculation Detail</a:t>
            </a:r>
            <a:endParaRPr lang="en-US" dirty="0"/>
          </a:p>
        </p:txBody>
      </p:sp>
      <p:sp>
        <p:nvSpPr>
          <p:cNvPr id="9" name="Rectangle 26"/>
          <p:cNvSpPr>
            <a:spLocks noChangeArrowheads="1"/>
          </p:cNvSpPr>
          <p:nvPr/>
        </p:nvSpPr>
        <p:spPr bwMode="auto">
          <a:xfrm>
            <a:off x="531099" y="1337807"/>
            <a:ext cx="875110" cy="4453395"/>
          </a:xfrm>
          <a:prstGeom prst="rect">
            <a:avLst/>
          </a:prstGeom>
          <a:solidFill>
            <a:srgbClr val="D86916"/>
          </a:solidFill>
          <a:ln>
            <a:noFill/>
          </a:ln>
          <a:extLst/>
        </p:spPr>
        <p:txBody>
          <a:bodyPr vert="horz" wrap="square" lIns="64008" tIns="45720" rIns="27432" bIns="45720" numCol="1" anchor="ctr" anchorCtr="0" compatLnSpc="1">
            <a:prstTxWarp prst="textNoShape">
              <a:avLst/>
            </a:prstTxWarp>
          </a:bodyPr>
          <a:lstStyle/>
          <a:p>
            <a:pPr>
              <a:lnSpc>
                <a:spcPct val="95000"/>
              </a:lnSpc>
            </a:pPr>
            <a:endParaRPr lang="en-US" sz="1400" dirty="0"/>
          </a:p>
        </p:txBody>
      </p:sp>
      <p:graphicFrame>
        <p:nvGraphicFramePr>
          <p:cNvPr id="4" name="Table 3"/>
          <p:cNvGraphicFramePr>
            <a:graphicFrameLocks noGrp="1"/>
          </p:cNvGraphicFramePr>
          <p:nvPr>
            <p:extLst>
              <p:ext uri="{D42A27DB-BD31-4B8C-83A1-F6EECF244321}">
                <p14:modId xmlns:p14="http://schemas.microsoft.com/office/powerpoint/2010/main" val="1223367784"/>
              </p:ext>
            </p:extLst>
          </p:nvPr>
        </p:nvGraphicFramePr>
        <p:xfrm>
          <a:off x="1620282" y="2163714"/>
          <a:ext cx="6722362" cy="3412006"/>
        </p:xfrm>
        <a:graphic>
          <a:graphicData uri="http://schemas.openxmlformats.org/drawingml/2006/table">
            <a:tbl>
              <a:tblPr firstRow="1" bandRow="1">
                <a:tableStyleId>{5FD0F851-EC5A-4D38-B0AD-8093EC10F338}</a:tableStyleId>
              </a:tblPr>
              <a:tblGrid>
                <a:gridCol w="1040019"/>
                <a:gridCol w="5682343"/>
              </a:tblGrid>
              <a:tr h="598391">
                <a:tc>
                  <a:txBody>
                    <a:bodyPr/>
                    <a:lstStyle/>
                    <a:p>
                      <a:r>
                        <a:rPr lang="en-US" sz="1400" dirty="0" smtClean="0"/>
                        <a:t>Capability Assessment</a:t>
                      </a:r>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b="0" baseline="0" dirty="0" smtClean="0"/>
                        <a:t>Is Capability Assessment survey result available for scrum team/child project?  If Yes,</a:t>
                      </a:r>
                    </a:p>
                    <a:p>
                      <a:r>
                        <a:rPr lang="en-US" sz="1200" b="0" baseline="0" dirty="0" smtClean="0"/>
                        <a:t>Is Capability Assessment date within 90 days? If Yes, </a:t>
                      </a:r>
                    </a:p>
                    <a:p>
                      <a:r>
                        <a:rPr lang="en-US" sz="1200" b="0" baseline="0" dirty="0" smtClean="0"/>
                        <a:t>25% Credit</a:t>
                      </a:r>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96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1" dirty="0" smtClean="0"/>
                        <a:t>Action Plan</a:t>
                      </a:r>
                    </a:p>
                    <a:p>
                      <a:endParaRPr lang="en-US" sz="1400" b="1" dirty="0"/>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b="0" baseline="0" dirty="0" smtClean="0"/>
                        <a:t>Is Action Plan available for parent project or scrum team/child?  If Yes,</a:t>
                      </a:r>
                    </a:p>
                    <a:p>
                      <a:r>
                        <a:rPr lang="en-US" sz="1200" b="0" baseline="0" dirty="0" smtClean="0"/>
                        <a:t>Is Action Plan date within 90 days? If Yes, </a:t>
                      </a:r>
                    </a:p>
                    <a:p>
                      <a:r>
                        <a:rPr lang="en-US" sz="1200" b="0" baseline="0" dirty="0" smtClean="0"/>
                        <a:t>25% Credit</a:t>
                      </a:r>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89417">
                <a:tc>
                  <a:txBody>
                    <a:bodyPr/>
                    <a:lstStyle/>
                    <a:p>
                      <a:r>
                        <a:rPr lang="en-US" sz="1400" b="1" dirty="0" smtClean="0"/>
                        <a:t>OSAM Adoption</a:t>
                      </a:r>
                      <a:endParaRPr lang="en-US" sz="1400" b="1" dirty="0"/>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b="0" baseline="0" dirty="0" smtClean="0"/>
                        <a:t>Is OSAM Adoption </a:t>
                      </a:r>
                      <a:r>
                        <a:rPr lang="en-US" sz="1200" b="0" baseline="0" smtClean="0"/>
                        <a:t>box checked*?  </a:t>
                      </a:r>
                      <a:r>
                        <a:rPr lang="en-US" sz="1200" b="0" baseline="0" dirty="0" smtClean="0"/>
                        <a:t>If Yes,</a:t>
                      </a:r>
                    </a:p>
                    <a:p>
                      <a:r>
                        <a:rPr lang="en-US" sz="1200" b="0" baseline="0" dirty="0" smtClean="0"/>
                        <a:t>Is OSAM Adoption date stamp within 90 days? If Yes, </a:t>
                      </a:r>
                    </a:p>
                    <a:p>
                      <a:r>
                        <a:rPr lang="en-US" sz="1200" b="0" baseline="0" dirty="0" smtClean="0"/>
                        <a:t>25% Credit</a:t>
                      </a:r>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89417">
                <a:tc>
                  <a:txBody>
                    <a:bodyPr/>
                    <a:lstStyle/>
                    <a:p>
                      <a:r>
                        <a:rPr lang="en-US" sz="1400" b="1" dirty="0" smtClean="0"/>
                        <a:t>CI</a:t>
                      </a:r>
                      <a:r>
                        <a:rPr lang="en-US" sz="1400" b="1" baseline="0" dirty="0" smtClean="0"/>
                        <a:t> </a:t>
                      </a:r>
                      <a:r>
                        <a:rPr lang="en-US" sz="1400" b="1" dirty="0" smtClean="0"/>
                        <a:t>Adoption</a:t>
                      </a:r>
                      <a:endParaRPr lang="en-US" sz="1400" b="1" dirty="0"/>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b="0" baseline="0" dirty="0" smtClean="0"/>
                        <a:t>Is CI Adoption box checked?  If Yes,</a:t>
                      </a:r>
                    </a:p>
                    <a:p>
                      <a:r>
                        <a:rPr lang="en-US" sz="1200" b="0" baseline="0" dirty="0" smtClean="0"/>
                        <a:t>Is CI Adoption date stamp within 90 days? If Yes, </a:t>
                      </a:r>
                    </a:p>
                    <a:p>
                      <a:r>
                        <a:rPr lang="en-US" sz="1200" b="0" baseline="0" dirty="0" smtClean="0"/>
                        <a:t>25% Credit</a:t>
                      </a:r>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77366">
                <a:tc>
                  <a:txBody>
                    <a:bodyPr/>
                    <a:lstStyle/>
                    <a:p>
                      <a:r>
                        <a:rPr lang="en-US" sz="1400" b="1" dirty="0" smtClean="0"/>
                        <a:t>Aggregation</a:t>
                      </a:r>
                      <a:endParaRPr lang="en-US" sz="1400" b="1" dirty="0"/>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b="0" baseline="0" dirty="0" smtClean="0"/>
                        <a:t>All scores are averaged across organizational filter</a:t>
                      </a:r>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2" name="TextBox 1"/>
          <p:cNvSpPr txBox="1"/>
          <p:nvPr/>
        </p:nvSpPr>
        <p:spPr>
          <a:xfrm>
            <a:off x="6985000" y="5952067"/>
            <a:ext cx="1741148" cy="338554"/>
          </a:xfrm>
          <a:prstGeom prst="rect">
            <a:avLst/>
          </a:prstGeom>
          <a:noFill/>
        </p:spPr>
        <p:txBody>
          <a:bodyPr wrap="square" rtlCol="0">
            <a:spAutoFit/>
          </a:bodyPr>
          <a:lstStyle/>
          <a:p>
            <a:r>
              <a:rPr lang="en-US" sz="800" dirty="0" smtClean="0"/>
              <a:t>*CA Adoption required URL to tool used to be populated.</a:t>
            </a:r>
          </a:p>
        </p:txBody>
      </p:sp>
      <p:grpSp>
        <p:nvGrpSpPr>
          <p:cNvPr id="18" name="Group 17"/>
          <p:cNvGrpSpPr/>
          <p:nvPr/>
        </p:nvGrpSpPr>
        <p:grpSpPr>
          <a:xfrm>
            <a:off x="638671" y="1385464"/>
            <a:ext cx="632222" cy="806450"/>
            <a:chOff x="5686425" y="3017838"/>
            <a:chExt cx="842963" cy="806450"/>
          </a:xfrm>
        </p:grpSpPr>
        <p:sp>
          <p:nvSpPr>
            <p:cNvPr id="20" name="Freeform 41"/>
            <p:cNvSpPr>
              <a:spLocks noEditPoints="1"/>
            </p:cNvSpPr>
            <p:nvPr/>
          </p:nvSpPr>
          <p:spPr bwMode="auto">
            <a:xfrm>
              <a:off x="5708650" y="3455988"/>
              <a:ext cx="19050" cy="46038"/>
            </a:xfrm>
            <a:custGeom>
              <a:avLst/>
              <a:gdLst>
                <a:gd name="T0" fmla="*/ 12 w 12"/>
                <a:gd name="T1" fmla="*/ 29 h 29"/>
                <a:gd name="T2" fmla="*/ 12 w 12"/>
                <a:gd name="T3" fmla="*/ 29 h 29"/>
                <a:gd name="T4" fmla="*/ 12 w 12"/>
                <a:gd name="T5" fmla="*/ 29 h 29"/>
                <a:gd name="T6" fmla="*/ 0 w 12"/>
                <a:gd name="T7" fmla="*/ 0 h 29"/>
                <a:gd name="T8" fmla="*/ 0 w 12"/>
                <a:gd name="T9" fmla="*/ 0 h 29"/>
                <a:gd name="T10" fmla="*/ 0 w 12"/>
                <a:gd name="T11" fmla="*/ 0 h 29"/>
              </a:gdLst>
              <a:ahLst/>
              <a:cxnLst>
                <a:cxn ang="0">
                  <a:pos x="T0" y="T1"/>
                </a:cxn>
                <a:cxn ang="0">
                  <a:pos x="T2" y="T3"/>
                </a:cxn>
                <a:cxn ang="0">
                  <a:pos x="T4" y="T5"/>
                </a:cxn>
                <a:cxn ang="0">
                  <a:pos x="T6" y="T7"/>
                </a:cxn>
                <a:cxn ang="0">
                  <a:pos x="T8" y="T9"/>
                </a:cxn>
                <a:cxn ang="0">
                  <a:pos x="T10" y="T11"/>
                </a:cxn>
              </a:cxnLst>
              <a:rect l="0" t="0" r="r" b="b"/>
              <a:pathLst>
                <a:path w="12" h="29">
                  <a:moveTo>
                    <a:pt x="12" y="29"/>
                  </a:moveTo>
                  <a:lnTo>
                    <a:pt x="12" y="29"/>
                  </a:lnTo>
                  <a:lnTo>
                    <a:pt x="12" y="29"/>
                  </a:lnTo>
                  <a:close/>
                  <a:moveTo>
                    <a:pt x="0" y="0"/>
                  </a:moveTo>
                  <a:lnTo>
                    <a:pt x="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42"/>
            <p:cNvSpPr>
              <a:spLocks noEditPoints="1"/>
            </p:cNvSpPr>
            <p:nvPr/>
          </p:nvSpPr>
          <p:spPr bwMode="auto">
            <a:xfrm>
              <a:off x="6240463" y="3802063"/>
              <a:ext cx="15875" cy="19050"/>
            </a:xfrm>
            <a:custGeom>
              <a:avLst/>
              <a:gdLst>
                <a:gd name="T0" fmla="*/ 1 w 4"/>
                <a:gd name="T1" fmla="*/ 5 h 5"/>
                <a:gd name="T2" fmla="*/ 1 w 4"/>
                <a:gd name="T3" fmla="*/ 5 h 5"/>
                <a:gd name="T4" fmla="*/ 1 w 4"/>
                <a:gd name="T5" fmla="*/ 5 h 5"/>
                <a:gd name="T6" fmla="*/ 0 w 4"/>
                <a:gd name="T7" fmla="*/ 3 h 5"/>
                <a:gd name="T8" fmla="*/ 0 w 4"/>
                <a:gd name="T9" fmla="*/ 3 h 5"/>
                <a:gd name="T10" fmla="*/ 0 w 4"/>
                <a:gd name="T11" fmla="*/ 3 h 5"/>
                <a:gd name="T12" fmla="*/ 4 w 4"/>
                <a:gd name="T13" fmla="*/ 0 h 5"/>
                <a:gd name="T14" fmla="*/ 4 w 4"/>
                <a:gd name="T15" fmla="*/ 0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5">
                  <a:moveTo>
                    <a:pt x="1" y="5"/>
                  </a:moveTo>
                  <a:cubicBezTo>
                    <a:pt x="1" y="5"/>
                    <a:pt x="1" y="5"/>
                    <a:pt x="1" y="5"/>
                  </a:cubicBezTo>
                  <a:cubicBezTo>
                    <a:pt x="1" y="5"/>
                    <a:pt x="1" y="5"/>
                    <a:pt x="1" y="5"/>
                  </a:cubicBezTo>
                  <a:close/>
                  <a:moveTo>
                    <a:pt x="0" y="3"/>
                  </a:moveTo>
                  <a:cubicBezTo>
                    <a:pt x="0" y="3"/>
                    <a:pt x="0" y="3"/>
                    <a:pt x="0" y="3"/>
                  </a:cubicBezTo>
                  <a:cubicBezTo>
                    <a:pt x="0" y="3"/>
                    <a:pt x="0" y="3"/>
                    <a:pt x="0" y="3"/>
                  </a:cubicBezTo>
                  <a:close/>
                  <a:moveTo>
                    <a:pt x="4" y="0"/>
                  </a:moveTo>
                  <a:cubicBezTo>
                    <a:pt x="4" y="0"/>
                    <a:pt x="4" y="0"/>
                    <a:pt x="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Rectangle 43"/>
            <p:cNvSpPr>
              <a:spLocks noChangeArrowheads="1"/>
            </p:cNvSpPr>
            <p:nvPr/>
          </p:nvSpPr>
          <p:spPr bwMode="auto">
            <a:xfrm>
              <a:off x="6308725" y="3460750"/>
              <a:ext cx="52387" cy="190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44"/>
            <p:cNvSpPr>
              <a:spLocks/>
            </p:cNvSpPr>
            <p:nvPr/>
          </p:nvSpPr>
          <p:spPr bwMode="auto">
            <a:xfrm>
              <a:off x="6240463" y="3460750"/>
              <a:ext cx="49212" cy="19050"/>
            </a:xfrm>
            <a:custGeom>
              <a:avLst/>
              <a:gdLst>
                <a:gd name="T0" fmla="*/ 13 w 13"/>
                <a:gd name="T1" fmla="*/ 5 h 5"/>
                <a:gd name="T2" fmla="*/ 13 w 13"/>
                <a:gd name="T3" fmla="*/ 0 h 5"/>
                <a:gd name="T4" fmla="*/ 9 w 13"/>
                <a:gd name="T5" fmla="*/ 0 h 5"/>
                <a:gd name="T6" fmla="*/ 0 w 13"/>
                <a:gd name="T7" fmla="*/ 5 h 5"/>
                <a:gd name="T8" fmla="*/ 13 w 13"/>
                <a:gd name="T9" fmla="*/ 5 h 5"/>
              </a:gdLst>
              <a:ahLst/>
              <a:cxnLst>
                <a:cxn ang="0">
                  <a:pos x="T0" y="T1"/>
                </a:cxn>
                <a:cxn ang="0">
                  <a:pos x="T2" y="T3"/>
                </a:cxn>
                <a:cxn ang="0">
                  <a:pos x="T4" y="T5"/>
                </a:cxn>
                <a:cxn ang="0">
                  <a:pos x="T6" y="T7"/>
                </a:cxn>
                <a:cxn ang="0">
                  <a:pos x="T8" y="T9"/>
                </a:cxn>
              </a:cxnLst>
              <a:rect l="0" t="0" r="r" b="b"/>
              <a:pathLst>
                <a:path w="13" h="5">
                  <a:moveTo>
                    <a:pt x="13" y="5"/>
                  </a:moveTo>
                  <a:cubicBezTo>
                    <a:pt x="13" y="0"/>
                    <a:pt x="13" y="0"/>
                    <a:pt x="13" y="0"/>
                  </a:cubicBezTo>
                  <a:cubicBezTo>
                    <a:pt x="9" y="0"/>
                    <a:pt x="9" y="0"/>
                    <a:pt x="9" y="0"/>
                  </a:cubicBezTo>
                  <a:cubicBezTo>
                    <a:pt x="6" y="2"/>
                    <a:pt x="3" y="4"/>
                    <a:pt x="0" y="5"/>
                  </a:cubicBezTo>
                  <a:lnTo>
                    <a:pt x="13"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Rectangle 45"/>
            <p:cNvSpPr>
              <a:spLocks noChangeArrowheads="1"/>
            </p:cNvSpPr>
            <p:nvPr/>
          </p:nvSpPr>
          <p:spPr bwMode="auto">
            <a:xfrm>
              <a:off x="6176963" y="3460750"/>
              <a:ext cx="30162" cy="190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Rectangle 46"/>
            <p:cNvSpPr>
              <a:spLocks noChangeArrowheads="1"/>
            </p:cNvSpPr>
            <p:nvPr/>
          </p:nvSpPr>
          <p:spPr bwMode="auto">
            <a:xfrm>
              <a:off x="6105525" y="3460750"/>
              <a:ext cx="46037" cy="190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Rectangle 47"/>
            <p:cNvSpPr>
              <a:spLocks noChangeArrowheads="1"/>
            </p:cNvSpPr>
            <p:nvPr/>
          </p:nvSpPr>
          <p:spPr bwMode="auto">
            <a:xfrm>
              <a:off x="6030913" y="3460750"/>
              <a:ext cx="44450" cy="190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Rectangle 48"/>
            <p:cNvSpPr>
              <a:spLocks noChangeArrowheads="1"/>
            </p:cNvSpPr>
            <p:nvPr/>
          </p:nvSpPr>
          <p:spPr bwMode="auto">
            <a:xfrm>
              <a:off x="5956300" y="3460750"/>
              <a:ext cx="44450" cy="190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49"/>
            <p:cNvSpPr>
              <a:spLocks/>
            </p:cNvSpPr>
            <p:nvPr/>
          </p:nvSpPr>
          <p:spPr bwMode="auto">
            <a:xfrm>
              <a:off x="6342063" y="3438525"/>
              <a:ext cx="33337" cy="63500"/>
            </a:xfrm>
            <a:custGeom>
              <a:avLst/>
              <a:gdLst>
                <a:gd name="T0" fmla="*/ 0 w 21"/>
                <a:gd name="T1" fmla="*/ 0 h 40"/>
                <a:gd name="T2" fmla="*/ 0 w 21"/>
                <a:gd name="T3" fmla="*/ 40 h 40"/>
                <a:gd name="T4" fmla="*/ 21 w 21"/>
                <a:gd name="T5" fmla="*/ 21 h 40"/>
                <a:gd name="T6" fmla="*/ 0 w 21"/>
                <a:gd name="T7" fmla="*/ 0 h 40"/>
              </a:gdLst>
              <a:ahLst/>
              <a:cxnLst>
                <a:cxn ang="0">
                  <a:pos x="T0" y="T1"/>
                </a:cxn>
                <a:cxn ang="0">
                  <a:pos x="T2" y="T3"/>
                </a:cxn>
                <a:cxn ang="0">
                  <a:pos x="T4" y="T5"/>
                </a:cxn>
                <a:cxn ang="0">
                  <a:pos x="T6" y="T7"/>
                </a:cxn>
              </a:cxnLst>
              <a:rect l="0" t="0" r="r" b="b"/>
              <a:pathLst>
                <a:path w="21" h="40">
                  <a:moveTo>
                    <a:pt x="0" y="0"/>
                  </a:moveTo>
                  <a:lnTo>
                    <a:pt x="0" y="40"/>
                  </a:lnTo>
                  <a:lnTo>
                    <a:pt x="21" y="21"/>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9" name="Freeform 50"/>
            <p:cNvSpPr>
              <a:spLocks/>
            </p:cNvSpPr>
            <p:nvPr/>
          </p:nvSpPr>
          <p:spPr bwMode="auto">
            <a:xfrm>
              <a:off x="5992813" y="3336925"/>
              <a:ext cx="26987" cy="33338"/>
            </a:xfrm>
            <a:custGeom>
              <a:avLst/>
              <a:gdLst>
                <a:gd name="T0" fmla="*/ 2 w 7"/>
                <a:gd name="T1" fmla="*/ 9 h 9"/>
                <a:gd name="T2" fmla="*/ 0 w 7"/>
                <a:gd name="T3" fmla="*/ 1 h 9"/>
                <a:gd name="T4" fmla="*/ 5 w 7"/>
                <a:gd name="T5" fmla="*/ 0 h 9"/>
                <a:gd name="T6" fmla="*/ 7 w 7"/>
                <a:gd name="T7" fmla="*/ 7 h 9"/>
                <a:gd name="T8" fmla="*/ 2 w 7"/>
                <a:gd name="T9" fmla="*/ 9 h 9"/>
              </a:gdLst>
              <a:ahLst/>
              <a:cxnLst>
                <a:cxn ang="0">
                  <a:pos x="T0" y="T1"/>
                </a:cxn>
                <a:cxn ang="0">
                  <a:pos x="T2" y="T3"/>
                </a:cxn>
                <a:cxn ang="0">
                  <a:pos x="T4" y="T5"/>
                </a:cxn>
                <a:cxn ang="0">
                  <a:pos x="T6" y="T7"/>
                </a:cxn>
                <a:cxn ang="0">
                  <a:pos x="T8" y="T9"/>
                </a:cxn>
              </a:cxnLst>
              <a:rect l="0" t="0" r="r" b="b"/>
              <a:pathLst>
                <a:path w="7" h="9">
                  <a:moveTo>
                    <a:pt x="2" y="9"/>
                  </a:moveTo>
                  <a:cubicBezTo>
                    <a:pt x="1" y="6"/>
                    <a:pt x="1" y="4"/>
                    <a:pt x="0" y="1"/>
                  </a:cubicBezTo>
                  <a:cubicBezTo>
                    <a:pt x="5" y="0"/>
                    <a:pt x="5" y="0"/>
                    <a:pt x="5" y="0"/>
                  </a:cubicBezTo>
                  <a:cubicBezTo>
                    <a:pt x="6" y="2"/>
                    <a:pt x="6" y="5"/>
                    <a:pt x="7" y="7"/>
                  </a:cubicBezTo>
                  <a:lnTo>
                    <a:pt x="2"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0" name="Freeform 51"/>
            <p:cNvSpPr>
              <a:spLocks/>
            </p:cNvSpPr>
            <p:nvPr/>
          </p:nvSpPr>
          <p:spPr bwMode="auto">
            <a:xfrm>
              <a:off x="6281738" y="3362325"/>
              <a:ext cx="46037" cy="57150"/>
            </a:xfrm>
            <a:custGeom>
              <a:avLst/>
              <a:gdLst>
                <a:gd name="T0" fmla="*/ 4 w 12"/>
                <a:gd name="T1" fmla="*/ 15 h 15"/>
                <a:gd name="T2" fmla="*/ 0 w 12"/>
                <a:gd name="T3" fmla="*/ 12 h 15"/>
                <a:gd name="T4" fmla="*/ 7 w 12"/>
                <a:gd name="T5" fmla="*/ 0 h 15"/>
                <a:gd name="T6" fmla="*/ 12 w 12"/>
                <a:gd name="T7" fmla="*/ 2 h 15"/>
                <a:gd name="T8" fmla="*/ 4 w 12"/>
                <a:gd name="T9" fmla="*/ 15 h 15"/>
              </a:gdLst>
              <a:ahLst/>
              <a:cxnLst>
                <a:cxn ang="0">
                  <a:pos x="T0" y="T1"/>
                </a:cxn>
                <a:cxn ang="0">
                  <a:pos x="T2" y="T3"/>
                </a:cxn>
                <a:cxn ang="0">
                  <a:pos x="T4" y="T5"/>
                </a:cxn>
                <a:cxn ang="0">
                  <a:pos x="T6" y="T7"/>
                </a:cxn>
                <a:cxn ang="0">
                  <a:pos x="T8" y="T9"/>
                </a:cxn>
              </a:cxnLst>
              <a:rect l="0" t="0" r="r" b="b"/>
              <a:pathLst>
                <a:path w="12" h="15">
                  <a:moveTo>
                    <a:pt x="4" y="15"/>
                  </a:moveTo>
                  <a:cubicBezTo>
                    <a:pt x="0" y="12"/>
                    <a:pt x="0" y="12"/>
                    <a:pt x="0" y="12"/>
                  </a:cubicBezTo>
                  <a:cubicBezTo>
                    <a:pt x="3" y="8"/>
                    <a:pt x="6" y="4"/>
                    <a:pt x="7" y="0"/>
                  </a:cubicBezTo>
                  <a:cubicBezTo>
                    <a:pt x="12" y="2"/>
                    <a:pt x="12" y="2"/>
                    <a:pt x="12" y="2"/>
                  </a:cubicBezTo>
                  <a:cubicBezTo>
                    <a:pt x="10" y="7"/>
                    <a:pt x="8" y="11"/>
                    <a:pt x="4" y="1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1" name="Freeform 52"/>
            <p:cNvSpPr>
              <a:spLocks/>
            </p:cNvSpPr>
            <p:nvPr/>
          </p:nvSpPr>
          <p:spPr bwMode="auto">
            <a:xfrm>
              <a:off x="6316663" y="3279775"/>
              <a:ext cx="25400" cy="60325"/>
            </a:xfrm>
            <a:custGeom>
              <a:avLst/>
              <a:gdLst>
                <a:gd name="T0" fmla="*/ 6 w 7"/>
                <a:gd name="T1" fmla="*/ 16 h 16"/>
                <a:gd name="T2" fmla="*/ 0 w 7"/>
                <a:gd name="T3" fmla="*/ 15 h 16"/>
                <a:gd name="T4" fmla="*/ 1 w 7"/>
                <a:gd name="T5" fmla="*/ 6 h 16"/>
                <a:gd name="T6" fmla="*/ 1 w 7"/>
                <a:gd name="T7" fmla="*/ 1 h 16"/>
                <a:gd name="T8" fmla="*/ 6 w 7"/>
                <a:gd name="T9" fmla="*/ 0 h 16"/>
                <a:gd name="T10" fmla="*/ 7 w 7"/>
                <a:gd name="T11" fmla="*/ 6 h 16"/>
                <a:gd name="T12" fmla="*/ 6 w 7"/>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7" h="16">
                  <a:moveTo>
                    <a:pt x="6" y="16"/>
                  </a:moveTo>
                  <a:cubicBezTo>
                    <a:pt x="0" y="15"/>
                    <a:pt x="0" y="15"/>
                    <a:pt x="0" y="15"/>
                  </a:cubicBezTo>
                  <a:cubicBezTo>
                    <a:pt x="1" y="12"/>
                    <a:pt x="1" y="9"/>
                    <a:pt x="1" y="6"/>
                  </a:cubicBezTo>
                  <a:cubicBezTo>
                    <a:pt x="1" y="5"/>
                    <a:pt x="1" y="3"/>
                    <a:pt x="1" y="1"/>
                  </a:cubicBezTo>
                  <a:cubicBezTo>
                    <a:pt x="6" y="0"/>
                    <a:pt x="6" y="0"/>
                    <a:pt x="6" y="0"/>
                  </a:cubicBezTo>
                  <a:cubicBezTo>
                    <a:pt x="6" y="2"/>
                    <a:pt x="7" y="4"/>
                    <a:pt x="7" y="6"/>
                  </a:cubicBezTo>
                  <a:cubicBezTo>
                    <a:pt x="7" y="10"/>
                    <a:pt x="6" y="13"/>
                    <a:pt x="6" y="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2" name="Freeform 53"/>
            <p:cNvSpPr>
              <a:spLocks/>
            </p:cNvSpPr>
            <p:nvPr/>
          </p:nvSpPr>
          <p:spPr bwMode="auto">
            <a:xfrm>
              <a:off x="5989638" y="3254375"/>
              <a:ext cx="26987" cy="55563"/>
            </a:xfrm>
            <a:custGeom>
              <a:avLst/>
              <a:gdLst>
                <a:gd name="T0" fmla="*/ 0 w 7"/>
                <a:gd name="T1" fmla="*/ 15 h 15"/>
                <a:gd name="T2" fmla="*/ 0 w 7"/>
                <a:gd name="T3" fmla="*/ 13 h 15"/>
                <a:gd name="T4" fmla="*/ 2 w 7"/>
                <a:gd name="T5" fmla="*/ 0 h 15"/>
                <a:gd name="T6" fmla="*/ 7 w 7"/>
                <a:gd name="T7" fmla="*/ 1 h 15"/>
                <a:gd name="T8" fmla="*/ 5 w 7"/>
                <a:gd name="T9" fmla="*/ 13 h 15"/>
                <a:gd name="T10" fmla="*/ 5 w 7"/>
                <a:gd name="T11" fmla="*/ 15 h 15"/>
                <a:gd name="T12" fmla="*/ 0 w 7"/>
                <a:gd name="T13" fmla="*/ 15 h 15"/>
              </a:gdLst>
              <a:ahLst/>
              <a:cxnLst>
                <a:cxn ang="0">
                  <a:pos x="T0" y="T1"/>
                </a:cxn>
                <a:cxn ang="0">
                  <a:pos x="T2" y="T3"/>
                </a:cxn>
                <a:cxn ang="0">
                  <a:pos x="T4" y="T5"/>
                </a:cxn>
                <a:cxn ang="0">
                  <a:pos x="T6" y="T7"/>
                </a:cxn>
                <a:cxn ang="0">
                  <a:pos x="T8" y="T9"/>
                </a:cxn>
                <a:cxn ang="0">
                  <a:pos x="T10" y="T11"/>
                </a:cxn>
                <a:cxn ang="0">
                  <a:pos x="T12" y="T13"/>
                </a:cxn>
              </a:cxnLst>
              <a:rect l="0" t="0" r="r" b="b"/>
              <a:pathLst>
                <a:path w="7" h="15">
                  <a:moveTo>
                    <a:pt x="0" y="15"/>
                  </a:moveTo>
                  <a:cubicBezTo>
                    <a:pt x="0" y="15"/>
                    <a:pt x="0" y="14"/>
                    <a:pt x="0" y="13"/>
                  </a:cubicBezTo>
                  <a:cubicBezTo>
                    <a:pt x="0" y="9"/>
                    <a:pt x="1" y="4"/>
                    <a:pt x="2" y="0"/>
                  </a:cubicBezTo>
                  <a:cubicBezTo>
                    <a:pt x="7" y="1"/>
                    <a:pt x="7" y="1"/>
                    <a:pt x="7" y="1"/>
                  </a:cubicBezTo>
                  <a:cubicBezTo>
                    <a:pt x="6" y="5"/>
                    <a:pt x="5" y="9"/>
                    <a:pt x="5" y="13"/>
                  </a:cubicBezTo>
                  <a:cubicBezTo>
                    <a:pt x="5" y="14"/>
                    <a:pt x="5" y="14"/>
                    <a:pt x="5" y="15"/>
                  </a:cubicBezTo>
                  <a:lnTo>
                    <a:pt x="0"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3" name="Freeform 54"/>
            <p:cNvSpPr>
              <a:spLocks/>
            </p:cNvSpPr>
            <p:nvPr/>
          </p:nvSpPr>
          <p:spPr bwMode="auto">
            <a:xfrm>
              <a:off x="6289675" y="3197225"/>
              <a:ext cx="41275" cy="60325"/>
            </a:xfrm>
            <a:custGeom>
              <a:avLst/>
              <a:gdLst>
                <a:gd name="T0" fmla="*/ 7 w 11"/>
                <a:gd name="T1" fmla="*/ 16 h 16"/>
                <a:gd name="T2" fmla="*/ 0 w 11"/>
                <a:gd name="T3" fmla="*/ 4 h 16"/>
                <a:gd name="T4" fmla="*/ 4 w 11"/>
                <a:gd name="T5" fmla="*/ 0 h 16"/>
                <a:gd name="T6" fmla="*/ 11 w 11"/>
                <a:gd name="T7" fmla="*/ 15 h 16"/>
                <a:gd name="T8" fmla="*/ 7 w 11"/>
                <a:gd name="T9" fmla="*/ 16 h 16"/>
              </a:gdLst>
              <a:ahLst/>
              <a:cxnLst>
                <a:cxn ang="0">
                  <a:pos x="T0" y="T1"/>
                </a:cxn>
                <a:cxn ang="0">
                  <a:pos x="T2" y="T3"/>
                </a:cxn>
                <a:cxn ang="0">
                  <a:pos x="T4" y="T5"/>
                </a:cxn>
                <a:cxn ang="0">
                  <a:pos x="T6" y="T7"/>
                </a:cxn>
                <a:cxn ang="0">
                  <a:pos x="T8" y="T9"/>
                </a:cxn>
              </a:cxnLst>
              <a:rect l="0" t="0" r="r" b="b"/>
              <a:pathLst>
                <a:path w="11" h="16">
                  <a:moveTo>
                    <a:pt x="7" y="16"/>
                  </a:moveTo>
                  <a:cubicBezTo>
                    <a:pt x="5" y="12"/>
                    <a:pt x="3" y="7"/>
                    <a:pt x="0" y="4"/>
                  </a:cubicBezTo>
                  <a:cubicBezTo>
                    <a:pt x="4" y="0"/>
                    <a:pt x="4" y="0"/>
                    <a:pt x="4" y="0"/>
                  </a:cubicBezTo>
                  <a:cubicBezTo>
                    <a:pt x="8" y="5"/>
                    <a:pt x="10" y="10"/>
                    <a:pt x="11" y="15"/>
                  </a:cubicBezTo>
                  <a:lnTo>
                    <a:pt x="7" y="1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4" name="Freeform 55"/>
            <p:cNvSpPr>
              <a:spLocks/>
            </p:cNvSpPr>
            <p:nvPr/>
          </p:nvSpPr>
          <p:spPr bwMode="auto">
            <a:xfrm>
              <a:off x="6008688" y="3179763"/>
              <a:ext cx="49212" cy="55563"/>
            </a:xfrm>
            <a:custGeom>
              <a:avLst/>
              <a:gdLst>
                <a:gd name="T0" fmla="*/ 5 w 13"/>
                <a:gd name="T1" fmla="*/ 15 h 15"/>
                <a:gd name="T2" fmla="*/ 0 w 13"/>
                <a:gd name="T3" fmla="*/ 12 h 15"/>
                <a:gd name="T4" fmla="*/ 9 w 13"/>
                <a:gd name="T5" fmla="*/ 0 h 15"/>
                <a:gd name="T6" fmla="*/ 13 w 13"/>
                <a:gd name="T7" fmla="*/ 3 h 15"/>
                <a:gd name="T8" fmla="*/ 5 w 13"/>
                <a:gd name="T9" fmla="*/ 15 h 15"/>
              </a:gdLst>
              <a:ahLst/>
              <a:cxnLst>
                <a:cxn ang="0">
                  <a:pos x="T0" y="T1"/>
                </a:cxn>
                <a:cxn ang="0">
                  <a:pos x="T2" y="T3"/>
                </a:cxn>
                <a:cxn ang="0">
                  <a:pos x="T4" y="T5"/>
                </a:cxn>
                <a:cxn ang="0">
                  <a:pos x="T6" y="T7"/>
                </a:cxn>
                <a:cxn ang="0">
                  <a:pos x="T8" y="T9"/>
                </a:cxn>
              </a:cxnLst>
              <a:rect l="0" t="0" r="r" b="b"/>
              <a:pathLst>
                <a:path w="13" h="15">
                  <a:moveTo>
                    <a:pt x="5" y="15"/>
                  </a:moveTo>
                  <a:cubicBezTo>
                    <a:pt x="0" y="12"/>
                    <a:pt x="0" y="12"/>
                    <a:pt x="0" y="12"/>
                  </a:cubicBezTo>
                  <a:cubicBezTo>
                    <a:pt x="2" y="7"/>
                    <a:pt x="6" y="3"/>
                    <a:pt x="9" y="0"/>
                  </a:cubicBezTo>
                  <a:cubicBezTo>
                    <a:pt x="13" y="3"/>
                    <a:pt x="13" y="3"/>
                    <a:pt x="13" y="3"/>
                  </a:cubicBezTo>
                  <a:cubicBezTo>
                    <a:pt x="10" y="7"/>
                    <a:pt x="7" y="10"/>
                    <a:pt x="5" y="1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5" name="Freeform 56"/>
            <p:cNvSpPr>
              <a:spLocks/>
            </p:cNvSpPr>
            <p:nvPr/>
          </p:nvSpPr>
          <p:spPr bwMode="auto">
            <a:xfrm>
              <a:off x="6229350" y="3144838"/>
              <a:ext cx="57150" cy="46038"/>
            </a:xfrm>
            <a:custGeom>
              <a:avLst/>
              <a:gdLst>
                <a:gd name="T0" fmla="*/ 12 w 15"/>
                <a:gd name="T1" fmla="*/ 12 h 12"/>
                <a:gd name="T2" fmla="*/ 0 w 15"/>
                <a:gd name="T3" fmla="*/ 4 h 12"/>
                <a:gd name="T4" fmla="*/ 2 w 15"/>
                <a:gd name="T5" fmla="*/ 0 h 12"/>
                <a:gd name="T6" fmla="*/ 15 w 15"/>
                <a:gd name="T7" fmla="*/ 9 h 12"/>
                <a:gd name="T8" fmla="*/ 12 w 15"/>
                <a:gd name="T9" fmla="*/ 12 h 12"/>
              </a:gdLst>
              <a:ahLst/>
              <a:cxnLst>
                <a:cxn ang="0">
                  <a:pos x="T0" y="T1"/>
                </a:cxn>
                <a:cxn ang="0">
                  <a:pos x="T2" y="T3"/>
                </a:cxn>
                <a:cxn ang="0">
                  <a:pos x="T4" y="T5"/>
                </a:cxn>
                <a:cxn ang="0">
                  <a:pos x="T6" y="T7"/>
                </a:cxn>
                <a:cxn ang="0">
                  <a:pos x="T8" y="T9"/>
                </a:cxn>
              </a:cxnLst>
              <a:rect l="0" t="0" r="r" b="b"/>
              <a:pathLst>
                <a:path w="15" h="12">
                  <a:moveTo>
                    <a:pt x="12" y="12"/>
                  </a:moveTo>
                  <a:cubicBezTo>
                    <a:pt x="8" y="9"/>
                    <a:pt x="4" y="6"/>
                    <a:pt x="0" y="4"/>
                  </a:cubicBezTo>
                  <a:cubicBezTo>
                    <a:pt x="2" y="0"/>
                    <a:pt x="2" y="0"/>
                    <a:pt x="2" y="0"/>
                  </a:cubicBezTo>
                  <a:cubicBezTo>
                    <a:pt x="7" y="2"/>
                    <a:pt x="11" y="5"/>
                    <a:pt x="15" y="9"/>
                  </a:cubicBezTo>
                  <a:lnTo>
                    <a:pt x="12" y="1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6" name="Freeform 57"/>
            <p:cNvSpPr>
              <a:spLocks/>
            </p:cNvSpPr>
            <p:nvPr/>
          </p:nvSpPr>
          <p:spPr bwMode="auto">
            <a:xfrm>
              <a:off x="6069013" y="3133725"/>
              <a:ext cx="55562" cy="41275"/>
            </a:xfrm>
            <a:custGeom>
              <a:avLst/>
              <a:gdLst>
                <a:gd name="T0" fmla="*/ 3 w 15"/>
                <a:gd name="T1" fmla="*/ 11 h 11"/>
                <a:gd name="T2" fmla="*/ 0 w 15"/>
                <a:gd name="T3" fmla="*/ 7 h 11"/>
                <a:gd name="T4" fmla="*/ 14 w 15"/>
                <a:gd name="T5" fmla="*/ 0 h 11"/>
                <a:gd name="T6" fmla="*/ 15 w 15"/>
                <a:gd name="T7" fmla="*/ 5 h 11"/>
                <a:gd name="T8" fmla="*/ 3 w 15"/>
                <a:gd name="T9" fmla="*/ 11 h 11"/>
              </a:gdLst>
              <a:ahLst/>
              <a:cxnLst>
                <a:cxn ang="0">
                  <a:pos x="T0" y="T1"/>
                </a:cxn>
                <a:cxn ang="0">
                  <a:pos x="T2" y="T3"/>
                </a:cxn>
                <a:cxn ang="0">
                  <a:pos x="T4" y="T5"/>
                </a:cxn>
                <a:cxn ang="0">
                  <a:pos x="T6" y="T7"/>
                </a:cxn>
                <a:cxn ang="0">
                  <a:pos x="T8" y="T9"/>
                </a:cxn>
              </a:cxnLst>
              <a:rect l="0" t="0" r="r" b="b"/>
              <a:pathLst>
                <a:path w="15" h="11">
                  <a:moveTo>
                    <a:pt x="3" y="11"/>
                  </a:moveTo>
                  <a:cubicBezTo>
                    <a:pt x="0" y="7"/>
                    <a:pt x="0" y="7"/>
                    <a:pt x="0" y="7"/>
                  </a:cubicBezTo>
                  <a:cubicBezTo>
                    <a:pt x="4" y="4"/>
                    <a:pt x="9" y="1"/>
                    <a:pt x="14" y="0"/>
                  </a:cubicBezTo>
                  <a:cubicBezTo>
                    <a:pt x="15" y="5"/>
                    <a:pt x="15" y="5"/>
                    <a:pt x="15" y="5"/>
                  </a:cubicBezTo>
                  <a:cubicBezTo>
                    <a:pt x="11" y="6"/>
                    <a:pt x="6" y="8"/>
                    <a:pt x="3" y="1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7" name="Freeform 58"/>
            <p:cNvSpPr>
              <a:spLocks/>
            </p:cNvSpPr>
            <p:nvPr/>
          </p:nvSpPr>
          <p:spPr bwMode="auto">
            <a:xfrm>
              <a:off x="6151563" y="3130550"/>
              <a:ext cx="60325" cy="22225"/>
            </a:xfrm>
            <a:custGeom>
              <a:avLst/>
              <a:gdLst>
                <a:gd name="T0" fmla="*/ 14 w 16"/>
                <a:gd name="T1" fmla="*/ 6 h 6"/>
                <a:gd name="T2" fmla="*/ 4 w 16"/>
                <a:gd name="T3" fmla="*/ 5 h 6"/>
                <a:gd name="T4" fmla="*/ 0 w 16"/>
                <a:gd name="T5" fmla="*/ 5 h 6"/>
                <a:gd name="T6" fmla="*/ 0 w 16"/>
                <a:gd name="T7" fmla="*/ 0 h 6"/>
                <a:gd name="T8" fmla="*/ 4 w 16"/>
                <a:gd name="T9" fmla="*/ 0 h 6"/>
                <a:gd name="T10" fmla="*/ 16 w 16"/>
                <a:gd name="T11" fmla="*/ 1 h 6"/>
                <a:gd name="T12" fmla="*/ 14 w 16"/>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6" h="6">
                  <a:moveTo>
                    <a:pt x="14" y="6"/>
                  </a:moveTo>
                  <a:cubicBezTo>
                    <a:pt x="11" y="5"/>
                    <a:pt x="7" y="5"/>
                    <a:pt x="4" y="5"/>
                  </a:cubicBezTo>
                  <a:cubicBezTo>
                    <a:pt x="3" y="5"/>
                    <a:pt x="1" y="5"/>
                    <a:pt x="0" y="5"/>
                  </a:cubicBezTo>
                  <a:cubicBezTo>
                    <a:pt x="0" y="0"/>
                    <a:pt x="0" y="0"/>
                    <a:pt x="0" y="0"/>
                  </a:cubicBezTo>
                  <a:cubicBezTo>
                    <a:pt x="1" y="0"/>
                    <a:pt x="2" y="0"/>
                    <a:pt x="4" y="0"/>
                  </a:cubicBezTo>
                  <a:cubicBezTo>
                    <a:pt x="8" y="0"/>
                    <a:pt x="12" y="0"/>
                    <a:pt x="16" y="1"/>
                  </a:cubicBezTo>
                  <a:lnTo>
                    <a:pt x="14"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 name="Freeform 59"/>
            <p:cNvSpPr>
              <a:spLocks/>
            </p:cNvSpPr>
            <p:nvPr/>
          </p:nvSpPr>
          <p:spPr bwMode="auto">
            <a:xfrm>
              <a:off x="5978525" y="3344863"/>
              <a:ext cx="55562" cy="44450"/>
            </a:xfrm>
            <a:custGeom>
              <a:avLst/>
              <a:gdLst>
                <a:gd name="T0" fmla="*/ 35 w 35"/>
                <a:gd name="T1" fmla="*/ 0 h 28"/>
                <a:gd name="T2" fmla="*/ 28 w 35"/>
                <a:gd name="T3" fmla="*/ 28 h 28"/>
                <a:gd name="T4" fmla="*/ 0 w 35"/>
                <a:gd name="T5" fmla="*/ 18 h 28"/>
                <a:gd name="T6" fmla="*/ 35 w 35"/>
                <a:gd name="T7" fmla="*/ 0 h 28"/>
              </a:gdLst>
              <a:ahLst/>
              <a:cxnLst>
                <a:cxn ang="0">
                  <a:pos x="T0" y="T1"/>
                </a:cxn>
                <a:cxn ang="0">
                  <a:pos x="T2" y="T3"/>
                </a:cxn>
                <a:cxn ang="0">
                  <a:pos x="T4" y="T5"/>
                </a:cxn>
                <a:cxn ang="0">
                  <a:pos x="T6" y="T7"/>
                </a:cxn>
              </a:cxnLst>
              <a:rect l="0" t="0" r="r" b="b"/>
              <a:pathLst>
                <a:path w="35" h="28">
                  <a:moveTo>
                    <a:pt x="35" y="0"/>
                  </a:moveTo>
                  <a:lnTo>
                    <a:pt x="28" y="28"/>
                  </a:lnTo>
                  <a:lnTo>
                    <a:pt x="0" y="18"/>
                  </a:lnTo>
                  <a:lnTo>
                    <a:pt x="3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9" name="Freeform 60"/>
            <p:cNvSpPr>
              <a:spLocks/>
            </p:cNvSpPr>
            <p:nvPr/>
          </p:nvSpPr>
          <p:spPr bwMode="auto">
            <a:xfrm>
              <a:off x="6229350" y="3427413"/>
              <a:ext cx="46037" cy="36513"/>
            </a:xfrm>
            <a:custGeom>
              <a:avLst/>
              <a:gdLst>
                <a:gd name="T0" fmla="*/ 9 w 12"/>
                <a:gd name="T1" fmla="*/ 0 h 10"/>
                <a:gd name="T2" fmla="*/ 0 w 12"/>
                <a:gd name="T3" fmla="*/ 5 h 10"/>
                <a:gd name="T4" fmla="*/ 2 w 12"/>
                <a:gd name="T5" fmla="*/ 10 h 10"/>
                <a:gd name="T6" fmla="*/ 12 w 12"/>
                <a:gd name="T7" fmla="*/ 4 h 10"/>
                <a:gd name="T8" fmla="*/ 9 w 12"/>
                <a:gd name="T9" fmla="*/ 0 h 10"/>
              </a:gdLst>
              <a:ahLst/>
              <a:cxnLst>
                <a:cxn ang="0">
                  <a:pos x="T0" y="T1"/>
                </a:cxn>
                <a:cxn ang="0">
                  <a:pos x="T2" y="T3"/>
                </a:cxn>
                <a:cxn ang="0">
                  <a:pos x="T4" y="T5"/>
                </a:cxn>
                <a:cxn ang="0">
                  <a:pos x="T6" y="T7"/>
                </a:cxn>
                <a:cxn ang="0">
                  <a:pos x="T8" y="T9"/>
                </a:cxn>
              </a:cxnLst>
              <a:rect l="0" t="0" r="r" b="b"/>
              <a:pathLst>
                <a:path w="12" h="10">
                  <a:moveTo>
                    <a:pt x="9" y="0"/>
                  </a:moveTo>
                  <a:cubicBezTo>
                    <a:pt x="6" y="2"/>
                    <a:pt x="3" y="4"/>
                    <a:pt x="0" y="5"/>
                  </a:cubicBezTo>
                  <a:cubicBezTo>
                    <a:pt x="2" y="10"/>
                    <a:pt x="2" y="10"/>
                    <a:pt x="2" y="10"/>
                  </a:cubicBezTo>
                  <a:cubicBezTo>
                    <a:pt x="6" y="8"/>
                    <a:pt x="9" y="6"/>
                    <a:pt x="12" y="4"/>
                  </a:cubicBezTo>
                  <a:lnTo>
                    <a:pt x="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0" name="Freeform 63"/>
            <p:cNvSpPr>
              <a:spLocks/>
            </p:cNvSpPr>
            <p:nvPr/>
          </p:nvSpPr>
          <p:spPr bwMode="auto">
            <a:xfrm>
              <a:off x="6132513" y="3587750"/>
              <a:ext cx="198437" cy="225425"/>
            </a:xfrm>
            <a:custGeom>
              <a:avLst/>
              <a:gdLst>
                <a:gd name="T0" fmla="*/ 4 w 53"/>
                <a:gd name="T1" fmla="*/ 60 h 60"/>
                <a:gd name="T2" fmla="*/ 1 w 53"/>
                <a:gd name="T3" fmla="*/ 58 h 60"/>
                <a:gd name="T4" fmla="*/ 0 w 53"/>
                <a:gd name="T5" fmla="*/ 48 h 60"/>
                <a:gd name="T6" fmla="*/ 0 w 53"/>
                <a:gd name="T7" fmla="*/ 46 h 60"/>
                <a:gd name="T8" fmla="*/ 18 w 53"/>
                <a:gd name="T9" fmla="*/ 25 h 60"/>
                <a:gd name="T10" fmla="*/ 18 w 53"/>
                <a:gd name="T11" fmla="*/ 25 h 60"/>
                <a:gd name="T12" fmla="*/ 47 w 53"/>
                <a:gd name="T13" fmla="*/ 1 h 60"/>
                <a:gd name="T14" fmla="*/ 51 w 53"/>
                <a:gd name="T15" fmla="*/ 0 h 60"/>
                <a:gd name="T16" fmla="*/ 52 w 53"/>
                <a:gd name="T17" fmla="*/ 4 h 60"/>
                <a:gd name="T18" fmla="*/ 20 w 53"/>
                <a:gd name="T19" fmla="*/ 30 h 60"/>
                <a:gd name="T20" fmla="*/ 20 w 53"/>
                <a:gd name="T21" fmla="*/ 30 h 60"/>
                <a:gd name="T22" fmla="*/ 6 w 53"/>
                <a:gd name="T23" fmla="*/ 46 h 60"/>
                <a:gd name="T24" fmla="*/ 6 w 53"/>
                <a:gd name="T25" fmla="*/ 48 h 60"/>
                <a:gd name="T26" fmla="*/ 6 w 53"/>
                <a:gd name="T27" fmla="*/ 57 h 60"/>
                <a:gd name="T28" fmla="*/ 4 w 53"/>
                <a:gd name="T29" fmla="*/ 60 h 60"/>
                <a:gd name="T30" fmla="*/ 4 w 53"/>
                <a:gd name="T31"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3" h="60">
                  <a:moveTo>
                    <a:pt x="4" y="60"/>
                  </a:moveTo>
                  <a:cubicBezTo>
                    <a:pt x="2" y="60"/>
                    <a:pt x="1" y="59"/>
                    <a:pt x="1" y="58"/>
                  </a:cubicBezTo>
                  <a:cubicBezTo>
                    <a:pt x="0" y="52"/>
                    <a:pt x="0" y="51"/>
                    <a:pt x="0" y="48"/>
                  </a:cubicBezTo>
                  <a:cubicBezTo>
                    <a:pt x="0" y="47"/>
                    <a:pt x="0" y="46"/>
                    <a:pt x="0" y="46"/>
                  </a:cubicBezTo>
                  <a:cubicBezTo>
                    <a:pt x="1" y="33"/>
                    <a:pt x="13" y="27"/>
                    <a:pt x="18" y="25"/>
                  </a:cubicBezTo>
                  <a:cubicBezTo>
                    <a:pt x="18" y="25"/>
                    <a:pt x="18" y="25"/>
                    <a:pt x="18" y="25"/>
                  </a:cubicBezTo>
                  <a:cubicBezTo>
                    <a:pt x="29" y="20"/>
                    <a:pt x="40" y="12"/>
                    <a:pt x="47" y="1"/>
                  </a:cubicBezTo>
                  <a:cubicBezTo>
                    <a:pt x="48" y="0"/>
                    <a:pt x="50" y="0"/>
                    <a:pt x="51" y="0"/>
                  </a:cubicBezTo>
                  <a:cubicBezTo>
                    <a:pt x="53" y="1"/>
                    <a:pt x="53" y="3"/>
                    <a:pt x="52" y="4"/>
                  </a:cubicBezTo>
                  <a:cubicBezTo>
                    <a:pt x="43" y="16"/>
                    <a:pt x="32" y="25"/>
                    <a:pt x="20" y="30"/>
                  </a:cubicBezTo>
                  <a:cubicBezTo>
                    <a:pt x="20" y="30"/>
                    <a:pt x="20" y="30"/>
                    <a:pt x="20" y="30"/>
                  </a:cubicBezTo>
                  <a:cubicBezTo>
                    <a:pt x="16" y="32"/>
                    <a:pt x="6" y="36"/>
                    <a:pt x="6" y="46"/>
                  </a:cubicBezTo>
                  <a:cubicBezTo>
                    <a:pt x="6" y="47"/>
                    <a:pt x="6" y="47"/>
                    <a:pt x="6" y="48"/>
                  </a:cubicBezTo>
                  <a:cubicBezTo>
                    <a:pt x="6" y="50"/>
                    <a:pt x="6" y="51"/>
                    <a:pt x="6" y="57"/>
                  </a:cubicBezTo>
                  <a:cubicBezTo>
                    <a:pt x="7" y="58"/>
                    <a:pt x="5" y="60"/>
                    <a:pt x="4" y="60"/>
                  </a:cubicBezTo>
                  <a:cubicBezTo>
                    <a:pt x="4" y="60"/>
                    <a:pt x="4" y="60"/>
                    <a:pt x="4" y="6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1" name="Freeform 64"/>
            <p:cNvSpPr>
              <a:spLocks/>
            </p:cNvSpPr>
            <p:nvPr/>
          </p:nvSpPr>
          <p:spPr bwMode="auto">
            <a:xfrm>
              <a:off x="5686425" y="3048000"/>
              <a:ext cx="295275" cy="773113"/>
            </a:xfrm>
            <a:custGeom>
              <a:avLst/>
              <a:gdLst>
                <a:gd name="T0" fmla="*/ 76 w 79"/>
                <a:gd name="T1" fmla="*/ 206 h 206"/>
                <a:gd name="T2" fmla="*/ 73 w 79"/>
                <a:gd name="T3" fmla="*/ 200 h 206"/>
                <a:gd name="T4" fmla="*/ 70 w 79"/>
                <a:gd name="T5" fmla="*/ 178 h 206"/>
                <a:gd name="T6" fmla="*/ 29 w 79"/>
                <a:gd name="T7" fmla="*/ 173 h 206"/>
                <a:gd name="T8" fmla="*/ 16 w 79"/>
                <a:gd name="T9" fmla="*/ 153 h 206"/>
                <a:gd name="T10" fmla="*/ 15 w 79"/>
                <a:gd name="T11" fmla="*/ 142 h 206"/>
                <a:gd name="T12" fmla="*/ 13 w 79"/>
                <a:gd name="T13" fmla="*/ 131 h 206"/>
                <a:gd name="T14" fmla="*/ 11 w 79"/>
                <a:gd name="T15" fmla="*/ 122 h 206"/>
                <a:gd name="T16" fmla="*/ 12 w 79"/>
                <a:gd name="T17" fmla="*/ 117 h 206"/>
                <a:gd name="T18" fmla="*/ 7 w 79"/>
                <a:gd name="T19" fmla="*/ 115 h 206"/>
                <a:gd name="T20" fmla="*/ 1 w 79"/>
                <a:gd name="T21" fmla="*/ 111 h 206"/>
                <a:gd name="T22" fmla="*/ 7 w 79"/>
                <a:gd name="T23" fmla="*/ 94 h 206"/>
                <a:gd name="T24" fmla="*/ 15 w 79"/>
                <a:gd name="T25" fmla="*/ 80 h 206"/>
                <a:gd name="T26" fmla="*/ 16 w 79"/>
                <a:gd name="T27" fmla="*/ 72 h 206"/>
                <a:gd name="T28" fmla="*/ 21 w 79"/>
                <a:gd name="T29" fmla="*/ 35 h 206"/>
                <a:gd name="T30" fmla="*/ 62 w 79"/>
                <a:gd name="T31" fmla="*/ 2 h 206"/>
                <a:gd name="T32" fmla="*/ 26 w 79"/>
                <a:gd name="T33" fmla="*/ 38 h 206"/>
                <a:gd name="T34" fmla="*/ 21 w 79"/>
                <a:gd name="T35" fmla="*/ 70 h 206"/>
                <a:gd name="T36" fmla="*/ 20 w 79"/>
                <a:gd name="T37" fmla="*/ 83 h 206"/>
                <a:gd name="T38" fmla="*/ 12 w 79"/>
                <a:gd name="T39" fmla="*/ 97 h 206"/>
                <a:gd name="T40" fmla="*/ 6 w 79"/>
                <a:gd name="T41" fmla="*/ 109 h 206"/>
                <a:gd name="T42" fmla="*/ 10 w 79"/>
                <a:gd name="T43" fmla="*/ 110 h 206"/>
                <a:gd name="T44" fmla="*/ 16 w 79"/>
                <a:gd name="T45" fmla="*/ 114 h 206"/>
                <a:gd name="T46" fmla="*/ 16 w 79"/>
                <a:gd name="T47" fmla="*/ 124 h 206"/>
                <a:gd name="T48" fmla="*/ 16 w 79"/>
                <a:gd name="T49" fmla="*/ 127 h 206"/>
                <a:gd name="T50" fmla="*/ 19 w 79"/>
                <a:gd name="T51" fmla="*/ 130 h 206"/>
                <a:gd name="T52" fmla="*/ 17 w 79"/>
                <a:gd name="T53" fmla="*/ 137 h 206"/>
                <a:gd name="T54" fmla="*/ 21 w 79"/>
                <a:gd name="T55" fmla="*/ 142 h 206"/>
                <a:gd name="T56" fmla="*/ 22 w 79"/>
                <a:gd name="T57" fmla="*/ 159 h 206"/>
                <a:gd name="T58" fmla="*/ 73 w 79"/>
                <a:gd name="T59" fmla="*/ 174 h 206"/>
                <a:gd name="T60" fmla="*/ 79 w 79"/>
                <a:gd name="T61" fmla="*/ 201 h 206"/>
                <a:gd name="T62" fmla="*/ 76 w 79"/>
                <a:gd name="T63" fmla="*/ 206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9" h="206">
                  <a:moveTo>
                    <a:pt x="76" y="206"/>
                  </a:moveTo>
                  <a:cubicBezTo>
                    <a:pt x="76" y="206"/>
                    <a:pt x="76" y="206"/>
                    <a:pt x="76" y="206"/>
                  </a:cubicBezTo>
                  <a:cubicBezTo>
                    <a:pt x="74" y="206"/>
                    <a:pt x="73" y="205"/>
                    <a:pt x="73" y="203"/>
                  </a:cubicBezTo>
                  <a:cubicBezTo>
                    <a:pt x="73" y="202"/>
                    <a:pt x="73" y="202"/>
                    <a:pt x="73" y="200"/>
                  </a:cubicBezTo>
                  <a:cubicBezTo>
                    <a:pt x="73" y="199"/>
                    <a:pt x="73" y="197"/>
                    <a:pt x="73" y="195"/>
                  </a:cubicBezTo>
                  <a:cubicBezTo>
                    <a:pt x="74" y="187"/>
                    <a:pt x="73" y="181"/>
                    <a:pt x="70" y="178"/>
                  </a:cubicBezTo>
                  <a:cubicBezTo>
                    <a:pt x="66" y="174"/>
                    <a:pt x="59" y="173"/>
                    <a:pt x="47" y="174"/>
                  </a:cubicBezTo>
                  <a:cubicBezTo>
                    <a:pt x="41" y="174"/>
                    <a:pt x="34" y="174"/>
                    <a:pt x="29" y="173"/>
                  </a:cubicBezTo>
                  <a:cubicBezTo>
                    <a:pt x="19" y="170"/>
                    <a:pt x="17" y="164"/>
                    <a:pt x="16" y="160"/>
                  </a:cubicBezTo>
                  <a:cubicBezTo>
                    <a:pt x="16" y="157"/>
                    <a:pt x="16" y="155"/>
                    <a:pt x="16" y="153"/>
                  </a:cubicBezTo>
                  <a:cubicBezTo>
                    <a:pt x="16" y="149"/>
                    <a:pt x="16" y="146"/>
                    <a:pt x="16" y="144"/>
                  </a:cubicBezTo>
                  <a:cubicBezTo>
                    <a:pt x="16" y="143"/>
                    <a:pt x="15" y="143"/>
                    <a:pt x="15" y="142"/>
                  </a:cubicBezTo>
                  <a:cubicBezTo>
                    <a:pt x="14" y="141"/>
                    <a:pt x="12" y="140"/>
                    <a:pt x="12" y="138"/>
                  </a:cubicBezTo>
                  <a:cubicBezTo>
                    <a:pt x="11" y="136"/>
                    <a:pt x="12" y="133"/>
                    <a:pt x="13" y="131"/>
                  </a:cubicBezTo>
                  <a:cubicBezTo>
                    <a:pt x="11" y="131"/>
                    <a:pt x="10" y="130"/>
                    <a:pt x="10" y="129"/>
                  </a:cubicBezTo>
                  <a:cubicBezTo>
                    <a:pt x="9" y="126"/>
                    <a:pt x="10" y="123"/>
                    <a:pt x="11" y="122"/>
                  </a:cubicBezTo>
                  <a:cubicBezTo>
                    <a:pt x="11" y="121"/>
                    <a:pt x="11" y="121"/>
                    <a:pt x="11" y="121"/>
                  </a:cubicBezTo>
                  <a:cubicBezTo>
                    <a:pt x="12" y="118"/>
                    <a:pt x="12" y="117"/>
                    <a:pt x="12" y="117"/>
                  </a:cubicBezTo>
                  <a:cubicBezTo>
                    <a:pt x="11" y="117"/>
                    <a:pt x="10" y="117"/>
                    <a:pt x="10" y="116"/>
                  </a:cubicBezTo>
                  <a:cubicBezTo>
                    <a:pt x="9" y="116"/>
                    <a:pt x="8" y="116"/>
                    <a:pt x="7" y="115"/>
                  </a:cubicBezTo>
                  <a:cubicBezTo>
                    <a:pt x="7" y="115"/>
                    <a:pt x="7" y="115"/>
                    <a:pt x="7" y="115"/>
                  </a:cubicBezTo>
                  <a:cubicBezTo>
                    <a:pt x="4" y="114"/>
                    <a:pt x="2" y="113"/>
                    <a:pt x="1" y="111"/>
                  </a:cubicBezTo>
                  <a:cubicBezTo>
                    <a:pt x="0" y="109"/>
                    <a:pt x="1" y="106"/>
                    <a:pt x="2" y="104"/>
                  </a:cubicBezTo>
                  <a:cubicBezTo>
                    <a:pt x="3" y="102"/>
                    <a:pt x="5" y="98"/>
                    <a:pt x="7" y="94"/>
                  </a:cubicBezTo>
                  <a:cubicBezTo>
                    <a:pt x="8" y="93"/>
                    <a:pt x="8" y="93"/>
                    <a:pt x="8" y="93"/>
                  </a:cubicBezTo>
                  <a:cubicBezTo>
                    <a:pt x="10" y="89"/>
                    <a:pt x="13" y="85"/>
                    <a:pt x="15" y="80"/>
                  </a:cubicBezTo>
                  <a:cubicBezTo>
                    <a:pt x="16" y="78"/>
                    <a:pt x="16" y="78"/>
                    <a:pt x="16" y="78"/>
                  </a:cubicBezTo>
                  <a:cubicBezTo>
                    <a:pt x="18" y="75"/>
                    <a:pt x="17" y="74"/>
                    <a:pt x="16" y="72"/>
                  </a:cubicBezTo>
                  <a:cubicBezTo>
                    <a:pt x="16" y="71"/>
                    <a:pt x="15" y="69"/>
                    <a:pt x="14" y="67"/>
                  </a:cubicBezTo>
                  <a:cubicBezTo>
                    <a:pt x="13" y="60"/>
                    <a:pt x="15" y="47"/>
                    <a:pt x="21" y="35"/>
                  </a:cubicBezTo>
                  <a:cubicBezTo>
                    <a:pt x="26" y="24"/>
                    <a:pt x="37" y="9"/>
                    <a:pt x="58" y="1"/>
                  </a:cubicBezTo>
                  <a:cubicBezTo>
                    <a:pt x="60" y="0"/>
                    <a:pt x="61" y="1"/>
                    <a:pt x="62" y="2"/>
                  </a:cubicBezTo>
                  <a:cubicBezTo>
                    <a:pt x="62" y="4"/>
                    <a:pt x="61" y="5"/>
                    <a:pt x="60" y="6"/>
                  </a:cubicBezTo>
                  <a:cubicBezTo>
                    <a:pt x="41" y="14"/>
                    <a:pt x="31" y="27"/>
                    <a:pt x="26" y="38"/>
                  </a:cubicBezTo>
                  <a:cubicBezTo>
                    <a:pt x="20" y="50"/>
                    <a:pt x="19" y="61"/>
                    <a:pt x="20" y="66"/>
                  </a:cubicBezTo>
                  <a:cubicBezTo>
                    <a:pt x="20" y="67"/>
                    <a:pt x="21" y="69"/>
                    <a:pt x="21" y="70"/>
                  </a:cubicBezTo>
                  <a:cubicBezTo>
                    <a:pt x="23" y="73"/>
                    <a:pt x="24" y="75"/>
                    <a:pt x="21" y="81"/>
                  </a:cubicBezTo>
                  <a:cubicBezTo>
                    <a:pt x="20" y="83"/>
                    <a:pt x="20" y="83"/>
                    <a:pt x="20" y="83"/>
                  </a:cubicBezTo>
                  <a:cubicBezTo>
                    <a:pt x="17" y="87"/>
                    <a:pt x="15" y="92"/>
                    <a:pt x="12" y="96"/>
                  </a:cubicBezTo>
                  <a:cubicBezTo>
                    <a:pt x="12" y="97"/>
                    <a:pt x="12" y="97"/>
                    <a:pt x="12" y="97"/>
                  </a:cubicBezTo>
                  <a:cubicBezTo>
                    <a:pt x="10" y="100"/>
                    <a:pt x="7" y="104"/>
                    <a:pt x="7" y="106"/>
                  </a:cubicBezTo>
                  <a:cubicBezTo>
                    <a:pt x="6" y="108"/>
                    <a:pt x="6" y="108"/>
                    <a:pt x="6" y="109"/>
                  </a:cubicBezTo>
                  <a:cubicBezTo>
                    <a:pt x="6" y="109"/>
                    <a:pt x="8" y="109"/>
                    <a:pt x="9" y="110"/>
                  </a:cubicBezTo>
                  <a:cubicBezTo>
                    <a:pt x="9" y="110"/>
                    <a:pt x="9" y="110"/>
                    <a:pt x="10" y="110"/>
                  </a:cubicBezTo>
                  <a:cubicBezTo>
                    <a:pt x="10" y="111"/>
                    <a:pt x="11" y="111"/>
                    <a:pt x="12" y="111"/>
                  </a:cubicBezTo>
                  <a:cubicBezTo>
                    <a:pt x="14" y="112"/>
                    <a:pt x="15" y="112"/>
                    <a:pt x="16" y="114"/>
                  </a:cubicBezTo>
                  <a:cubicBezTo>
                    <a:pt x="17" y="116"/>
                    <a:pt x="17" y="118"/>
                    <a:pt x="17" y="122"/>
                  </a:cubicBezTo>
                  <a:cubicBezTo>
                    <a:pt x="17" y="122"/>
                    <a:pt x="16" y="123"/>
                    <a:pt x="16" y="124"/>
                  </a:cubicBezTo>
                  <a:cubicBezTo>
                    <a:pt x="16" y="125"/>
                    <a:pt x="15" y="126"/>
                    <a:pt x="15" y="126"/>
                  </a:cubicBezTo>
                  <a:cubicBezTo>
                    <a:pt x="15" y="127"/>
                    <a:pt x="16" y="127"/>
                    <a:pt x="16" y="127"/>
                  </a:cubicBezTo>
                  <a:cubicBezTo>
                    <a:pt x="17" y="127"/>
                    <a:pt x="18" y="128"/>
                    <a:pt x="18" y="128"/>
                  </a:cubicBezTo>
                  <a:cubicBezTo>
                    <a:pt x="19" y="129"/>
                    <a:pt x="19" y="130"/>
                    <a:pt x="19" y="130"/>
                  </a:cubicBezTo>
                  <a:cubicBezTo>
                    <a:pt x="19" y="131"/>
                    <a:pt x="18" y="131"/>
                    <a:pt x="18" y="132"/>
                  </a:cubicBezTo>
                  <a:cubicBezTo>
                    <a:pt x="18" y="134"/>
                    <a:pt x="17" y="136"/>
                    <a:pt x="17" y="137"/>
                  </a:cubicBezTo>
                  <a:cubicBezTo>
                    <a:pt x="17" y="137"/>
                    <a:pt x="18" y="138"/>
                    <a:pt x="18" y="138"/>
                  </a:cubicBezTo>
                  <a:cubicBezTo>
                    <a:pt x="19" y="139"/>
                    <a:pt x="20" y="140"/>
                    <a:pt x="21" y="142"/>
                  </a:cubicBezTo>
                  <a:cubicBezTo>
                    <a:pt x="22" y="145"/>
                    <a:pt x="22" y="149"/>
                    <a:pt x="22" y="153"/>
                  </a:cubicBezTo>
                  <a:cubicBezTo>
                    <a:pt x="22" y="155"/>
                    <a:pt x="22" y="157"/>
                    <a:pt x="22" y="159"/>
                  </a:cubicBezTo>
                  <a:cubicBezTo>
                    <a:pt x="23" y="168"/>
                    <a:pt x="32" y="169"/>
                    <a:pt x="46" y="168"/>
                  </a:cubicBezTo>
                  <a:cubicBezTo>
                    <a:pt x="60" y="167"/>
                    <a:pt x="68" y="169"/>
                    <a:pt x="73" y="174"/>
                  </a:cubicBezTo>
                  <a:cubicBezTo>
                    <a:pt x="78" y="178"/>
                    <a:pt x="79" y="185"/>
                    <a:pt x="79" y="195"/>
                  </a:cubicBezTo>
                  <a:cubicBezTo>
                    <a:pt x="79" y="197"/>
                    <a:pt x="79" y="199"/>
                    <a:pt x="79" y="201"/>
                  </a:cubicBezTo>
                  <a:cubicBezTo>
                    <a:pt x="79" y="202"/>
                    <a:pt x="78" y="203"/>
                    <a:pt x="78" y="203"/>
                  </a:cubicBezTo>
                  <a:cubicBezTo>
                    <a:pt x="78" y="205"/>
                    <a:pt x="77" y="206"/>
                    <a:pt x="76" y="20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2" name="Freeform 65"/>
            <p:cNvSpPr>
              <a:spLocks/>
            </p:cNvSpPr>
            <p:nvPr/>
          </p:nvSpPr>
          <p:spPr bwMode="auto">
            <a:xfrm>
              <a:off x="5821363" y="3017838"/>
              <a:ext cx="708025" cy="806450"/>
            </a:xfrm>
            <a:custGeom>
              <a:avLst/>
              <a:gdLst>
                <a:gd name="T0" fmla="*/ 112 w 189"/>
                <a:gd name="T1" fmla="*/ 212 h 215"/>
                <a:gd name="T2" fmla="*/ 112 w 189"/>
                <a:gd name="T3" fmla="*/ 211 h 215"/>
                <a:gd name="T4" fmla="*/ 112 w 189"/>
                <a:gd name="T5" fmla="*/ 206 h 215"/>
                <a:gd name="T6" fmla="*/ 142 w 189"/>
                <a:gd name="T7" fmla="*/ 178 h 215"/>
                <a:gd name="T8" fmla="*/ 167 w 189"/>
                <a:gd name="T9" fmla="*/ 171 h 215"/>
                <a:gd name="T10" fmla="*/ 168 w 189"/>
                <a:gd name="T11" fmla="*/ 154 h 215"/>
                <a:gd name="T12" fmla="*/ 172 w 189"/>
                <a:gd name="T13" fmla="*/ 149 h 215"/>
                <a:gd name="T14" fmla="*/ 170 w 189"/>
                <a:gd name="T15" fmla="*/ 142 h 215"/>
                <a:gd name="T16" fmla="*/ 172 w 189"/>
                <a:gd name="T17" fmla="*/ 139 h 215"/>
                <a:gd name="T18" fmla="*/ 173 w 189"/>
                <a:gd name="T19" fmla="*/ 136 h 215"/>
                <a:gd name="T20" fmla="*/ 173 w 189"/>
                <a:gd name="T21" fmla="*/ 126 h 215"/>
                <a:gd name="T22" fmla="*/ 179 w 189"/>
                <a:gd name="T23" fmla="*/ 122 h 215"/>
                <a:gd name="T24" fmla="*/ 183 w 189"/>
                <a:gd name="T25" fmla="*/ 121 h 215"/>
                <a:gd name="T26" fmla="*/ 177 w 189"/>
                <a:gd name="T27" fmla="*/ 110 h 215"/>
                <a:gd name="T28" fmla="*/ 169 w 189"/>
                <a:gd name="T29" fmla="*/ 95 h 215"/>
                <a:gd name="T30" fmla="*/ 168 w 189"/>
                <a:gd name="T31" fmla="*/ 82 h 215"/>
                <a:gd name="T32" fmla="*/ 149 w 189"/>
                <a:gd name="T33" fmla="*/ 31 h 215"/>
                <a:gd name="T34" fmla="*/ 6 w 189"/>
                <a:gd name="T35" fmla="*/ 85 h 215"/>
                <a:gd name="T36" fmla="*/ 8 w 189"/>
                <a:gd name="T37" fmla="*/ 113 h 215"/>
                <a:gd name="T38" fmla="*/ 1 w 189"/>
                <a:gd name="T39" fmla="*/ 86 h 215"/>
                <a:gd name="T40" fmla="*/ 79 w 189"/>
                <a:gd name="T41" fmla="*/ 1 h 215"/>
                <a:gd name="T42" fmla="*/ 153 w 189"/>
                <a:gd name="T43" fmla="*/ 28 h 215"/>
                <a:gd name="T44" fmla="*/ 173 w 189"/>
                <a:gd name="T45" fmla="*/ 84 h 215"/>
                <a:gd name="T46" fmla="*/ 174 w 189"/>
                <a:gd name="T47" fmla="*/ 92 h 215"/>
                <a:gd name="T48" fmla="*/ 182 w 189"/>
                <a:gd name="T49" fmla="*/ 107 h 215"/>
                <a:gd name="T50" fmla="*/ 188 w 189"/>
                <a:gd name="T51" fmla="*/ 123 h 215"/>
                <a:gd name="T52" fmla="*/ 182 w 189"/>
                <a:gd name="T53" fmla="*/ 127 h 215"/>
                <a:gd name="T54" fmla="*/ 177 w 189"/>
                <a:gd name="T55" fmla="*/ 129 h 215"/>
                <a:gd name="T56" fmla="*/ 178 w 189"/>
                <a:gd name="T57" fmla="*/ 134 h 215"/>
                <a:gd name="T58" fmla="*/ 176 w 189"/>
                <a:gd name="T59" fmla="*/ 144 h 215"/>
                <a:gd name="T60" fmla="*/ 174 w 189"/>
                <a:gd name="T61" fmla="*/ 154 h 215"/>
                <a:gd name="T62" fmla="*/ 173 w 189"/>
                <a:gd name="T63" fmla="*/ 165 h 215"/>
                <a:gd name="T64" fmla="*/ 162 w 189"/>
                <a:gd name="T65" fmla="*/ 183 h 215"/>
                <a:gd name="T66" fmla="*/ 142 w 189"/>
                <a:gd name="T67" fmla="*/ 183 h 215"/>
                <a:gd name="T68" fmla="*/ 117 w 189"/>
                <a:gd name="T69" fmla="*/ 205 h 215"/>
                <a:gd name="T70" fmla="*/ 118 w 189"/>
                <a:gd name="T71" fmla="*/ 211 h 215"/>
                <a:gd name="T72" fmla="*/ 118 w 189"/>
                <a:gd name="T73" fmla="*/ 212 h 215"/>
                <a:gd name="T74" fmla="*/ 115 w 189"/>
                <a:gd name="T75" fmla="*/ 215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89" h="215">
                  <a:moveTo>
                    <a:pt x="115" y="215"/>
                  </a:moveTo>
                  <a:cubicBezTo>
                    <a:pt x="113" y="215"/>
                    <a:pt x="112" y="214"/>
                    <a:pt x="112" y="212"/>
                  </a:cubicBezTo>
                  <a:cubicBezTo>
                    <a:pt x="112" y="212"/>
                    <a:pt x="112" y="212"/>
                    <a:pt x="112" y="212"/>
                  </a:cubicBezTo>
                  <a:cubicBezTo>
                    <a:pt x="112" y="211"/>
                    <a:pt x="112" y="211"/>
                    <a:pt x="112" y="211"/>
                  </a:cubicBezTo>
                  <a:cubicBezTo>
                    <a:pt x="112" y="211"/>
                    <a:pt x="112" y="210"/>
                    <a:pt x="112" y="209"/>
                  </a:cubicBezTo>
                  <a:cubicBezTo>
                    <a:pt x="112" y="208"/>
                    <a:pt x="112" y="207"/>
                    <a:pt x="112" y="206"/>
                  </a:cubicBezTo>
                  <a:cubicBezTo>
                    <a:pt x="112" y="198"/>
                    <a:pt x="112" y="189"/>
                    <a:pt x="117" y="184"/>
                  </a:cubicBezTo>
                  <a:cubicBezTo>
                    <a:pt x="122" y="179"/>
                    <a:pt x="130" y="177"/>
                    <a:pt x="142" y="178"/>
                  </a:cubicBezTo>
                  <a:cubicBezTo>
                    <a:pt x="144" y="178"/>
                    <a:pt x="145" y="178"/>
                    <a:pt x="147" y="178"/>
                  </a:cubicBezTo>
                  <a:cubicBezTo>
                    <a:pt x="158" y="179"/>
                    <a:pt x="166" y="179"/>
                    <a:pt x="167" y="171"/>
                  </a:cubicBezTo>
                  <a:cubicBezTo>
                    <a:pt x="167" y="169"/>
                    <a:pt x="167" y="167"/>
                    <a:pt x="167" y="165"/>
                  </a:cubicBezTo>
                  <a:cubicBezTo>
                    <a:pt x="167" y="161"/>
                    <a:pt x="167" y="158"/>
                    <a:pt x="168" y="154"/>
                  </a:cubicBezTo>
                  <a:cubicBezTo>
                    <a:pt x="169" y="152"/>
                    <a:pt x="170" y="151"/>
                    <a:pt x="170" y="150"/>
                  </a:cubicBezTo>
                  <a:cubicBezTo>
                    <a:pt x="171" y="150"/>
                    <a:pt x="171" y="149"/>
                    <a:pt x="172" y="149"/>
                  </a:cubicBezTo>
                  <a:cubicBezTo>
                    <a:pt x="172" y="148"/>
                    <a:pt x="171" y="146"/>
                    <a:pt x="171" y="144"/>
                  </a:cubicBezTo>
                  <a:cubicBezTo>
                    <a:pt x="171" y="144"/>
                    <a:pt x="170" y="143"/>
                    <a:pt x="170" y="142"/>
                  </a:cubicBezTo>
                  <a:cubicBezTo>
                    <a:pt x="170" y="142"/>
                    <a:pt x="170" y="141"/>
                    <a:pt x="171" y="140"/>
                  </a:cubicBezTo>
                  <a:cubicBezTo>
                    <a:pt x="171" y="140"/>
                    <a:pt x="172" y="139"/>
                    <a:pt x="172" y="139"/>
                  </a:cubicBezTo>
                  <a:cubicBezTo>
                    <a:pt x="173" y="139"/>
                    <a:pt x="174" y="139"/>
                    <a:pt x="174" y="139"/>
                  </a:cubicBezTo>
                  <a:cubicBezTo>
                    <a:pt x="174" y="138"/>
                    <a:pt x="173" y="137"/>
                    <a:pt x="173" y="136"/>
                  </a:cubicBezTo>
                  <a:cubicBezTo>
                    <a:pt x="172" y="135"/>
                    <a:pt x="172" y="135"/>
                    <a:pt x="172" y="134"/>
                  </a:cubicBezTo>
                  <a:cubicBezTo>
                    <a:pt x="172" y="131"/>
                    <a:pt x="171" y="128"/>
                    <a:pt x="173" y="126"/>
                  </a:cubicBezTo>
                  <a:cubicBezTo>
                    <a:pt x="174" y="125"/>
                    <a:pt x="175" y="124"/>
                    <a:pt x="177" y="123"/>
                  </a:cubicBezTo>
                  <a:cubicBezTo>
                    <a:pt x="178" y="123"/>
                    <a:pt x="179" y="123"/>
                    <a:pt x="179" y="122"/>
                  </a:cubicBezTo>
                  <a:cubicBezTo>
                    <a:pt x="180" y="122"/>
                    <a:pt x="180" y="122"/>
                    <a:pt x="180" y="122"/>
                  </a:cubicBezTo>
                  <a:cubicBezTo>
                    <a:pt x="181" y="122"/>
                    <a:pt x="183" y="121"/>
                    <a:pt x="183" y="121"/>
                  </a:cubicBezTo>
                  <a:cubicBezTo>
                    <a:pt x="183" y="121"/>
                    <a:pt x="183" y="120"/>
                    <a:pt x="182" y="119"/>
                  </a:cubicBezTo>
                  <a:cubicBezTo>
                    <a:pt x="181" y="116"/>
                    <a:pt x="179" y="112"/>
                    <a:pt x="177" y="110"/>
                  </a:cubicBezTo>
                  <a:cubicBezTo>
                    <a:pt x="176" y="108"/>
                    <a:pt x="176" y="108"/>
                    <a:pt x="176" y="108"/>
                  </a:cubicBezTo>
                  <a:cubicBezTo>
                    <a:pt x="174" y="104"/>
                    <a:pt x="171" y="99"/>
                    <a:pt x="169" y="95"/>
                  </a:cubicBezTo>
                  <a:cubicBezTo>
                    <a:pt x="168" y="93"/>
                    <a:pt x="168" y="93"/>
                    <a:pt x="168" y="93"/>
                  </a:cubicBezTo>
                  <a:cubicBezTo>
                    <a:pt x="165" y="88"/>
                    <a:pt x="166" y="85"/>
                    <a:pt x="168" y="82"/>
                  </a:cubicBezTo>
                  <a:cubicBezTo>
                    <a:pt x="168" y="81"/>
                    <a:pt x="169" y="80"/>
                    <a:pt x="169" y="78"/>
                  </a:cubicBezTo>
                  <a:cubicBezTo>
                    <a:pt x="171" y="69"/>
                    <a:pt x="161" y="45"/>
                    <a:pt x="149" y="31"/>
                  </a:cubicBezTo>
                  <a:cubicBezTo>
                    <a:pt x="133" y="13"/>
                    <a:pt x="107" y="4"/>
                    <a:pt x="79" y="6"/>
                  </a:cubicBezTo>
                  <a:cubicBezTo>
                    <a:pt x="43" y="10"/>
                    <a:pt x="4" y="43"/>
                    <a:pt x="6" y="85"/>
                  </a:cubicBezTo>
                  <a:cubicBezTo>
                    <a:pt x="6" y="94"/>
                    <a:pt x="8" y="102"/>
                    <a:pt x="10" y="109"/>
                  </a:cubicBezTo>
                  <a:cubicBezTo>
                    <a:pt x="10" y="111"/>
                    <a:pt x="9" y="112"/>
                    <a:pt x="8" y="113"/>
                  </a:cubicBezTo>
                  <a:cubicBezTo>
                    <a:pt x="6" y="113"/>
                    <a:pt x="5" y="112"/>
                    <a:pt x="4" y="111"/>
                  </a:cubicBezTo>
                  <a:cubicBezTo>
                    <a:pt x="2" y="103"/>
                    <a:pt x="1" y="95"/>
                    <a:pt x="1" y="86"/>
                  </a:cubicBezTo>
                  <a:cubicBezTo>
                    <a:pt x="0" y="64"/>
                    <a:pt x="8" y="44"/>
                    <a:pt x="25" y="28"/>
                  </a:cubicBezTo>
                  <a:cubicBezTo>
                    <a:pt x="40" y="13"/>
                    <a:pt x="59" y="3"/>
                    <a:pt x="79" y="1"/>
                  </a:cubicBezTo>
                  <a:cubicBezTo>
                    <a:pt x="93" y="0"/>
                    <a:pt x="106" y="1"/>
                    <a:pt x="119" y="5"/>
                  </a:cubicBezTo>
                  <a:cubicBezTo>
                    <a:pt x="132" y="9"/>
                    <a:pt x="144" y="17"/>
                    <a:pt x="153" y="28"/>
                  </a:cubicBezTo>
                  <a:cubicBezTo>
                    <a:pt x="165" y="42"/>
                    <a:pt x="177" y="67"/>
                    <a:pt x="175" y="79"/>
                  </a:cubicBezTo>
                  <a:cubicBezTo>
                    <a:pt x="174" y="81"/>
                    <a:pt x="173" y="83"/>
                    <a:pt x="173" y="84"/>
                  </a:cubicBezTo>
                  <a:cubicBezTo>
                    <a:pt x="172" y="86"/>
                    <a:pt x="171" y="87"/>
                    <a:pt x="173" y="91"/>
                  </a:cubicBezTo>
                  <a:cubicBezTo>
                    <a:pt x="174" y="92"/>
                    <a:pt x="174" y="92"/>
                    <a:pt x="174" y="92"/>
                  </a:cubicBezTo>
                  <a:cubicBezTo>
                    <a:pt x="176" y="97"/>
                    <a:pt x="179" y="101"/>
                    <a:pt x="181" y="106"/>
                  </a:cubicBezTo>
                  <a:cubicBezTo>
                    <a:pt x="182" y="107"/>
                    <a:pt x="182" y="107"/>
                    <a:pt x="182" y="107"/>
                  </a:cubicBezTo>
                  <a:cubicBezTo>
                    <a:pt x="184" y="110"/>
                    <a:pt x="186" y="114"/>
                    <a:pt x="187" y="116"/>
                  </a:cubicBezTo>
                  <a:cubicBezTo>
                    <a:pt x="188" y="118"/>
                    <a:pt x="189" y="121"/>
                    <a:pt x="188" y="123"/>
                  </a:cubicBezTo>
                  <a:cubicBezTo>
                    <a:pt x="187" y="125"/>
                    <a:pt x="185" y="126"/>
                    <a:pt x="182" y="127"/>
                  </a:cubicBezTo>
                  <a:cubicBezTo>
                    <a:pt x="182" y="127"/>
                    <a:pt x="182" y="127"/>
                    <a:pt x="182" y="127"/>
                  </a:cubicBezTo>
                  <a:cubicBezTo>
                    <a:pt x="181" y="128"/>
                    <a:pt x="180" y="128"/>
                    <a:pt x="179" y="128"/>
                  </a:cubicBezTo>
                  <a:cubicBezTo>
                    <a:pt x="179" y="129"/>
                    <a:pt x="178" y="129"/>
                    <a:pt x="177" y="129"/>
                  </a:cubicBezTo>
                  <a:cubicBezTo>
                    <a:pt x="177" y="129"/>
                    <a:pt x="177" y="130"/>
                    <a:pt x="177" y="133"/>
                  </a:cubicBezTo>
                  <a:cubicBezTo>
                    <a:pt x="178" y="133"/>
                    <a:pt x="178" y="133"/>
                    <a:pt x="178" y="134"/>
                  </a:cubicBezTo>
                  <a:cubicBezTo>
                    <a:pt x="179" y="135"/>
                    <a:pt x="180" y="138"/>
                    <a:pt x="179" y="141"/>
                  </a:cubicBezTo>
                  <a:cubicBezTo>
                    <a:pt x="178" y="142"/>
                    <a:pt x="178" y="143"/>
                    <a:pt x="176" y="144"/>
                  </a:cubicBezTo>
                  <a:cubicBezTo>
                    <a:pt x="177" y="146"/>
                    <a:pt x="177" y="148"/>
                    <a:pt x="177" y="150"/>
                  </a:cubicBezTo>
                  <a:cubicBezTo>
                    <a:pt x="177" y="152"/>
                    <a:pt x="175" y="153"/>
                    <a:pt x="174" y="154"/>
                  </a:cubicBezTo>
                  <a:cubicBezTo>
                    <a:pt x="174" y="155"/>
                    <a:pt x="173" y="155"/>
                    <a:pt x="173" y="156"/>
                  </a:cubicBezTo>
                  <a:cubicBezTo>
                    <a:pt x="172" y="158"/>
                    <a:pt x="173" y="161"/>
                    <a:pt x="173" y="165"/>
                  </a:cubicBezTo>
                  <a:cubicBezTo>
                    <a:pt x="173" y="167"/>
                    <a:pt x="173" y="169"/>
                    <a:pt x="172" y="172"/>
                  </a:cubicBezTo>
                  <a:cubicBezTo>
                    <a:pt x="172" y="176"/>
                    <a:pt x="170" y="181"/>
                    <a:pt x="162" y="183"/>
                  </a:cubicBezTo>
                  <a:cubicBezTo>
                    <a:pt x="157" y="184"/>
                    <a:pt x="151" y="184"/>
                    <a:pt x="146" y="184"/>
                  </a:cubicBezTo>
                  <a:cubicBezTo>
                    <a:pt x="145" y="184"/>
                    <a:pt x="143" y="183"/>
                    <a:pt x="142" y="183"/>
                  </a:cubicBezTo>
                  <a:cubicBezTo>
                    <a:pt x="132" y="183"/>
                    <a:pt x="125" y="184"/>
                    <a:pt x="121" y="188"/>
                  </a:cubicBezTo>
                  <a:cubicBezTo>
                    <a:pt x="117" y="191"/>
                    <a:pt x="117" y="198"/>
                    <a:pt x="117" y="205"/>
                  </a:cubicBezTo>
                  <a:cubicBezTo>
                    <a:pt x="117" y="207"/>
                    <a:pt x="117" y="208"/>
                    <a:pt x="117" y="209"/>
                  </a:cubicBezTo>
                  <a:cubicBezTo>
                    <a:pt x="117" y="211"/>
                    <a:pt x="117" y="211"/>
                    <a:pt x="118" y="211"/>
                  </a:cubicBezTo>
                  <a:cubicBezTo>
                    <a:pt x="117" y="211"/>
                    <a:pt x="117" y="211"/>
                    <a:pt x="117" y="210"/>
                  </a:cubicBezTo>
                  <a:cubicBezTo>
                    <a:pt x="118" y="211"/>
                    <a:pt x="118" y="212"/>
                    <a:pt x="118" y="212"/>
                  </a:cubicBezTo>
                  <a:cubicBezTo>
                    <a:pt x="118" y="214"/>
                    <a:pt x="116" y="215"/>
                    <a:pt x="115" y="215"/>
                  </a:cubicBezTo>
                  <a:cubicBezTo>
                    <a:pt x="115" y="215"/>
                    <a:pt x="115" y="215"/>
                    <a:pt x="115" y="21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0662865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txBox="1">
            <a:spLocks/>
          </p:cNvSpPr>
          <p:nvPr/>
        </p:nvSpPr>
        <p:spPr>
          <a:xfrm>
            <a:off x="1475098" y="1337807"/>
            <a:ext cx="7251051" cy="4405873"/>
          </a:xfrm>
          <a:prstGeom prst="rect">
            <a:avLst/>
          </a:prstGeom>
        </p:spPr>
        <p:txBody>
          <a:bodyPr wrap="square" lIns="175768" tIns="0" rIns="175768" bIns="0" anchor="t"/>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1219170">
              <a:lnSpc>
                <a:spcPct val="100000"/>
              </a:lnSpc>
              <a:spcBef>
                <a:spcPts val="0"/>
              </a:spcBef>
              <a:buSzTx/>
            </a:pPr>
            <a:r>
              <a:rPr lang="en-US" sz="1600" b="1" u="sng" spc="-67" dirty="0" smtClean="0">
                <a:gradFill>
                  <a:gsLst>
                    <a:gs pos="5417">
                      <a:srgbClr val="53565A"/>
                    </a:gs>
                    <a:gs pos="28000">
                      <a:srgbClr val="53565A"/>
                    </a:gs>
                  </a:gsLst>
                  <a:lin ang="5400000" scaled="0"/>
                </a:gradFill>
                <a:latin typeface="Arial"/>
              </a:rPr>
              <a:t>Group By</a:t>
            </a:r>
          </a:p>
          <a:p>
            <a:pPr marL="228594" indent="-228594" defTabSz="1219170">
              <a:lnSpc>
                <a:spcPct val="100000"/>
              </a:lnSpc>
              <a:spcBef>
                <a:spcPts val="0"/>
              </a:spcBef>
              <a:buSzTx/>
              <a:buFont typeface="Arial" panose="020B0604020202020204" pitchFamily="34" charset="0"/>
              <a:buChar char="•"/>
            </a:pPr>
            <a:r>
              <a:rPr lang="en-US" sz="1500" dirty="0" smtClean="0">
                <a:gradFill>
                  <a:gsLst>
                    <a:gs pos="5417">
                      <a:srgbClr val="53565A"/>
                    </a:gs>
                    <a:gs pos="28000">
                      <a:srgbClr val="53565A"/>
                    </a:gs>
                  </a:gsLst>
                  <a:lin ang="5400000" scaled="0"/>
                </a:gradFill>
                <a:latin typeface="Arial"/>
              </a:rPr>
              <a:t>Cost Center Structure</a:t>
            </a:r>
          </a:p>
          <a:p>
            <a:pPr defTabSz="1219170">
              <a:lnSpc>
                <a:spcPct val="100000"/>
              </a:lnSpc>
              <a:spcBef>
                <a:spcPts val="0"/>
              </a:spcBef>
              <a:buSzTx/>
            </a:pPr>
            <a:r>
              <a:rPr lang="en-US" sz="1600" b="1" u="sng" spc="-67" dirty="0" smtClean="0">
                <a:gradFill>
                  <a:gsLst>
                    <a:gs pos="5417">
                      <a:srgbClr val="53565A"/>
                    </a:gs>
                    <a:gs pos="28000">
                      <a:srgbClr val="53565A"/>
                    </a:gs>
                  </a:gsLst>
                  <a:lin ang="5400000" scaled="0"/>
                </a:gradFill>
                <a:latin typeface="Arial"/>
              </a:rPr>
              <a:t>Target/Goal</a:t>
            </a:r>
            <a:endParaRPr lang="en-US" sz="1600" b="1" u="sng" spc="-67" dirty="0">
              <a:gradFill>
                <a:gsLst>
                  <a:gs pos="5417">
                    <a:srgbClr val="53565A"/>
                  </a:gs>
                  <a:gs pos="28000">
                    <a:srgbClr val="53565A"/>
                  </a:gs>
                </a:gsLst>
                <a:lin ang="5400000" scaled="0"/>
              </a:gradFill>
              <a:latin typeface="Arial"/>
            </a:endParaRPr>
          </a:p>
          <a:p>
            <a:pPr defTabSz="1219170">
              <a:lnSpc>
                <a:spcPct val="100000"/>
              </a:lnSpc>
              <a:spcBef>
                <a:spcPts val="0"/>
              </a:spcBef>
              <a:buSzTx/>
            </a:pPr>
            <a:r>
              <a:rPr lang="en-US" sz="1500" dirty="0">
                <a:gradFill>
                  <a:gsLst>
                    <a:gs pos="5417">
                      <a:srgbClr val="53565A"/>
                    </a:gs>
                    <a:gs pos="28000">
                      <a:srgbClr val="53565A"/>
                    </a:gs>
                  </a:gsLst>
                  <a:lin ang="5400000" scaled="0"/>
                </a:gradFill>
                <a:latin typeface="Arial"/>
              </a:rPr>
              <a:t>6</a:t>
            </a:r>
            <a:r>
              <a:rPr lang="en-US" sz="1500" dirty="0" smtClean="0">
                <a:gradFill>
                  <a:gsLst>
                    <a:gs pos="5417">
                      <a:srgbClr val="53565A"/>
                    </a:gs>
                    <a:gs pos="28000">
                      <a:srgbClr val="53565A"/>
                    </a:gs>
                  </a:gsLst>
                  <a:lin ang="5400000" scaled="0"/>
                </a:gradFill>
                <a:latin typeface="Arial"/>
              </a:rPr>
              <a:t>5% participation</a:t>
            </a:r>
            <a:endParaRPr lang="en-US" sz="1600" b="1" u="sng" spc="-67" dirty="0" smtClean="0">
              <a:gradFill>
                <a:gsLst>
                  <a:gs pos="5417">
                    <a:schemeClr val="tx1"/>
                  </a:gs>
                  <a:gs pos="28000">
                    <a:schemeClr val="tx1"/>
                  </a:gs>
                </a:gsLst>
                <a:lin ang="5400000" scaled="0"/>
              </a:gradFill>
              <a:latin typeface="+mn-lt"/>
            </a:endParaRPr>
          </a:p>
          <a:p>
            <a:endParaRPr lang="en-US" sz="1600" b="1" u="sng" spc="-67" dirty="0">
              <a:gradFill>
                <a:gsLst>
                  <a:gs pos="5417">
                    <a:schemeClr val="tx1"/>
                  </a:gs>
                  <a:gs pos="28000">
                    <a:schemeClr val="tx1"/>
                  </a:gs>
                </a:gsLst>
                <a:lin ang="5400000" scaled="0"/>
              </a:gradFill>
              <a:latin typeface="+mn-lt"/>
            </a:endParaRPr>
          </a:p>
          <a:p>
            <a:endParaRPr lang="en-US" sz="1600" b="1" u="sng" spc="-67" dirty="0" smtClean="0">
              <a:gradFill>
                <a:gsLst>
                  <a:gs pos="5417">
                    <a:schemeClr val="tx1"/>
                  </a:gs>
                  <a:gs pos="28000">
                    <a:schemeClr val="tx1"/>
                  </a:gs>
                </a:gsLst>
                <a:lin ang="5400000" scaled="0"/>
              </a:gradFill>
              <a:latin typeface="+mn-lt"/>
            </a:endParaRPr>
          </a:p>
          <a:p>
            <a:endParaRPr lang="en-US" sz="1600" b="1" u="sng" spc="-67" dirty="0" smtClean="0">
              <a:gradFill>
                <a:gsLst>
                  <a:gs pos="5417">
                    <a:schemeClr val="tx1"/>
                  </a:gs>
                  <a:gs pos="28000">
                    <a:schemeClr val="tx1"/>
                  </a:gs>
                </a:gsLst>
                <a:lin ang="5400000" scaled="0"/>
              </a:gradFill>
              <a:latin typeface="+mn-lt"/>
            </a:endParaRPr>
          </a:p>
          <a:p>
            <a:endParaRPr lang="en-US" sz="1600" b="1" u="sng" spc="-67" dirty="0">
              <a:gradFill>
                <a:gsLst>
                  <a:gs pos="5417">
                    <a:schemeClr val="tx1"/>
                  </a:gs>
                  <a:gs pos="28000">
                    <a:schemeClr val="tx1"/>
                  </a:gs>
                </a:gsLst>
                <a:lin ang="5400000" scaled="0"/>
              </a:gradFill>
              <a:latin typeface="+mn-lt"/>
            </a:endParaRPr>
          </a:p>
          <a:p>
            <a:endParaRPr lang="en-US" sz="1600" b="1" u="sng" spc="-67" dirty="0" smtClean="0">
              <a:gradFill>
                <a:gsLst>
                  <a:gs pos="5417">
                    <a:schemeClr val="tx1"/>
                  </a:gs>
                  <a:gs pos="28000">
                    <a:schemeClr val="tx1"/>
                  </a:gs>
                </a:gsLst>
                <a:lin ang="5400000" scaled="0"/>
              </a:gradFill>
              <a:latin typeface="+mn-lt"/>
            </a:endParaRPr>
          </a:p>
          <a:p>
            <a:endParaRPr lang="en-US" sz="1600" b="1" u="sng" spc="-67" dirty="0">
              <a:gradFill>
                <a:gsLst>
                  <a:gs pos="5417">
                    <a:schemeClr val="tx1"/>
                  </a:gs>
                  <a:gs pos="28000">
                    <a:schemeClr val="tx1"/>
                  </a:gs>
                </a:gsLst>
                <a:lin ang="5400000" scaled="0"/>
              </a:gradFill>
              <a:latin typeface="+mn-lt"/>
            </a:endParaRPr>
          </a:p>
          <a:p>
            <a:endParaRPr lang="en-US" sz="1600" b="1" u="sng" spc="-67" dirty="0" smtClean="0">
              <a:gradFill>
                <a:gsLst>
                  <a:gs pos="5417">
                    <a:schemeClr val="tx1"/>
                  </a:gs>
                  <a:gs pos="28000">
                    <a:schemeClr val="tx1"/>
                  </a:gs>
                </a:gsLst>
                <a:lin ang="5400000" scaled="0"/>
              </a:gradFill>
              <a:latin typeface="+mn-lt"/>
            </a:endParaRPr>
          </a:p>
          <a:p>
            <a:endParaRPr lang="en-US" sz="1600" b="1" u="sng" spc="-67" dirty="0">
              <a:gradFill>
                <a:gsLst>
                  <a:gs pos="5417">
                    <a:schemeClr val="tx1"/>
                  </a:gs>
                  <a:gs pos="28000">
                    <a:schemeClr val="tx1"/>
                  </a:gs>
                </a:gsLst>
                <a:lin ang="5400000" scaled="0"/>
              </a:gradFill>
              <a:latin typeface="+mn-lt"/>
            </a:endParaRPr>
          </a:p>
          <a:p>
            <a:endParaRPr lang="en-US" sz="1600" b="1" u="sng" spc="-67" dirty="0" smtClean="0">
              <a:gradFill>
                <a:gsLst>
                  <a:gs pos="5417">
                    <a:schemeClr val="tx1"/>
                  </a:gs>
                  <a:gs pos="28000">
                    <a:schemeClr val="tx1"/>
                  </a:gs>
                </a:gsLst>
                <a:lin ang="5400000" scaled="0"/>
              </a:gradFill>
              <a:latin typeface="+mn-lt"/>
            </a:endParaRPr>
          </a:p>
        </p:txBody>
      </p:sp>
      <p:grpSp>
        <p:nvGrpSpPr>
          <p:cNvPr id="13" name="Group 12"/>
          <p:cNvGrpSpPr/>
          <p:nvPr/>
        </p:nvGrpSpPr>
        <p:grpSpPr>
          <a:xfrm>
            <a:off x="698632" y="1568592"/>
            <a:ext cx="540044" cy="440197"/>
            <a:chOff x="2751138" y="1573213"/>
            <a:chExt cx="463550" cy="377825"/>
          </a:xfrm>
          <a:solidFill>
            <a:srgbClr val="FFFFFF"/>
          </a:solidFill>
        </p:grpSpPr>
        <p:sp>
          <p:nvSpPr>
            <p:cNvPr id="15" name="Freeform 14"/>
            <p:cNvSpPr>
              <a:spLocks noEditPoints="1"/>
            </p:cNvSpPr>
            <p:nvPr/>
          </p:nvSpPr>
          <p:spPr bwMode="auto">
            <a:xfrm>
              <a:off x="2751138" y="1573213"/>
              <a:ext cx="463550" cy="377825"/>
            </a:xfrm>
            <a:custGeom>
              <a:avLst/>
              <a:gdLst>
                <a:gd name="T0" fmla="*/ 292 w 292"/>
                <a:gd name="T1" fmla="*/ 192 h 238"/>
                <a:gd name="T2" fmla="*/ 292 w 292"/>
                <a:gd name="T3" fmla="*/ 0 h 238"/>
                <a:gd name="T4" fmla="*/ 0 w 292"/>
                <a:gd name="T5" fmla="*/ 0 h 238"/>
                <a:gd name="T6" fmla="*/ 0 w 292"/>
                <a:gd name="T7" fmla="*/ 192 h 238"/>
                <a:gd name="T8" fmla="*/ 87 w 292"/>
                <a:gd name="T9" fmla="*/ 192 h 238"/>
                <a:gd name="T10" fmla="*/ 87 w 292"/>
                <a:gd name="T11" fmla="*/ 211 h 238"/>
                <a:gd name="T12" fmla="*/ 47 w 292"/>
                <a:gd name="T13" fmla="*/ 211 h 238"/>
                <a:gd name="T14" fmla="*/ 47 w 292"/>
                <a:gd name="T15" fmla="*/ 238 h 238"/>
                <a:gd name="T16" fmla="*/ 249 w 292"/>
                <a:gd name="T17" fmla="*/ 238 h 238"/>
                <a:gd name="T18" fmla="*/ 249 w 292"/>
                <a:gd name="T19" fmla="*/ 211 h 238"/>
                <a:gd name="T20" fmla="*/ 208 w 292"/>
                <a:gd name="T21" fmla="*/ 211 h 238"/>
                <a:gd name="T22" fmla="*/ 208 w 292"/>
                <a:gd name="T23" fmla="*/ 192 h 238"/>
                <a:gd name="T24" fmla="*/ 292 w 292"/>
                <a:gd name="T25" fmla="*/ 192 h 238"/>
                <a:gd name="T26" fmla="*/ 240 w 292"/>
                <a:gd name="T27" fmla="*/ 228 h 238"/>
                <a:gd name="T28" fmla="*/ 55 w 292"/>
                <a:gd name="T29" fmla="*/ 228 h 238"/>
                <a:gd name="T30" fmla="*/ 55 w 292"/>
                <a:gd name="T31" fmla="*/ 220 h 238"/>
                <a:gd name="T32" fmla="*/ 240 w 292"/>
                <a:gd name="T33" fmla="*/ 220 h 238"/>
                <a:gd name="T34" fmla="*/ 240 w 292"/>
                <a:gd name="T35" fmla="*/ 228 h 238"/>
                <a:gd name="T36" fmla="*/ 200 w 292"/>
                <a:gd name="T37" fmla="*/ 197 h 238"/>
                <a:gd name="T38" fmla="*/ 200 w 292"/>
                <a:gd name="T39" fmla="*/ 211 h 238"/>
                <a:gd name="T40" fmla="*/ 95 w 292"/>
                <a:gd name="T41" fmla="*/ 211 h 238"/>
                <a:gd name="T42" fmla="*/ 95 w 292"/>
                <a:gd name="T43" fmla="*/ 197 h 238"/>
                <a:gd name="T44" fmla="*/ 200 w 292"/>
                <a:gd name="T45" fmla="*/ 197 h 238"/>
                <a:gd name="T46" fmla="*/ 8 w 292"/>
                <a:gd name="T47" fmla="*/ 9 h 238"/>
                <a:gd name="T48" fmla="*/ 284 w 292"/>
                <a:gd name="T49" fmla="*/ 9 h 238"/>
                <a:gd name="T50" fmla="*/ 284 w 292"/>
                <a:gd name="T51" fmla="*/ 183 h 238"/>
                <a:gd name="T52" fmla="*/ 8 w 292"/>
                <a:gd name="T53" fmla="*/ 183 h 238"/>
                <a:gd name="T54" fmla="*/ 8 w 292"/>
                <a:gd name="T55" fmla="*/ 9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92" h="238">
                  <a:moveTo>
                    <a:pt x="292" y="192"/>
                  </a:moveTo>
                  <a:lnTo>
                    <a:pt x="292" y="0"/>
                  </a:lnTo>
                  <a:lnTo>
                    <a:pt x="0" y="0"/>
                  </a:lnTo>
                  <a:lnTo>
                    <a:pt x="0" y="192"/>
                  </a:lnTo>
                  <a:lnTo>
                    <a:pt x="87" y="192"/>
                  </a:lnTo>
                  <a:lnTo>
                    <a:pt x="87" y="211"/>
                  </a:lnTo>
                  <a:lnTo>
                    <a:pt x="47" y="211"/>
                  </a:lnTo>
                  <a:lnTo>
                    <a:pt x="47" y="238"/>
                  </a:lnTo>
                  <a:lnTo>
                    <a:pt x="249" y="238"/>
                  </a:lnTo>
                  <a:lnTo>
                    <a:pt x="249" y="211"/>
                  </a:lnTo>
                  <a:lnTo>
                    <a:pt x="208" y="211"/>
                  </a:lnTo>
                  <a:lnTo>
                    <a:pt x="208" y="192"/>
                  </a:lnTo>
                  <a:lnTo>
                    <a:pt x="292" y="192"/>
                  </a:lnTo>
                  <a:close/>
                  <a:moveTo>
                    <a:pt x="240" y="228"/>
                  </a:moveTo>
                  <a:lnTo>
                    <a:pt x="55" y="228"/>
                  </a:lnTo>
                  <a:lnTo>
                    <a:pt x="55" y="220"/>
                  </a:lnTo>
                  <a:lnTo>
                    <a:pt x="240" y="220"/>
                  </a:lnTo>
                  <a:lnTo>
                    <a:pt x="240" y="228"/>
                  </a:lnTo>
                  <a:close/>
                  <a:moveTo>
                    <a:pt x="200" y="197"/>
                  </a:moveTo>
                  <a:lnTo>
                    <a:pt x="200" y="211"/>
                  </a:lnTo>
                  <a:lnTo>
                    <a:pt x="95" y="211"/>
                  </a:lnTo>
                  <a:lnTo>
                    <a:pt x="95" y="197"/>
                  </a:lnTo>
                  <a:lnTo>
                    <a:pt x="200" y="197"/>
                  </a:lnTo>
                  <a:close/>
                  <a:moveTo>
                    <a:pt x="8" y="9"/>
                  </a:moveTo>
                  <a:lnTo>
                    <a:pt x="284" y="9"/>
                  </a:lnTo>
                  <a:lnTo>
                    <a:pt x="284" y="183"/>
                  </a:lnTo>
                  <a:lnTo>
                    <a:pt x="8" y="183"/>
                  </a:lnTo>
                  <a:lnTo>
                    <a:pt x="8" y="9"/>
                  </a:lnTo>
                  <a:close/>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sp>
          <p:nvSpPr>
            <p:cNvPr id="19" name="Freeform 18"/>
            <p:cNvSpPr>
              <a:spLocks noEditPoints="1"/>
            </p:cNvSpPr>
            <p:nvPr/>
          </p:nvSpPr>
          <p:spPr bwMode="auto">
            <a:xfrm>
              <a:off x="2797176" y="1616076"/>
              <a:ext cx="347663" cy="209550"/>
            </a:xfrm>
            <a:custGeom>
              <a:avLst/>
              <a:gdLst>
                <a:gd name="T0" fmla="*/ 31 w 219"/>
                <a:gd name="T1" fmla="*/ 132 h 132"/>
                <a:gd name="T2" fmla="*/ 24 w 219"/>
                <a:gd name="T3" fmla="*/ 126 h 132"/>
                <a:gd name="T4" fmla="*/ 75 w 219"/>
                <a:gd name="T5" fmla="*/ 57 h 132"/>
                <a:gd name="T6" fmla="*/ 142 w 219"/>
                <a:gd name="T7" fmla="*/ 103 h 132"/>
                <a:gd name="T8" fmla="*/ 213 w 219"/>
                <a:gd name="T9" fmla="*/ 31 h 132"/>
                <a:gd name="T10" fmla="*/ 219 w 219"/>
                <a:gd name="T11" fmla="*/ 38 h 132"/>
                <a:gd name="T12" fmla="*/ 143 w 219"/>
                <a:gd name="T13" fmla="*/ 115 h 132"/>
                <a:gd name="T14" fmla="*/ 77 w 219"/>
                <a:gd name="T15" fmla="*/ 69 h 132"/>
                <a:gd name="T16" fmla="*/ 31 w 219"/>
                <a:gd name="T17" fmla="*/ 132 h 132"/>
                <a:gd name="T18" fmla="*/ 54 w 219"/>
                <a:gd name="T19" fmla="*/ 21 h 132"/>
                <a:gd name="T20" fmla="*/ 32 w 219"/>
                <a:gd name="T21" fmla="*/ 21 h 132"/>
                <a:gd name="T22" fmla="*/ 32 w 219"/>
                <a:gd name="T23" fmla="*/ 0 h 132"/>
                <a:gd name="T24" fmla="*/ 23 w 219"/>
                <a:gd name="T25" fmla="*/ 0 h 132"/>
                <a:gd name="T26" fmla="*/ 23 w 219"/>
                <a:gd name="T27" fmla="*/ 21 h 132"/>
                <a:gd name="T28" fmla="*/ 0 w 219"/>
                <a:gd name="T29" fmla="*/ 21 h 132"/>
                <a:gd name="T30" fmla="*/ 0 w 219"/>
                <a:gd name="T31" fmla="*/ 30 h 132"/>
                <a:gd name="T32" fmla="*/ 23 w 219"/>
                <a:gd name="T33" fmla="*/ 30 h 132"/>
                <a:gd name="T34" fmla="*/ 23 w 219"/>
                <a:gd name="T35" fmla="*/ 52 h 132"/>
                <a:gd name="T36" fmla="*/ 32 w 219"/>
                <a:gd name="T37" fmla="*/ 52 h 132"/>
                <a:gd name="T38" fmla="*/ 32 w 219"/>
                <a:gd name="T39" fmla="*/ 30 h 132"/>
                <a:gd name="T40" fmla="*/ 54 w 219"/>
                <a:gd name="T41" fmla="*/ 30 h 132"/>
                <a:gd name="T42" fmla="*/ 54 w 219"/>
                <a:gd name="T43" fmla="*/ 21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9" h="132">
                  <a:moveTo>
                    <a:pt x="31" y="132"/>
                  </a:moveTo>
                  <a:lnTo>
                    <a:pt x="24" y="126"/>
                  </a:lnTo>
                  <a:lnTo>
                    <a:pt x="75" y="57"/>
                  </a:lnTo>
                  <a:lnTo>
                    <a:pt x="142" y="103"/>
                  </a:lnTo>
                  <a:lnTo>
                    <a:pt x="213" y="31"/>
                  </a:lnTo>
                  <a:lnTo>
                    <a:pt x="219" y="38"/>
                  </a:lnTo>
                  <a:lnTo>
                    <a:pt x="143" y="115"/>
                  </a:lnTo>
                  <a:lnTo>
                    <a:pt x="77" y="69"/>
                  </a:lnTo>
                  <a:lnTo>
                    <a:pt x="31" y="132"/>
                  </a:lnTo>
                  <a:close/>
                  <a:moveTo>
                    <a:pt x="54" y="21"/>
                  </a:moveTo>
                  <a:lnTo>
                    <a:pt x="32" y="21"/>
                  </a:lnTo>
                  <a:lnTo>
                    <a:pt x="32" y="0"/>
                  </a:lnTo>
                  <a:lnTo>
                    <a:pt x="23" y="0"/>
                  </a:lnTo>
                  <a:lnTo>
                    <a:pt x="23" y="21"/>
                  </a:lnTo>
                  <a:lnTo>
                    <a:pt x="0" y="21"/>
                  </a:lnTo>
                  <a:lnTo>
                    <a:pt x="0" y="30"/>
                  </a:lnTo>
                  <a:lnTo>
                    <a:pt x="23" y="30"/>
                  </a:lnTo>
                  <a:lnTo>
                    <a:pt x="23" y="52"/>
                  </a:lnTo>
                  <a:lnTo>
                    <a:pt x="32" y="52"/>
                  </a:lnTo>
                  <a:lnTo>
                    <a:pt x="32" y="30"/>
                  </a:lnTo>
                  <a:lnTo>
                    <a:pt x="54" y="30"/>
                  </a:lnTo>
                  <a:lnTo>
                    <a:pt x="54" y="21"/>
                  </a:lnTo>
                  <a:close/>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8" name="Title 1"/>
          <p:cNvSpPr txBox="1">
            <a:spLocks/>
          </p:cNvSpPr>
          <p:nvPr/>
        </p:nvSpPr>
        <p:spPr>
          <a:xfrm>
            <a:off x="461387" y="304803"/>
            <a:ext cx="8396863" cy="620359"/>
          </a:xfrm>
          <a:prstGeom prst="rect">
            <a:avLst/>
          </a:prstGeom>
        </p:spPr>
        <p:txBody>
          <a:bodyPr vert="horz" lIns="121917" tIns="60958" rIns="121917" bIns="60958" rtlCol="0" anchor="b" anchorCtr="0">
            <a:normAutofit/>
          </a:bodyPr>
          <a:lstStyle>
            <a:lvl1pPr algn="l" defTabSz="914400" rtl="0" eaLnBrk="1" latinLnBrk="0" hangingPunct="1">
              <a:lnSpc>
                <a:spcPct val="90000"/>
              </a:lnSpc>
              <a:spcBef>
                <a:spcPct val="0"/>
              </a:spcBef>
              <a:buNone/>
              <a:defRPr sz="2000" b="0" kern="1200">
                <a:solidFill>
                  <a:schemeClr val="tx1"/>
                </a:solidFill>
                <a:latin typeface="Arial" pitchFamily="34" charset="0"/>
                <a:ea typeface="+mj-ea"/>
                <a:cs typeface="Arial" pitchFamily="34" charset="0"/>
              </a:defRPr>
            </a:lvl1pPr>
          </a:lstStyle>
          <a:p>
            <a:r>
              <a:rPr lang="en-US" dirty="0" smtClean="0"/>
              <a:t>OSAM Maturity Participation  Data Element Detail</a:t>
            </a:r>
            <a:endParaRPr lang="en-US" dirty="0"/>
          </a:p>
        </p:txBody>
      </p:sp>
      <p:sp>
        <p:nvSpPr>
          <p:cNvPr id="9" name="Rectangle 26"/>
          <p:cNvSpPr>
            <a:spLocks noChangeArrowheads="1"/>
          </p:cNvSpPr>
          <p:nvPr/>
        </p:nvSpPr>
        <p:spPr bwMode="auto">
          <a:xfrm>
            <a:off x="531099" y="1337807"/>
            <a:ext cx="875110" cy="4453395"/>
          </a:xfrm>
          <a:prstGeom prst="rect">
            <a:avLst/>
          </a:prstGeom>
          <a:solidFill>
            <a:srgbClr val="D86916"/>
          </a:solidFill>
          <a:ln>
            <a:noFill/>
          </a:ln>
          <a:extLst/>
        </p:spPr>
        <p:txBody>
          <a:bodyPr vert="horz" wrap="square" lIns="64008" tIns="45720" rIns="27432" bIns="45720" numCol="1" anchor="ctr" anchorCtr="0" compatLnSpc="1">
            <a:prstTxWarp prst="textNoShape">
              <a:avLst/>
            </a:prstTxWarp>
          </a:bodyPr>
          <a:lstStyle/>
          <a:p>
            <a:pPr>
              <a:lnSpc>
                <a:spcPct val="95000"/>
              </a:lnSpc>
            </a:pPr>
            <a:endParaRPr lang="en-US" sz="1400" dirty="0"/>
          </a:p>
        </p:txBody>
      </p:sp>
      <p:graphicFrame>
        <p:nvGraphicFramePr>
          <p:cNvPr id="2" name="Table 1"/>
          <p:cNvGraphicFramePr>
            <a:graphicFrameLocks noGrp="1"/>
          </p:cNvGraphicFramePr>
          <p:nvPr>
            <p:extLst>
              <p:ext uri="{D42A27DB-BD31-4B8C-83A1-F6EECF244321}">
                <p14:modId xmlns:p14="http://schemas.microsoft.com/office/powerpoint/2010/main" val="3038712536"/>
              </p:ext>
            </p:extLst>
          </p:nvPr>
        </p:nvGraphicFramePr>
        <p:xfrm>
          <a:off x="1579299" y="2346961"/>
          <a:ext cx="6846384" cy="4511040"/>
        </p:xfrm>
        <a:graphic>
          <a:graphicData uri="http://schemas.openxmlformats.org/drawingml/2006/table">
            <a:tbl>
              <a:tblPr firstRow="1" bandRow="1">
                <a:tableStyleId>{5FD0F851-EC5A-4D38-B0AD-8093EC10F338}</a:tableStyleId>
              </a:tblPr>
              <a:tblGrid>
                <a:gridCol w="1088539"/>
                <a:gridCol w="1107830"/>
                <a:gridCol w="1228412"/>
                <a:gridCol w="949569"/>
                <a:gridCol w="806381"/>
                <a:gridCol w="1665653"/>
              </a:tblGrid>
              <a:tr h="370840">
                <a:tc>
                  <a:txBody>
                    <a:bodyPr/>
                    <a:lstStyle/>
                    <a:p>
                      <a:r>
                        <a:rPr lang="en-US" sz="1400" dirty="0" smtClean="0"/>
                        <a:t>Measure Component</a:t>
                      </a:r>
                      <a:endParaRPr lang="en-US" sz="1400" dirty="0"/>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Source System </a:t>
                      </a:r>
                      <a:endParaRPr lang="en-US" sz="1400" dirty="0"/>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Data</a:t>
                      </a:r>
                      <a:r>
                        <a:rPr lang="en-US" sz="1400" baseline="0" dirty="0" smtClean="0"/>
                        <a:t> Element  </a:t>
                      </a:r>
                      <a:endParaRPr lang="en-US" sz="1400" dirty="0"/>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Attribute</a:t>
                      </a:r>
                      <a:endParaRPr lang="en-US" sz="1400" dirty="0"/>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Sub Attribute</a:t>
                      </a:r>
                      <a:endParaRPr lang="en-US" sz="1400" dirty="0"/>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Commonly</a:t>
                      </a:r>
                      <a:r>
                        <a:rPr lang="en-US" sz="1400" baseline="0" dirty="0" smtClean="0"/>
                        <a:t> Responsible</a:t>
                      </a:r>
                      <a:endParaRPr lang="en-US" sz="1400" dirty="0"/>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r>
                        <a:rPr lang="en-US" sz="1400" dirty="0" smtClean="0"/>
                        <a:t>Capability</a:t>
                      </a:r>
                      <a:r>
                        <a:rPr lang="en-US" sz="1400" baseline="0" dirty="0" smtClean="0"/>
                        <a:t> Assessment</a:t>
                      </a:r>
                      <a:endParaRPr lang="en-US" sz="1400" dirty="0"/>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CA</a:t>
                      </a:r>
                      <a:r>
                        <a:rPr lang="en-US" sz="1400" baseline="0" dirty="0" smtClean="0"/>
                        <a:t> Agile (Integrated with Survey Gizmo)</a:t>
                      </a:r>
                      <a:endParaRPr lang="en-US" sz="1400" dirty="0"/>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OSAM Capability Assessment</a:t>
                      </a:r>
                      <a:r>
                        <a:rPr lang="en-US" sz="1400" baseline="0" dirty="0" smtClean="0"/>
                        <a:t> Report</a:t>
                      </a:r>
                      <a:endParaRPr lang="en-US" sz="1400" dirty="0"/>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Capability Assessment</a:t>
                      </a:r>
                      <a:endParaRPr lang="en-US" sz="1400" dirty="0"/>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Time box</a:t>
                      </a:r>
                      <a:endParaRPr lang="en-US" sz="1400" dirty="0"/>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Team</a:t>
                      </a:r>
                      <a:endParaRPr lang="en-US" sz="1400" dirty="0"/>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r>
                        <a:rPr lang="en-US" sz="1400" dirty="0" smtClean="0"/>
                        <a:t>Action Plan</a:t>
                      </a:r>
                      <a:endParaRPr lang="en-US" sz="1400" dirty="0"/>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CA</a:t>
                      </a:r>
                      <a:r>
                        <a:rPr lang="en-US" sz="1400" baseline="0" dirty="0" smtClean="0"/>
                        <a:t> Agile</a:t>
                      </a:r>
                      <a:endParaRPr lang="en-US" sz="1400" dirty="0"/>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OSAM Capability Assessment</a:t>
                      </a:r>
                      <a:r>
                        <a:rPr lang="en-US" sz="1400" baseline="0" dirty="0" smtClean="0"/>
                        <a:t> Report</a:t>
                      </a:r>
                      <a:endParaRPr lang="en-US" sz="1400" dirty="0"/>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Parent/Child</a:t>
                      </a:r>
                      <a:r>
                        <a:rPr lang="en-US" sz="1400" baseline="0" dirty="0" smtClean="0"/>
                        <a:t> Project (Team)</a:t>
                      </a:r>
                      <a:endParaRPr lang="en-US" sz="1400" dirty="0"/>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t>Action Plan</a:t>
                      </a:r>
                    </a:p>
                    <a:p>
                      <a:endParaRPr lang="en-US" sz="1400" dirty="0"/>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Team </a:t>
                      </a:r>
                      <a:endParaRPr lang="en-US" sz="1400" dirty="0"/>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r>
                        <a:rPr lang="en-US" sz="1400" dirty="0" smtClean="0"/>
                        <a:t>OSAM Adoption</a:t>
                      </a:r>
                      <a:endParaRPr lang="en-US" sz="1400" baseline="0" dirty="0" smtClean="0"/>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CA Agile</a:t>
                      </a:r>
                      <a:endParaRPr lang="en-US" sz="1400" dirty="0"/>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OSAM Capability Assessment</a:t>
                      </a:r>
                      <a:r>
                        <a:rPr lang="en-US" sz="1400" baseline="0" dirty="0" smtClean="0"/>
                        <a:t> Report</a:t>
                      </a:r>
                      <a:endParaRPr lang="en-US" sz="1400" dirty="0"/>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OSAM Adoption</a:t>
                      </a:r>
                      <a:endParaRPr lang="en-US" sz="1400" dirty="0"/>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N/A</a:t>
                      </a:r>
                      <a:endParaRPr lang="en-US" sz="1400" dirty="0"/>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b="0" dirty="0" smtClean="0"/>
                        <a:t>Team</a:t>
                      </a:r>
                      <a:endParaRPr lang="en-US" sz="1400" b="0" dirty="0"/>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r>
                        <a:rPr lang="en-US" sz="1400" dirty="0" smtClean="0"/>
                        <a:t>CI</a:t>
                      </a:r>
                      <a:r>
                        <a:rPr lang="en-US" sz="1400" baseline="0" dirty="0" smtClean="0"/>
                        <a:t> Adoption </a:t>
                      </a:r>
                      <a:endParaRPr lang="en-US" sz="1400" dirty="0"/>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CI</a:t>
                      </a:r>
                      <a:r>
                        <a:rPr lang="en-US" sz="1400" baseline="0" dirty="0" smtClean="0"/>
                        <a:t> Adoption </a:t>
                      </a:r>
                      <a:endParaRPr lang="en-US" sz="1400" dirty="0"/>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OSAM Capability Assessment</a:t>
                      </a:r>
                      <a:r>
                        <a:rPr lang="en-US" sz="1400" baseline="0" dirty="0" smtClean="0"/>
                        <a:t> Report</a:t>
                      </a:r>
                      <a:endParaRPr lang="en-US" sz="1400" dirty="0"/>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CI Adoption </a:t>
                      </a:r>
                      <a:endParaRPr lang="en-US" sz="1400" dirty="0"/>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URL</a:t>
                      </a:r>
                      <a:endParaRPr lang="en-US" sz="1400" dirty="0"/>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Team</a:t>
                      </a:r>
                      <a:endParaRPr lang="en-US" sz="1400" dirty="0"/>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grpSp>
        <p:nvGrpSpPr>
          <p:cNvPr id="18" name="Group 17"/>
          <p:cNvGrpSpPr/>
          <p:nvPr/>
        </p:nvGrpSpPr>
        <p:grpSpPr>
          <a:xfrm>
            <a:off x="638671" y="1385464"/>
            <a:ext cx="632222" cy="806450"/>
            <a:chOff x="5686425" y="3017838"/>
            <a:chExt cx="842963" cy="806450"/>
          </a:xfrm>
        </p:grpSpPr>
        <p:sp>
          <p:nvSpPr>
            <p:cNvPr id="20" name="Freeform 41"/>
            <p:cNvSpPr>
              <a:spLocks noEditPoints="1"/>
            </p:cNvSpPr>
            <p:nvPr/>
          </p:nvSpPr>
          <p:spPr bwMode="auto">
            <a:xfrm>
              <a:off x="5708650" y="3455988"/>
              <a:ext cx="19050" cy="46038"/>
            </a:xfrm>
            <a:custGeom>
              <a:avLst/>
              <a:gdLst>
                <a:gd name="T0" fmla="*/ 12 w 12"/>
                <a:gd name="T1" fmla="*/ 29 h 29"/>
                <a:gd name="T2" fmla="*/ 12 w 12"/>
                <a:gd name="T3" fmla="*/ 29 h 29"/>
                <a:gd name="T4" fmla="*/ 12 w 12"/>
                <a:gd name="T5" fmla="*/ 29 h 29"/>
                <a:gd name="T6" fmla="*/ 0 w 12"/>
                <a:gd name="T7" fmla="*/ 0 h 29"/>
                <a:gd name="T8" fmla="*/ 0 w 12"/>
                <a:gd name="T9" fmla="*/ 0 h 29"/>
                <a:gd name="T10" fmla="*/ 0 w 12"/>
                <a:gd name="T11" fmla="*/ 0 h 29"/>
              </a:gdLst>
              <a:ahLst/>
              <a:cxnLst>
                <a:cxn ang="0">
                  <a:pos x="T0" y="T1"/>
                </a:cxn>
                <a:cxn ang="0">
                  <a:pos x="T2" y="T3"/>
                </a:cxn>
                <a:cxn ang="0">
                  <a:pos x="T4" y="T5"/>
                </a:cxn>
                <a:cxn ang="0">
                  <a:pos x="T6" y="T7"/>
                </a:cxn>
                <a:cxn ang="0">
                  <a:pos x="T8" y="T9"/>
                </a:cxn>
                <a:cxn ang="0">
                  <a:pos x="T10" y="T11"/>
                </a:cxn>
              </a:cxnLst>
              <a:rect l="0" t="0" r="r" b="b"/>
              <a:pathLst>
                <a:path w="12" h="29">
                  <a:moveTo>
                    <a:pt x="12" y="29"/>
                  </a:moveTo>
                  <a:lnTo>
                    <a:pt x="12" y="29"/>
                  </a:lnTo>
                  <a:lnTo>
                    <a:pt x="12" y="29"/>
                  </a:lnTo>
                  <a:close/>
                  <a:moveTo>
                    <a:pt x="0" y="0"/>
                  </a:moveTo>
                  <a:lnTo>
                    <a:pt x="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42"/>
            <p:cNvSpPr>
              <a:spLocks noEditPoints="1"/>
            </p:cNvSpPr>
            <p:nvPr/>
          </p:nvSpPr>
          <p:spPr bwMode="auto">
            <a:xfrm>
              <a:off x="6240463" y="3802063"/>
              <a:ext cx="15875" cy="19050"/>
            </a:xfrm>
            <a:custGeom>
              <a:avLst/>
              <a:gdLst>
                <a:gd name="T0" fmla="*/ 1 w 4"/>
                <a:gd name="T1" fmla="*/ 5 h 5"/>
                <a:gd name="T2" fmla="*/ 1 w 4"/>
                <a:gd name="T3" fmla="*/ 5 h 5"/>
                <a:gd name="T4" fmla="*/ 1 w 4"/>
                <a:gd name="T5" fmla="*/ 5 h 5"/>
                <a:gd name="T6" fmla="*/ 0 w 4"/>
                <a:gd name="T7" fmla="*/ 3 h 5"/>
                <a:gd name="T8" fmla="*/ 0 w 4"/>
                <a:gd name="T9" fmla="*/ 3 h 5"/>
                <a:gd name="T10" fmla="*/ 0 w 4"/>
                <a:gd name="T11" fmla="*/ 3 h 5"/>
                <a:gd name="T12" fmla="*/ 4 w 4"/>
                <a:gd name="T13" fmla="*/ 0 h 5"/>
                <a:gd name="T14" fmla="*/ 4 w 4"/>
                <a:gd name="T15" fmla="*/ 0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5">
                  <a:moveTo>
                    <a:pt x="1" y="5"/>
                  </a:moveTo>
                  <a:cubicBezTo>
                    <a:pt x="1" y="5"/>
                    <a:pt x="1" y="5"/>
                    <a:pt x="1" y="5"/>
                  </a:cubicBezTo>
                  <a:cubicBezTo>
                    <a:pt x="1" y="5"/>
                    <a:pt x="1" y="5"/>
                    <a:pt x="1" y="5"/>
                  </a:cubicBezTo>
                  <a:close/>
                  <a:moveTo>
                    <a:pt x="0" y="3"/>
                  </a:moveTo>
                  <a:cubicBezTo>
                    <a:pt x="0" y="3"/>
                    <a:pt x="0" y="3"/>
                    <a:pt x="0" y="3"/>
                  </a:cubicBezTo>
                  <a:cubicBezTo>
                    <a:pt x="0" y="3"/>
                    <a:pt x="0" y="3"/>
                    <a:pt x="0" y="3"/>
                  </a:cubicBezTo>
                  <a:close/>
                  <a:moveTo>
                    <a:pt x="4" y="0"/>
                  </a:moveTo>
                  <a:cubicBezTo>
                    <a:pt x="4" y="0"/>
                    <a:pt x="4" y="0"/>
                    <a:pt x="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Rectangle 43"/>
            <p:cNvSpPr>
              <a:spLocks noChangeArrowheads="1"/>
            </p:cNvSpPr>
            <p:nvPr/>
          </p:nvSpPr>
          <p:spPr bwMode="auto">
            <a:xfrm>
              <a:off x="6308725" y="3460750"/>
              <a:ext cx="52387" cy="190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44"/>
            <p:cNvSpPr>
              <a:spLocks/>
            </p:cNvSpPr>
            <p:nvPr/>
          </p:nvSpPr>
          <p:spPr bwMode="auto">
            <a:xfrm>
              <a:off x="6240463" y="3460750"/>
              <a:ext cx="49212" cy="19050"/>
            </a:xfrm>
            <a:custGeom>
              <a:avLst/>
              <a:gdLst>
                <a:gd name="T0" fmla="*/ 13 w 13"/>
                <a:gd name="T1" fmla="*/ 5 h 5"/>
                <a:gd name="T2" fmla="*/ 13 w 13"/>
                <a:gd name="T3" fmla="*/ 0 h 5"/>
                <a:gd name="T4" fmla="*/ 9 w 13"/>
                <a:gd name="T5" fmla="*/ 0 h 5"/>
                <a:gd name="T6" fmla="*/ 0 w 13"/>
                <a:gd name="T7" fmla="*/ 5 h 5"/>
                <a:gd name="T8" fmla="*/ 13 w 13"/>
                <a:gd name="T9" fmla="*/ 5 h 5"/>
              </a:gdLst>
              <a:ahLst/>
              <a:cxnLst>
                <a:cxn ang="0">
                  <a:pos x="T0" y="T1"/>
                </a:cxn>
                <a:cxn ang="0">
                  <a:pos x="T2" y="T3"/>
                </a:cxn>
                <a:cxn ang="0">
                  <a:pos x="T4" y="T5"/>
                </a:cxn>
                <a:cxn ang="0">
                  <a:pos x="T6" y="T7"/>
                </a:cxn>
                <a:cxn ang="0">
                  <a:pos x="T8" y="T9"/>
                </a:cxn>
              </a:cxnLst>
              <a:rect l="0" t="0" r="r" b="b"/>
              <a:pathLst>
                <a:path w="13" h="5">
                  <a:moveTo>
                    <a:pt x="13" y="5"/>
                  </a:moveTo>
                  <a:cubicBezTo>
                    <a:pt x="13" y="0"/>
                    <a:pt x="13" y="0"/>
                    <a:pt x="13" y="0"/>
                  </a:cubicBezTo>
                  <a:cubicBezTo>
                    <a:pt x="9" y="0"/>
                    <a:pt x="9" y="0"/>
                    <a:pt x="9" y="0"/>
                  </a:cubicBezTo>
                  <a:cubicBezTo>
                    <a:pt x="6" y="2"/>
                    <a:pt x="3" y="4"/>
                    <a:pt x="0" y="5"/>
                  </a:cubicBezTo>
                  <a:lnTo>
                    <a:pt x="13"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Rectangle 45"/>
            <p:cNvSpPr>
              <a:spLocks noChangeArrowheads="1"/>
            </p:cNvSpPr>
            <p:nvPr/>
          </p:nvSpPr>
          <p:spPr bwMode="auto">
            <a:xfrm>
              <a:off x="6176963" y="3460750"/>
              <a:ext cx="30162" cy="190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Rectangle 46"/>
            <p:cNvSpPr>
              <a:spLocks noChangeArrowheads="1"/>
            </p:cNvSpPr>
            <p:nvPr/>
          </p:nvSpPr>
          <p:spPr bwMode="auto">
            <a:xfrm>
              <a:off x="6105525" y="3460750"/>
              <a:ext cx="46037" cy="190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Rectangle 47"/>
            <p:cNvSpPr>
              <a:spLocks noChangeArrowheads="1"/>
            </p:cNvSpPr>
            <p:nvPr/>
          </p:nvSpPr>
          <p:spPr bwMode="auto">
            <a:xfrm>
              <a:off x="6030913" y="3460750"/>
              <a:ext cx="44450" cy="190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Rectangle 48"/>
            <p:cNvSpPr>
              <a:spLocks noChangeArrowheads="1"/>
            </p:cNvSpPr>
            <p:nvPr/>
          </p:nvSpPr>
          <p:spPr bwMode="auto">
            <a:xfrm>
              <a:off x="5956300" y="3460750"/>
              <a:ext cx="44450" cy="190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49"/>
            <p:cNvSpPr>
              <a:spLocks/>
            </p:cNvSpPr>
            <p:nvPr/>
          </p:nvSpPr>
          <p:spPr bwMode="auto">
            <a:xfrm>
              <a:off x="6342063" y="3438525"/>
              <a:ext cx="33337" cy="63500"/>
            </a:xfrm>
            <a:custGeom>
              <a:avLst/>
              <a:gdLst>
                <a:gd name="T0" fmla="*/ 0 w 21"/>
                <a:gd name="T1" fmla="*/ 0 h 40"/>
                <a:gd name="T2" fmla="*/ 0 w 21"/>
                <a:gd name="T3" fmla="*/ 40 h 40"/>
                <a:gd name="T4" fmla="*/ 21 w 21"/>
                <a:gd name="T5" fmla="*/ 21 h 40"/>
                <a:gd name="T6" fmla="*/ 0 w 21"/>
                <a:gd name="T7" fmla="*/ 0 h 40"/>
              </a:gdLst>
              <a:ahLst/>
              <a:cxnLst>
                <a:cxn ang="0">
                  <a:pos x="T0" y="T1"/>
                </a:cxn>
                <a:cxn ang="0">
                  <a:pos x="T2" y="T3"/>
                </a:cxn>
                <a:cxn ang="0">
                  <a:pos x="T4" y="T5"/>
                </a:cxn>
                <a:cxn ang="0">
                  <a:pos x="T6" y="T7"/>
                </a:cxn>
              </a:cxnLst>
              <a:rect l="0" t="0" r="r" b="b"/>
              <a:pathLst>
                <a:path w="21" h="40">
                  <a:moveTo>
                    <a:pt x="0" y="0"/>
                  </a:moveTo>
                  <a:lnTo>
                    <a:pt x="0" y="40"/>
                  </a:lnTo>
                  <a:lnTo>
                    <a:pt x="21" y="21"/>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9" name="Freeform 50"/>
            <p:cNvSpPr>
              <a:spLocks/>
            </p:cNvSpPr>
            <p:nvPr/>
          </p:nvSpPr>
          <p:spPr bwMode="auto">
            <a:xfrm>
              <a:off x="5992813" y="3336925"/>
              <a:ext cx="26987" cy="33338"/>
            </a:xfrm>
            <a:custGeom>
              <a:avLst/>
              <a:gdLst>
                <a:gd name="T0" fmla="*/ 2 w 7"/>
                <a:gd name="T1" fmla="*/ 9 h 9"/>
                <a:gd name="T2" fmla="*/ 0 w 7"/>
                <a:gd name="T3" fmla="*/ 1 h 9"/>
                <a:gd name="T4" fmla="*/ 5 w 7"/>
                <a:gd name="T5" fmla="*/ 0 h 9"/>
                <a:gd name="T6" fmla="*/ 7 w 7"/>
                <a:gd name="T7" fmla="*/ 7 h 9"/>
                <a:gd name="T8" fmla="*/ 2 w 7"/>
                <a:gd name="T9" fmla="*/ 9 h 9"/>
              </a:gdLst>
              <a:ahLst/>
              <a:cxnLst>
                <a:cxn ang="0">
                  <a:pos x="T0" y="T1"/>
                </a:cxn>
                <a:cxn ang="0">
                  <a:pos x="T2" y="T3"/>
                </a:cxn>
                <a:cxn ang="0">
                  <a:pos x="T4" y="T5"/>
                </a:cxn>
                <a:cxn ang="0">
                  <a:pos x="T6" y="T7"/>
                </a:cxn>
                <a:cxn ang="0">
                  <a:pos x="T8" y="T9"/>
                </a:cxn>
              </a:cxnLst>
              <a:rect l="0" t="0" r="r" b="b"/>
              <a:pathLst>
                <a:path w="7" h="9">
                  <a:moveTo>
                    <a:pt x="2" y="9"/>
                  </a:moveTo>
                  <a:cubicBezTo>
                    <a:pt x="1" y="6"/>
                    <a:pt x="1" y="4"/>
                    <a:pt x="0" y="1"/>
                  </a:cubicBezTo>
                  <a:cubicBezTo>
                    <a:pt x="5" y="0"/>
                    <a:pt x="5" y="0"/>
                    <a:pt x="5" y="0"/>
                  </a:cubicBezTo>
                  <a:cubicBezTo>
                    <a:pt x="6" y="2"/>
                    <a:pt x="6" y="5"/>
                    <a:pt x="7" y="7"/>
                  </a:cubicBezTo>
                  <a:lnTo>
                    <a:pt x="2"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0" name="Freeform 51"/>
            <p:cNvSpPr>
              <a:spLocks/>
            </p:cNvSpPr>
            <p:nvPr/>
          </p:nvSpPr>
          <p:spPr bwMode="auto">
            <a:xfrm>
              <a:off x="6281738" y="3362325"/>
              <a:ext cx="46037" cy="57150"/>
            </a:xfrm>
            <a:custGeom>
              <a:avLst/>
              <a:gdLst>
                <a:gd name="T0" fmla="*/ 4 w 12"/>
                <a:gd name="T1" fmla="*/ 15 h 15"/>
                <a:gd name="T2" fmla="*/ 0 w 12"/>
                <a:gd name="T3" fmla="*/ 12 h 15"/>
                <a:gd name="T4" fmla="*/ 7 w 12"/>
                <a:gd name="T5" fmla="*/ 0 h 15"/>
                <a:gd name="T6" fmla="*/ 12 w 12"/>
                <a:gd name="T7" fmla="*/ 2 h 15"/>
                <a:gd name="T8" fmla="*/ 4 w 12"/>
                <a:gd name="T9" fmla="*/ 15 h 15"/>
              </a:gdLst>
              <a:ahLst/>
              <a:cxnLst>
                <a:cxn ang="0">
                  <a:pos x="T0" y="T1"/>
                </a:cxn>
                <a:cxn ang="0">
                  <a:pos x="T2" y="T3"/>
                </a:cxn>
                <a:cxn ang="0">
                  <a:pos x="T4" y="T5"/>
                </a:cxn>
                <a:cxn ang="0">
                  <a:pos x="T6" y="T7"/>
                </a:cxn>
                <a:cxn ang="0">
                  <a:pos x="T8" y="T9"/>
                </a:cxn>
              </a:cxnLst>
              <a:rect l="0" t="0" r="r" b="b"/>
              <a:pathLst>
                <a:path w="12" h="15">
                  <a:moveTo>
                    <a:pt x="4" y="15"/>
                  </a:moveTo>
                  <a:cubicBezTo>
                    <a:pt x="0" y="12"/>
                    <a:pt x="0" y="12"/>
                    <a:pt x="0" y="12"/>
                  </a:cubicBezTo>
                  <a:cubicBezTo>
                    <a:pt x="3" y="8"/>
                    <a:pt x="6" y="4"/>
                    <a:pt x="7" y="0"/>
                  </a:cubicBezTo>
                  <a:cubicBezTo>
                    <a:pt x="12" y="2"/>
                    <a:pt x="12" y="2"/>
                    <a:pt x="12" y="2"/>
                  </a:cubicBezTo>
                  <a:cubicBezTo>
                    <a:pt x="10" y="7"/>
                    <a:pt x="8" y="11"/>
                    <a:pt x="4" y="1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1" name="Freeform 52"/>
            <p:cNvSpPr>
              <a:spLocks/>
            </p:cNvSpPr>
            <p:nvPr/>
          </p:nvSpPr>
          <p:spPr bwMode="auto">
            <a:xfrm>
              <a:off x="6316663" y="3279775"/>
              <a:ext cx="25400" cy="60325"/>
            </a:xfrm>
            <a:custGeom>
              <a:avLst/>
              <a:gdLst>
                <a:gd name="T0" fmla="*/ 6 w 7"/>
                <a:gd name="T1" fmla="*/ 16 h 16"/>
                <a:gd name="T2" fmla="*/ 0 w 7"/>
                <a:gd name="T3" fmla="*/ 15 h 16"/>
                <a:gd name="T4" fmla="*/ 1 w 7"/>
                <a:gd name="T5" fmla="*/ 6 h 16"/>
                <a:gd name="T6" fmla="*/ 1 w 7"/>
                <a:gd name="T7" fmla="*/ 1 h 16"/>
                <a:gd name="T8" fmla="*/ 6 w 7"/>
                <a:gd name="T9" fmla="*/ 0 h 16"/>
                <a:gd name="T10" fmla="*/ 7 w 7"/>
                <a:gd name="T11" fmla="*/ 6 h 16"/>
                <a:gd name="T12" fmla="*/ 6 w 7"/>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7" h="16">
                  <a:moveTo>
                    <a:pt x="6" y="16"/>
                  </a:moveTo>
                  <a:cubicBezTo>
                    <a:pt x="0" y="15"/>
                    <a:pt x="0" y="15"/>
                    <a:pt x="0" y="15"/>
                  </a:cubicBezTo>
                  <a:cubicBezTo>
                    <a:pt x="1" y="12"/>
                    <a:pt x="1" y="9"/>
                    <a:pt x="1" y="6"/>
                  </a:cubicBezTo>
                  <a:cubicBezTo>
                    <a:pt x="1" y="5"/>
                    <a:pt x="1" y="3"/>
                    <a:pt x="1" y="1"/>
                  </a:cubicBezTo>
                  <a:cubicBezTo>
                    <a:pt x="6" y="0"/>
                    <a:pt x="6" y="0"/>
                    <a:pt x="6" y="0"/>
                  </a:cubicBezTo>
                  <a:cubicBezTo>
                    <a:pt x="6" y="2"/>
                    <a:pt x="7" y="4"/>
                    <a:pt x="7" y="6"/>
                  </a:cubicBezTo>
                  <a:cubicBezTo>
                    <a:pt x="7" y="10"/>
                    <a:pt x="6" y="13"/>
                    <a:pt x="6" y="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2" name="Freeform 53"/>
            <p:cNvSpPr>
              <a:spLocks/>
            </p:cNvSpPr>
            <p:nvPr/>
          </p:nvSpPr>
          <p:spPr bwMode="auto">
            <a:xfrm>
              <a:off x="5989638" y="3254375"/>
              <a:ext cx="26987" cy="55563"/>
            </a:xfrm>
            <a:custGeom>
              <a:avLst/>
              <a:gdLst>
                <a:gd name="T0" fmla="*/ 0 w 7"/>
                <a:gd name="T1" fmla="*/ 15 h 15"/>
                <a:gd name="T2" fmla="*/ 0 w 7"/>
                <a:gd name="T3" fmla="*/ 13 h 15"/>
                <a:gd name="T4" fmla="*/ 2 w 7"/>
                <a:gd name="T5" fmla="*/ 0 h 15"/>
                <a:gd name="T6" fmla="*/ 7 w 7"/>
                <a:gd name="T7" fmla="*/ 1 h 15"/>
                <a:gd name="T8" fmla="*/ 5 w 7"/>
                <a:gd name="T9" fmla="*/ 13 h 15"/>
                <a:gd name="T10" fmla="*/ 5 w 7"/>
                <a:gd name="T11" fmla="*/ 15 h 15"/>
                <a:gd name="T12" fmla="*/ 0 w 7"/>
                <a:gd name="T13" fmla="*/ 15 h 15"/>
              </a:gdLst>
              <a:ahLst/>
              <a:cxnLst>
                <a:cxn ang="0">
                  <a:pos x="T0" y="T1"/>
                </a:cxn>
                <a:cxn ang="0">
                  <a:pos x="T2" y="T3"/>
                </a:cxn>
                <a:cxn ang="0">
                  <a:pos x="T4" y="T5"/>
                </a:cxn>
                <a:cxn ang="0">
                  <a:pos x="T6" y="T7"/>
                </a:cxn>
                <a:cxn ang="0">
                  <a:pos x="T8" y="T9"/>
                </a:cxn>
                <a:cxn ang="0">
                  <a:pos x="T10" y="T11"/>
                </a:cxn>
                <a:cxn ang="0">
                  <a:pos x="T12" y="T13"/>
                </a:cxn>
              </a:cxnLst>
              <a:rect l="0" t="0" r="r" b="b"/>
              <a:pathLst>
                <a:path w="7" h="15">
                  <a:moveTo>
                    <a:pt x="0" y="15"/>
                  </a:moveTo>
                  <a:cubicBezTo>
                    <a:pt x="0" y="15"/>
                    <a:pt x="0" y="14"/>
                    <a:pt x="0" y="13"/>
                  </a:cubicBezTo>
                  <a:cubicBezTo>
                    <a:pt x="0" y="9"/>
                    <a:pt x="1" y="4"/>
                    <a:pt x="2" y="0"/>
                  </a:cubicBezTo>
                  <a:cubicBezTo>
                    <a:pt x="7" y="1"/>
                    <a:pt x="7" y="1"/>
                    <a:pt x="7" y="1"/>
                  </a:cubicBezTo>
                  <a:cubicBezTo>
                    <a:pt x="6" y="5"/>
                    <a:pt x="5" y="9"/>
                    <a:pt x="5" y="13"/>
                  </a:cubicBezTo>
                  <a:cubicBezTo>
                    <a:pt x="5" y="14"/>
                    <a:pt x="5" y="14"/>
                    <a:pt x="5" y="15"/>
                  </a:cubicBezTo>
                  <a:lnTo>
                    <a:pt x="0"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3" name="Freeform 54"/>
            <p:cNvSpPr>
              <a:spLocks/>
            </p:cNvSpPr>
            <p:nvPr/>
          </p:nvSpPr>
          <p:spPr bwMode="auto">
            <a:xfrm>
              <a:off x="6289675" y="3197225"/>
              <a:ext cx="41275" cy="60325"/>
            </a:xfrm>
            <a:custGeom>
              <a:avLst/>
              <a:gdLst>
                <a:gd name="T0" fmla="*/ 7 w 11"/>
                <a:gd name="T1" fmla="*/ 16 h 16"/>
                <a:gd name="T2" fmla="*/ 0 w 11"/>
                <a:gd name="T3" fmla="*/ 4 h 16"/>
                <a:gd name="T4" fmla="*/ 4 w 11"/>
                <a:gd name="T5" fmla="*/ 0 h 16"/>
                <a:gd name="T6" fmla="*/ 11 w 11"/>
                <a:gd name="T7" fmla="*/ 15 h 16"/>
                <a:gd name="T8" fmla="*/ 7 w 11"/>
                <a:gd name="T9" fmla="*/ 16 h 16"/>
              </a:gdLst>
              <a:ahLst/>
              <a:cxnLst>
                <a:cxn ang="0">
                  <a:pos x="T0" y="T1"/>
                </a:cxn>
                <a:cxn ang="0">
                  <a:pos x="T2" y="T3"/>
                </a:cxn>
                <a:cxn ang="0">
                  <a:pos x="T4" y="T5"/>
                </a:cxn>
                <a:cxn ang="0">
                  <a:pos x="T6" y="T7"/>
                </a:cxn>
                <a:cxn ang="0">
                  <a:pos x="T8" y="T9"/>
                </a:cxn>
              </a:cxnLst>
              <a:rect l="0" t="0" r="r" b="b"/>
              <a:pathLst>
                <a:path w="11" h="16">
                  <a:moveTo>
                    <a:pt x="7" y="16"/>
                  </a:moveTo>
                  <a:cubicBezTo>
                    <a:pt x="5" y="12"/>
                    <a:pt x="3" y="7"/>
                    <a:pt x="0" y="4"/>
                  </a:cubicBezTo>
                  <a:cubicBezTo>
                    <a:pt x="4" y="0"/>
                    <a:pt x="4" y="0"/>
                    <a:pt x="4" y="0"/>
                  </a:cubicBezTo>
                  <a:cubicBezTo>
                    <a:pt x="8" y="5"/>
                    <a:pt x="10" y="10"/>
                    <a:pt x="11" y="15"/>
                  </a:cubicBezTo>
                  <a:lnTo>
                    <a:pt x="7" y="1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4" name="Freeform 55"/>
            <p:cNvSpPr>
              <a:spLocks/>
            </p:cNvSpPr>
            <p:nvPr/>
          </p:nvSpPr>
          <p:spPr bwMode="auto">
            <a:xfrm>
              <a:off x="6008688" y="3179763"/>
              <a:ext cx="49212" cy="55563"/>
            </a:xfrm>
            <a:custGeom>
              <a:avLst/>
              <a:gdLst>
                <a:gd name="T0" fmla="*/ 5 w 13"/>
                <a:gd name="T1" fmla="*/ 15 h 15"/>
                <a:gd name="T2" fmla="*/ 0 w 13"/>
                <a:gd name="T3" fmla="*/ 12 h 15"/>
                <a:gd name="T4" fmla="*/ 9 w 13"/>
                <a:gd name="T5" fmla="*/ 0 h 15"/>
                <a:gd name="T6" fmla="*/ 13 w 13"/>
                <a:gd name="T7" fmla="*/ 3 h 15"/>
                <a:gd name="T8" fmla="*/ 5 w 13"/>
                <a:gd name="T9" fmla="*/ 15 h 15"/>
              </a:gdLst>
              <a:ahLst/>
              <a:cxnLst>
                <a:cxn ang="0">
                  <a:pos x="T0" y="T1"/>
                </a:cxn>
                <a:cxn ang="0">
                  <a:pos x="T2" y="T3"/>
                </a:cxn>
                <a:cxn ang="0">
                  <a:pos x="T4" y="T5"/>
                </a:cxn>
                <a:cxn ang="0">
                  <a:pos x="T6" y="T7"/>
                </a:cxn>
                <a:cxn ang="0">
                  <a:pos x="T8" y="T9"/>
                </a:cxn>
              </a:cxnLst>
              <a:rect l="0" t="0" r="r" b="b"/>
              <a:pathLst>
                <a:path w="13" h="15">
                  <a:moveTo>
                    <a:pt x="5" y="15"/>
                  </a:moveTo>
                  <a:cubicBezTo>
                    <a:pt x="0" y="12"/>
                    <a:pt x="0" y="12"/>
                    <a:pt x="0" y="12"/>
                  </a:cubicBezTo>
                  <a:cubicBezTo>
                    <a:pt x="2" y="7"/>
                    <a:pt x="6" y="3"/>
                    <a:pt x="9" y="0"/>
                  </a:cubicBezTo>
                  <a:cubicBezTo>
                    <a:pt x="13" y="3"/>
                    <a:pt x="13" y="3"/>
                    <a:pt x="13" y="3"/>
                  </a:cubicBezTo>
                  <a:cubicBezTo>
                    <a:pt x="10" y="7"/>
                    <a:pt x="7" y="10"/>
                    <a:pt x="5" y="1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5" name="Freeform 56"/>
            <p:cNvSpPr>
              <a:spLocks/>
            </p:cNvSpPr>
            <p:nvPr/>
          </p:nvSpPr>
          <p:spPr bwMode="auto">
            <a:xfrm>
              <a:off x="6229350" y="3144838"/>
              <a:ext cx="57150" cy="46038"/>
            </a:xfrm>
            <a:custGeom>
              <a:avLst/>
              <a:gdLst>
                <a:gd name="T0" fmla="*/ 12 w 15"/>
                <a:gd name="T1" fmla="*/ 12 h 12"/>
                <a:gd name="T2" fmla="*/ 0 w 15"/>
                <a:gd name="T3" fmla="*/ 4 h 12"/>
                <a:gd name="T4" fmla="*/ 2 w 15"/>
                <a:gd name="T5" fmla="*/ 0 h 12"/>
                <a:gd name="T6" fmla="*/ 15 w 15"/>
                <a:gd name="T7" fmla="*/ 9 h 12"/>
                <a:gd name="T8" fmla="*/ 12 w 15"/>
                <a:gd name="T9" fmla="*/ 12 h 12"/>
              </a:gdLst>
              <a:ahLst/>
              <a:cxnLst>
                <a:cxn ang="0">
                  <a:pos x="T0" y="T1"/>
                </a:cxn>
                <a:cxn ang="0">
                  <a:pos x="T2" y="T3"/>
                </a:cxn>
                <a:cxn ang="0">
                  <a:pos x="T4" y="T5"/>
                </a:cxn>
                <a:cxn ang="0">
                  <a:pos x="T6" y="T7"/>
                </a:cxn>
                <a:cxn ang="0">
                  <a:pos x="T8" y="T9"/>
                </a:cxn>
              </a:cxnLst>
              <a:rect l="0" t="0" r="r" b="b"/>
              <a:pathLst>
                <a:path w="15" h="12">
                  <a:moveTo>
                    <a:pt x="12" y="12"/>
                  </a:moveTo>
                  <a:cubicBezTo>
                    <a:pt x="8" y="9"/>
                    <a:pt x="4" y="6"/>
                    <a:pt x="0" y="4"/>
                  </a:cubicBezTo>
                  <a:cubicBezTo>
                    <a:pt x="2" y="0"/>
                    <a:pt x="2" y="0"/>
                    <a:pt x="2" y="0"/>
                  </a:cubicBezTo>
                  <a:cubicBezTo>
                    <a:pt x="7" y="2"/>
                    <a:pt x="11" y="5"/>
                    <a:pt x="15" y="9"/>
                  </a:cubicBezTo>
                  <a:lnTo>
                    <a:pt x="12" y="1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6" name="Freeform 57"/>
            <p:cNvSpPr>
              <a:spLocks/>
            </p:cNvSpPr>
            <p:nvPr/>
          </p:nvSpPr>
          <p:spPr bwMode="auto">
            <a:xfrm>
              <a:off x="6069013" y="3133725"/>
              <a:ext cx="55562" cy="41275"/>
            </a:xfrm>
            <a:custGeom>
              <a:avLst/>
              <a:gdLst>
                <a:gd name="T0" fmla="*/ 3 w 15"/>
                <a:gd name="T1" fmla="*/ 11 h 11"/>
                <a:gd name="T2" fmla="*/ 0 w 15"/>
                <a:gd name="T3" fmla="*/ 7 h 11"/>
                <a:gd name="T4" fmla="*/ 14 w 15"/>
                <a:gd name="T5" fmla="*/ 0 h 11"/>
                <a:gd name="T6" fmla="*/ 15 w 15"/>
                <a:gd name="T7" fmla="*/ 5 h 11"/>
                <a:gd name="T8" fmla="*/ 3 w 15"/>
                <a:gd name="T9" fmla="*/ 11 h 11"/>
              </a:gdLst>
              <a:ahLst/>
              <a:cxnLst>
                <a:cxn ang="0">
                  <a:pos x="T0" y="T1"/>
                </a:cxn>
                <a:cxn ang="0">
                  <a:pos x="T2" y="T3"/>
                </a:cxn>
                <a:cxn ang="0">
                  <a:pos x="T4" y="T5"/>
                </a:cxn>
                <a:cxn ang="0">
                  <a:pos x="T6" y="T7"/>
                </a:cxn>
                <a:cxn ang="0">
                  <a:pos x="T8" y="T9"/>
                </a:cxn>
              </a:cxnLst>
              <a:rect l="0" t="0" r="r" b="b"/>
              <a:pathLst>
                <a:path w="15" h="11">
                  <a:moveTo>
                    <a:pt x="3" y="11"/>
                  </a:moveTo>
                  <a:cubicBezTo>
                    <a:pt x="0" y="7"/>
                    <a:pt x="0" y="7"/>
                    <a:pt x="0" y="7"/>
                  </a:cubicBezTo>
                  <a:cubicBezTo>
                    <a:pt x="4" y="4"/>
                    <a:pt x="9" y="1"/>
                    <a:pt x="14" y="0"/>
                  </a:cubicBezTo>
                  <a:cubicBezTo>
                    <a:pt x="15" y="5"/>
                    <a:pt x="15" y="5"/>
                    <a:pt x="15" y="5"/>
                  </a:cubicBezTo>
                  <a:cubicBezTo>
                    <a:pt x="11" y="6"/>
                    <a:pt x="6" y="8"/>
                    <a:pt x="3" y="1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7" name="Freeform 58"/>
            <p:cNvSpPr>
              <a:spLocks/>
            </p:cNvSpPr>
            <p:nvPr/>
          </p:nvSpPr>
          <p:spPr bwMode="auto">
            <a:xfrm>
              <a:off x="6151563" y="3130550"/>
              <a:ext cx="60325" cy="22225"/>
            </a:xfrm>
            <a:custGeom>
              <a:avLst/>
              <a:gdLst>
                <a:gd name="T0" fmla="*/ 14 w 16"/>
                <a:gd name="T1" fmla="*/ 6 h 6"/>
                <a:gd name="T2" fmla="*/ 4 w 16"/>
                <a:gd name="T3" fmla="*/ 5 h 6"/>
                <a:gd name="T4" fmla="*/ 0 w 16"/>
                <a:gd name="T5" fmla="*/ 5 h 6"/>
                <a:gd name="T6" fmla="*/ 0 w 16"/>
                <a:gd name="T7" fmla="*/ 0 h 6"/>
                <a:gd name="T8" fmla="*/ 4 w 16"/>
                <a:gd name="T9" fmla="*/ 0 h 6"/>
                <a:gd name="T10" fmla="*/ 16 w 16"/>
                <a:gd name="T11" fmla="*/ 1 h 6"/>
                <a:gd name="T12" fmla="*/ 14 w 16"/>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6" h="6">
                  <a:moveTo>
                    <a:pt x="14" y="6"/>
                  </a:moveTo>
                  <a:cubicBezTo>
                    <a:pt x="11" y="5"/>
                    <a:pt x="7" y="5"/>
                    <a:pt x="4" y="5"/>
                  </a:cubicBezTo>
                  <a:cubicBezTo>
                    <a:pt x="3" y="5"/>
                    <a:pt x="1" y="5"/>
                    <a:pt x="0" y="5"/>
                  </a:cubicBezTo>
                  <a:cubicBezTo>
                    <a:pt x="0" y="0"/>
                    <a:pt x="0" y="0"/>
                    <a:pt x="0" y="0"/>
                  </a:cubicBezTo>
                  <a:cubicBezTo>
                    <a:pt x="1" y="0"/>
                    <a:pt x="2" y="0"/>
                    <a:pt x="4" y="0"/>
                  </a:cubicBezTo>
                  <a:cubicBezTo>
                    <a:pt x="8" y="0"/>
                    <a:pt x="12" y="0"/>
                    <a:pt x="16" y="1"/>
                  </a:cubicBezTo>
                  <a:lnTo>
                    <a:pt x="14"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 name="Freeform 59"/>
            <p:cNvSpPr>
              <a:spLocks/>
            </p:cNvSpPr>
            <p:nvPr/>
          </p:nvSpPr>
          <p:spPr bwMode="auto">
            <a:xfrm>
              <a:off x="5978525" y="3344863"/>
              <a:ext cx="55562" cy="44450"/>
            </a:xfrm>
            <a:custGeom>
              <a:avLst/>
              <a:gdLst>
                <a:gd name="T0" fmla="*/ 35 w 35"/>
                <a:gd name="T1" fmla="*/ 0 h 28"/>
                <a:gd name="T2" fmla="*/ 28 w 35"/>
                <a:gd name="T3" fmla="*/ 28 h 28"/>
                <a:gd name="T4" fmla="*/ 0 w 35"/>
                <a:gd name="T5" fmla="*/ 18 h 28"/>
                <a:gd name="T6" fmla="*/ 35 w 35"/>
                <a:gd name="T7" fmla="*/ 0 h 28"/>
              </a:gdLst>
              <a:ahLst/>
              <a:cxnLst>
                <a:cxn ang="0">
                  <a:pos x="T0" y="T1"/>
                </a:cxn>
                <a:cxn ang="0">
                  <a:pos x="T2" y="T3"/>
                </a:cxn>
                <a:cxn ang="0">
                  <a:pos x="T4" y="T5"/>
                </a:cxn>
                <a:cxn ang="0">
                  <a:pos x="T6" y="T7"/>
                </a:cxn>
              </a:cxnLst>
              <a:rect l="0" t="0" r="r" b="b"/>
              <a:pathLst>
                <a:path w="35" h="28">
                  <a:moveTo>
                    <a:pt x="35" y="0"/>
                  </a:moveTo>
                  <a:lnTo>
                    <a:pt x="28" y="28"/>
                  </a:lnTo>
                  <a:lnTo>
                    <a:pt x="0" y="18"/>
                  </a:lnTo>
                  <a:lnTo>
                    <a:pt x="3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9" name="Freeform 60"/>
            <p:cNvSpPr>
              <a:spLocks/>
            </p:cNvSpPr>
            <p:nvPr/>
          </p:nvSpPr>
          <p:spPr bwMode="auto">
            <a:xfrm>
              <a:off x="6229350" y="3427413"/>
              <a:ext cx="46037" cy="36513"/>
            </a:xfrm>
            <a:custGeom>
              <a:avLst/>
              <a:gdLst>
                <a:gd name="T0" fmla="*/ 9 w 12"/>
                <a:gd name="T1" fmla="*/ 0 h 10"/>
                <a:gd name="T2" fmla="*/ 0 w 12"/>
                <a:gd name="T3" fmla="*/ 5 h 10"/>
                <a:gd name="T4" fmla="*/ 2 w 12"/>
                <a:gd name="T5" fmla="*/ 10 h 10"/>
                <a:gd name="T6" fmla="*/ 12 w 12"/>
                <a:gd name="T7" fmla="*/ 4 h 10"/>
                <a:gd name="T8" fmla="*/ 9 w 12"/>
                <a:gd name="T9" fmla="*/ 0 h 10"/>
              </a:gdLst>
              <a:ahLst/>
              <a:cxnLst>
                <a:cxn ang="0">
                  <a:pos x="T0" y="T1"/>
                </a:cxn>
                <a:cxn ang="0">
                  <a:pos x="T2" y="T3"/>
                </a:cxn>
                <a:cxn ang="0">
                  <a:pos x="T4" y="T5"/>
                </a:cxn>
                <a:cxn ang="0">
                  <a:pos x="T6" y="T7"/>
                </a:cxn>
                <a:cxn ang="0">
                  <a:pos x="T8" y="T9"/>
                </a:cxn>
              </a:cxnLst>
              <a:rect l="0" t="0" r="r" b="b"/>
              <a:pathLst>
                <a:path w="12" h="10">
                  <a:moveTo>
                    <a:pt x="9" y="0"/>
                  </a:moveTo>
                  <a:cubicBezTo>
                    <a:pt x="6" y="2"/>
                    <a:pt x="3" y="4"/>
                    <a:pt x="0" y="5"/>
                  </a:cubicBezTo>
                  <a:cubicBezTo>
                    <a:pt x="2" y="10"/>
                    <a:pt x="2" y="10"/>
                    <a:pt x="2" y="10"/>
                  </a:cubicBezTo>
                  <a:cubicBezTo>
                    <a:pt x="6" y="8"/>
                    <a:pt x="9" y="6"/>
                    <a:pt x="12" y="4"/>
                  </a:cubicBezTo>
                  <a:lnTo>
                    <a:pt x="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0" name="Freeform 63"/>
            <p:cNvSpPr>
              <a:spLocks/>
            </p:cNvSpPr>
            <p:nvPr/>
          </p:nvSpPr>
          <p:spPr bwMode="auto">
            <a:xfrm>
              <a:off x="6132513" y="3587750"/>
              <a:ext cx="198437" cy="225425"/>
            </a:xfrm>
            <a:custGeom>
              <a:avLst/>
              <a:gdLst>
                <a:gd name="T0" fmla="*/ 4 w 53"/>
                <a:gd name="T1" fmla="*/ 60 h 60"/>
                <a:gd name="T2" fmla="*/ 1 w 53"/>
                <a:gd name="T3" fmla="*/ 58 h 60"/>
                <a:gd name="T4" fmla="*/ 0 w 53"/>
                <a:gd name="T5" fmla="*/ 48 h 60"/>
                <a:gd name="T6" fmla="*/ 0 w 53"/>
                <a:gd name="T7" fmla="*/ 46 h 60"/>
                <a:gd name="T8" fmla="*/ 18 w 53"/>
                <a:gd name="T9" fmla="*/ 25 h 60"/>
                <a:gd name="T10" fmla="*/ 18 w 53"/>
                <a:gd name="T11" fmla="*/ 25 h 60"/>
                <a:gd name="T12" fmla="*/ 47 w 53"/>
                <a:gd name="T13" fmla="*/ 1 h 60"/>
                <a:gd name="T14" fmla="*/ 51 w 53"/>
                <a:gd name="T15" fmla="*/ 0 h 60"/>
                <a:gd name="T16" fmla="*/ 52 w 53"/>
                <a:gd name="T17" fmla="*/ 4 h 60"/>
                <a:gd name="T18" fmla="*/ 20 w 53"/>
                <a:gd name="T19" fmla="*/ 30 h 60"/>
                <a:gd name="T20" fmla="*/ 20 w 53"/>
                <a:gd name="T21" fmla="*/ 30 h 60"/>
                <a:gd name="T22" fmla="*/ 6 w 53"/>
                <a:gd name="T23" fmla="*/ 46 h 60"/>
                <a:gd name="T24" fmla="*/ 6 w 53"/>
                <a:gd name="T25" fmla="*/ 48 h 60"/>
                <a:gd name="T26" fmla="*/ 6 w 53"/>
                <a:gd name="T27" fmla="*/ 57 h 60"/>
                <a:gd name="T28" fmla="*/ 4 w 53"/>
                <a:gd name="T29" fmla="*/ 60 h 60"/>
                <a:gd name="T30" fmla="*/ 4 w 53"/>
                <a:gd name="T31"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3" h="60">
                  <a:moveTo>
                    <a:pt x="4" y="60"/>
                  </a:moveTo>
                  <a:cubicBezTo>
                    <a:pt x="2" y="60"/>
                    <a:pt x="1" y="59"/>
                    <a:pt x="1" y="58"/>
                  </a:cubicBezTo>
                  <a:cubicBezTo>
                    <a:pt x="0" y="52"/>
                    <a:pt x="0" y="51"/>
                    <a:pt x="0" y="48"/>
                  </a:cubicBezTo>
                  <a:cubicBezTo>
                    <a:pt x="0" y="47"/>
                    <a:pt x="0" y="46"/>
                    <a:pt x="0" y="46"/>
                  </a:cubicBezTo>
                  <a:cubicBezTo>
                    <a:pt x="1" y="33"/>
                    <a:pt x="13" y="27"/>
                    <a:pt x="18" y="25"/>
                  </a:cubicBezTo>
                  <a:cubicBezTo>
                    <a:pt x="18" y="25"/>
                    <a:pt x="18" y="25"/>
                    <a:pt x="18" y="25"/>
                  </a:cubicBezTo>
                  <a:cubicBezTo>
                    <a:pt x="29" y="20"/>
                    <a:pt x="40" y="12"/>
                    <a:pt x="47" y="1"/>
                  </a:cubicBezTo>
                  <a:cubicBezTo>
                    <a:pt x="48" y="0"/>
                    <a:pt x="50" y="0"/>
                    <a:pt x="51" y="0"/>
                  </a:cubicBezTo>
                  <a:cubicBezTo>
                    <a:pt x="53" y="1"/>
                    <a:pt x="53" y="3"/>
                    <a:pt x="52" y="4"/>
                  </a:cubicBezTo>
                  <a:cubicBezTo>
                    <a:pt x="43" y="16"/>
                    <a:pt x="32" y="25"/>
                    <a:pt x="20" y="30"/>
                  </a:cubicBezTo>
                  <a:cubicBezTo>
                    <a:pt x="20" y="30"/>
                    <a:pt x="20" y="30"/>
                    <a:pt x="20" y="30"/>
                  </a:cubicBezTo>
                  <a:cubicBezTo>
                    <a:pt x="16" y="32"/>
                    <a:pt x="6" y="36"/>
                    <a:pt x="6" y="46"/>
                  </a:cubicBezTo>
                  <a:cubicBezTo>
                    <a:pt x="6" y="47"/>
                    <a:pt x="6" y="47"/>
                    <a:pt x="6" y="48"/>
                  </a:cubicBezTo>
                  <a:cubicBezTo>
                    <a:pt x="6" y="50"/>
                    <a:pt x="6" y="51"/>
                    <a:pt x="6" y="57"/>
                  </a:cubicBezTo>
                  <a:cubicBezTo>
                    <a:pt x="7" y="58"/>
                    <a:pt x="5" y="60"/>
                    <a:pt x="4" y="60"/>
                  </a:cubicBezTo>
                  <a:cubicBezTo>
                    <a:pt x="4" y="60"/>
                    <a:pt x="4" y="60"/>
                    <a:pt x="4" y="6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1" name="Freeform 64"/>
            <p:cNvSpPr>
              <a:spLocks/>
            </p:cNvSpPr>
            <p:nvPr/>
          </p:nvSpPr>
          <p:spPr bwMode="auto">
            <a:xfrm>
              <a:off x="5686425" y="3048000"/>
              <a:ext cx="295275" cy="773113"/>
            </a:xfrm>
            <a:custGeom>
              <a:avLst/>
              <a:gdLst>
                <a:gd name="T0" fmla="*/ 76 w 79"/>
                <a:gd name="T1" fmla="*/ 206 h 206"/>
                <a:gd name="T2" fmla="*/ 73 w 79"/>
                <a:gd name="T3" fmla="*/ 200 h 206"/>
                <a:gd name="T4" fmla="*/ 70 w 79"/>
                <a:gd name="T5" fmla="*/ 178 h 206"/>
                <a:gd name="T6" fmla="*/ 29 w 79"/>
                <a:gd name="T7" fmla="*/ 173 h 206"/>
                <a:gd name="T8" fmla="*/ 16 w 79"/>
                <a:gd name="T9" fmla="*/ 153 h 206"/>
                <a:gd name="T10" fmla="*/ 15 w 79"/>
                <a:gd name="T11" fmla="*/ 142 h 206"/>
                <a:gd name="T12" fmla="*/ 13 w 79"/>
                <a:gd name="T13" fmla="*/ 131 h 206"/>
                <a:gd name="T14" fmla="*/ 11 w 79"/>
                <a:gd name="T15" fmla="*/ 122 h 206"/>
                <a:gd name="T16" fmla="*/ 12 w 79"/>
                <a:gd name="T17" fmla="*/ 117 h 206"/>
                <a:gd name="T18" fmla="*/ 7 w 79"/>
                <a:gd name="T19" fmla="*/ 115 h 206"/>
                <a:gd name="T20" fmla="*/ 1 w 79"/>
                <a:gd name="T21" fmla="*/ 111 h 206"/>
                <a:gd name="T22" fmla="*/ 7 w 79"/>
                <a:gd name="T23" fmla="*/ 94 h 206"/>
                <a:gd name="T24" fmla="*/ 15 w 79"/>
                <a:gd name="T25" fmla="*/ 80 h 206"/>
                <a:gd name="T26" fmla="*/ 16 w 79"/>
                <a:gd name="T27" fmla="*/ 72 h 206"/>
                <a:gd name="T28" fmla="*/ 21 w 79"/>
                <a:gd name="T29" fmla="*/ 35 h 206"/>
                <a:gd name="T30" fmla="*/ 62 w 79"/>
                <a:gd name="T31" fmla="*/ 2 h 206"/>
                <a:gd name="T32" fmla="*/ 26 w 79"/>
                <a:gd name="T33" fmla="*/ 38 h 206"/>
                <a:gd name="T34" fmla="*/ 21 w 79"/>
                <a:gd name="T35" fmla="*/ 70 h 206"/>
                <a:gd name="T36" fmla="*/ 20 w 79"/>
                <a:gd name="T37" fmla="*/ 83 h 206"/>
                <a:gd name="T38" fmla="*/ 12 w 79"/>
                <a:gd name="T39" fmla="*/ 97 h 206"/>
                <a:gd name="T40" fmla="*/ 6 w 79"/>
                <a:gd name="T41" fmla="*/ 109 h 206"/>
                <a:gd name="T42" fmla="*/ 10 w 79"/>
                <a:gd name="T43" fmla="*/ 110 h 206"/>
                <a:gd name="T44" fmla="*/ 16 w 79"/>
                <a:gd name="T45" fmla="*/ 114 h 206"/>
                <a:gd name="T46" fmla="*/ 16 w 79"/>
                <a:gd name="T47" fmla="*/ 124 h 206"/>
                <a:gd name="T48" fmla="*/ 16 w 79"/>
                <a:gd name="T49" fmla="*/ 127 h 206"/>
                <a:gd name="T50" fmla="*/ 19 w 79"/>
                <a:gd name="T51" fmla="*/ 130 h 206"/>
                <a:gd name="T52" fmla="*/ 17 w 79"/>
                <a:gd name="T53" fmla="*/ 137 h 206"/>
                <a:gd name="T54" fmla="*/ 21 w 79"/>
                <a:gd name="T55" fmla="*/ 142 h 206"/>
                <a:gd name="T56" fmla="*/ 22 w 79"/>
                <a:gd name="T57" fmla="*/ 159 h 206"/>
                <a:gd name="T58" fmla="*/ 73 w 79"/>
                <a:gd name="T59" fmla="*/ 174 h 206"/>
                <a:gd name="T60" fmla="*/ 79 w 79"/>
                <a:gd name="T61" fmla="*/ 201 h 206"/>
                <a:gd name="T62" fmla="*/ 76 w 79"/>
                <a:gd name="T63" fmla="*/ 206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9" h="206">
                  <a:moveTo>
                    <a:pt x="76" y="206"/>
                  </a:moveTo>
                  <a:cubicBezTo>
                    <a:pt x="76" y="206"/>
                    <a:pt x="76" y="206"/>
                    <a:pt x="76" y="206"/>
                  </a:cubicBezTo>
                  <a:cubicBezTo>
                    <a:pt x="74" y="206"/>
                    <a:pt x="73" y="205"/>
                    <a:pt x="73" y="203"/>
                  </a:cubicBezTo>
                  <a:cubicBezTo>
                    <a:pt x="73" y="202"/>
                    <a:pt x="73" y="202"/>
                    <a:pt x="73" y="200"/>
                  </a:cubicBezTo>
                  <a:cubicBezTo>
                    <a:pt x="73" y="199"/>
                    <a:pt x="73" y="197"/>
                    <a:pt x="73" y="195"/>
                  </a:cubicBezTo>
                  <a:cubicBezTo>
                    <a:pt x="74" y="187"/>
                    <a:pt x="73" y="181"/>
                    <a:pt x="70" y="178"/>
                  </a:cubicBezTo>
                  <a:cubicBezTo>
                    <a:pt x="66" y="174"/>
                    <a:pt x="59" y="173"/>
                    <a:pt x="47" y="174"/>
                  </a:cubicBezTo>
                  <a:cubicBezTo>
                    <a:pt x="41" y="174"/>
                    <a:pt x="34" y="174"/>
                    <a:pt x="29" y="173"/>
                  </a:cubicBezTo>
                  <a:cubicBezTo>
                    <a:pt x="19" y="170"/>
                    <a:pt x="17" y="164"/>
                    <a:pt x="16" y="160"/>
                  </a:cubicBezTo>
                  <a:cubicBezTo>
                    <a:pt x="16" y="157"/>
                    <a:pt x="16" y="155"/>
                    <a:pt x="16" y="153"/>
                  </a:cubicBezTo>
                  <a:cubicBezTo>
                    <a:pt x="16" y="149"/>
                    <a:pt x="16" y="146"/>
                    <a:pt x="16" y="144"/>
                  </a:cubicBezTo>
                  <a:cubicBezTo>
                    <a:pt x="16" y="143"/>
                    <a:pt x="15" y="143"/>
                    <a:pt x="15" y="142"/>
                  </a:cubicBezTo>
                  <a:cubicBezTo>
                    <a:pt x="14" y="141"/>
                    <a:pt x="12" y="140"/>
                    <a:pt x="12" y="138"/>
                  </a:cubicBezTo>
                  <a:cubicBezTo>
                    <a:pt x="11" y="136"/>
                    <a:pt x="12" y="133"/>
                    <a:pt x="13" y="131"/>
                  </a:cubicBezTo>
                  <a:cubicBezTo>
                    <a:pt x="11" y="131"/>
                    <a:pt x="10" y="130"/>
                    <a:pt x="10" y="129"/>
                  </a:cubicBezTo>
                  <a:cubicBezTo>
                    <a:pt x="9" y="126"/>
                    <a:pt x="10" y="123"/>
                    <a:pt x="11" y="122"/>
                  </a:cubicBezTo>
                  <a:cubicBezTo>
                    <a:pt x="11" y="121"/>
                    <a:pt x="11" y="121"/>
                    <a:pt x="11" y="121"/>
                  </a:cubicBezTo>
                  <a:cubicBezTo>
                    <a:pt x="12" y="118"/>
                    <a:pt x="12" y="117"/>
                    <a:pt x="12" y="117"/>
                  </a:cubicBezTo>
                  <a:cubicBezTo>
                    <a:pt x="11" y="117"/>
                    <a:pt x="10" y="117"/>
                    <a:pt x="10" y="116"/>
                  </a:cubicBezTo>
                  <a:cubicBezTo>
                    <a:pt x="9" y="116"/>
                    <a:pt x="8" y="116"/>
                    <a:pt x="7" y="115"/>
                  </a:cubicBezTo>
                  <a:cubicBezTo>
                    <a:pt x="7" y="115"/>
                    <a:pt x="7" y="115"/>
                    <a:pt x="7" y="115"/>
                  </a:cubicBezTo>
                  <a:cubicBezTo>
                    <a:pt x="4" y="114"/>
                    <a:pt x="2" y="113"/>
                    <a:pt x="1" y="111"/>
                  </a:cubicBezTo>
                  <a:cubicBezTo>
                    <a:pt x="0" y="109"/>
                    <a:pt x="1" y="106"/>
                    <a:pt x="2" y="104"/>
                  </a:cubicBezTo>
                  <a:cubicBezTo>
                    <a:pt x="3" y="102"/>
                    <a:pt x="5" y="98"/>
                    <a:pt x="7" y="94"/>
                  </a:cubicBezTo>
                  <a:cubicBezTo>
                    <a:pt x="8" y="93"/>
                    <a:pt x="8" y="93"/>
                    <a:pt x="8" y="93"/>
                  </a:cubicBezTo>
                  <a:cubicBezTo>
                    <a:pt x="10" y="89"/>
                    <a:pt x="13" y="85"/>
                    <a:pt x="15" y="80"/>
                  </a:cubicBezTo>
                  <a:cubicBezTo>
                    <a:pt x="16" y="78"/>
                    <a:pt x="16" y="78"/>
                    <a:pt x="16" y="78"/>
                  </a:cubicBezTo>
                  <a:cubicBezTo>
                    <a:pt x="18" y="75"/>
                    <a:pt x="17" y="74"/>
                    <a:pt x="16" y="72"/>
                  </a:cubicBezTo>
                  <a:cubicBezTo>
                    <a:pt x="16" y="71"/>
                    <a:pt x="15" y="69"/>
                    <a:pt x="14" y="67"/>
                  </a:cubicBezTo>
                  <a:cubicBezTo>
                    <a:pt x="13" y="60"/>
                    <a:pt x="15" y="47"/>
                    <a:pt x="21" y="35"/>
                  </a:cubicBezTo>
                  <a:cubicBezTo>
                    <a:pt x="26" y="24"/>
                    <a:pt x="37" y="9"/>
                    <a:pt x="58" y="1"/>
                  </a:cubicBezTo>
                  <a:cubicBezTo>
                    <a:pt x="60" y="0"/>
                    <a:pt x="61" y="1"/>
                    <a:pt x="62" y="2"/>
                  </a:cubicBezTo>
                  <a:cubicBezTo>
                    <a:pt x="62" y="4"/>
                    <a:pt x="61" y="5"/>
                    <a:pt x="60" y="6"/>
                  </a:cubicBezTo>
                  <a:cubicBezTo>
                    <a:pt x="41" y="14"/>
                    <a:pt x="31" y="27"/>
                    <a:pt x="26" y="38"/>
                  </a:cubicBezTo>
                  <a:cubicBezTo>
                    <a:pt x="20" y="50"/>
                    <a:pt x="19" y="61"/>
                    <a:pt x="20" y="66"/>
                  </a:cubicBezTo>
                  <a:cubicBezTo>
                    <a:pt x="20" y="67"/>
                    <a:pt x="21" y="69"/>
                    <a:pt x="21" y="70"/>
                  </a:cubicBezTo>
                  <a:cubicBezTo>
                    <a:pt x="23" y="73"/>
                    <a:pt x="24" y="75"/>
                    <a:pt x="21" y="81"/>
                  </a:cubicBezTo>
                  <a:cubicBezTo>
                    <a:pt x="20" y="83"/>
                    <a:pt x="20" y="83"/>
                    <a:pt x="20" y="83"/>
                  </a:cubicBezTo>
                  <a:cubicBezTo>
                    <a:pt x="17" y="87"/>
                    <a:pt x="15" y="92"/>
                    <a:pt x="12" y="96"/>
                  </a:cubicBezTo>
                  <a:cubicBezTo>
                    <a:pt x="12" y="97"/>
                    <a:pt x="12" y="97"/>
                    <a:pt x="12" y="97"/>
                  </a:cubicBezTo>
                  <a:cubicBezTo>
                    <a:pt x="10" y="100"/>
                    <a:pt x="7" y="104"/>
                    <a:pt x="7" y="106"/>
                  </a:cubicBezTo>
                  <a:cubicBezTo>
                    <a:pt x="6" y="108"/>
                    <a:pt x="6" y="108"/>
                    <a:pt x="6" y="109"/>
                  </a:cubicBezTo>
                  <a:cubicBezTo>
                    <a:pt x="6" y="109"/>
                    <a:pt x="8" y="109"/>
                    <a:pt x="9" y="110"/>
                  </a:cubicBezTo>
                  <a:cubicBezTo>
                    <a:pt x="9" y="110"/>
                    <a:pt x="9" y="110"/>
                    <a:pt x="10" y="110"/>
                  </a:cubicBezTo>
                  <a:cubicBezTo>
                    <a:pt x="10" y="111"/>
                    <a:pt x="11" y="111"/>
                    <a:pt x="12" y="111"/>
                  </a:cubicBezTo>
                  <a:cubicBezTo>
                    <a:pt x="14" y="112"/>
                    <a:pt x="15" y="112"/>
                    <a:pt x="16" y="114"/>
                  </a:cubicBezTo>
                  <a:cubicBezTo>
                    <a:pt x="17" y="116"/>
                    <a:pt x="17" y="118"/>
                    <a:pt x="17" y="122"/>
                  </a:cubicBezTo>
                  <a:cubicBezTo>
                    <a:pt x="17" y="122"/>
                    <a:pt x="16" y="123"/>
                    <a:pt x="16" y="124"/>
                  </a:cubicBezTo>
                  <a:cubicBezTo>
                    <a:pt x="16" y="125"/>
                    <a:pt x="15" y="126"/>
                    <a:pt x="15" y="126"/>
                  </a:cubicBezTo>
                  <a:cubicBezTo>
                    <a:pt x="15" y="127"/>
                    <a:pt x="16" y="127"/>
                    <a:pt x="16" y="127"/>
                  </a:cubicBezTo>
                  <a:cubicBezTo>
                    <a:pt x="17" y="127"/>
                    <a:pt x="18" y="128"/>
                    <a:pt x="18" y="128"/>
                  </a:cubicBezTo>
                  <a:cubicBezTo>
                    <a:pt x="19" y="129"/>
                    <a:pt x="19" y="130"/>
                    <a:pt x="19" y="130"/>
                  </a:cubicBezTo>
                  <a:cubicBezTo>
                    <a:pt x="19" y="131"/>
                    <a:pt x="18" y="131"/>
                    <a:pt x="18" y="132"/>
                  </a:cubicBezTo>
                  <a:cubicBezTo>
                    <a:pt x="18" y="134"/>
                    <a:pt x="17" y="136"/>
                    <a:pt x="17" y="137"/>
                  </a:cubicBezTo>
                  <a:cubicBezTo>
                    <a:pt x="17" y="137"/>
                    <a:pt x="18" y="138"/>
                    <a:pt x="18" y="138"/>
                  </a:cubicBezTo>
                  <a:cubicBezTo>
                    <a:pt x="19" y="139"/>
                    <a:pt x="20" y="140"/>
                    <a:pt x="21" y="142"/>
                  </a:cubicBezTo>
                  <a:cubicBezTo>
                    <a:pt x="22" y="145"/>
                    <a:pt x="22" y="149"/>
                    <a:pt x="22" y="153"/>
                  </a:cubicBezTo>
                  <a:cubicBezTo>
                    <a:pt x="22" y="155"/>
                    <a:pt x="22" y="157"/>
                    <a:pt x="22" y="159"/>
                  </a:cubicBezTo>
                  <a:cubicBezTo>
                    <a:pt x="23" y="168"/>
                    <a:pt x="32" y="169"/>
                    <a:pt x="46" y="168"/>
                  </a:cubicBezTo>
                  <a:cubicBezTo>
                    <a:pt x="60" y="167"/>
                    <a:pt x="68" y="169"/>
                    <a:pt x="73" y="174"/>
                  </a:cubicBezTo>
                  <a:cubicBezTo>
                    <a:pt x="78" y="178"/>
                    <a:pt x="79" y="185"/>
                    <a:pt x="79" y="195"/>
                  </a:cubicBezTo>
                  <a:cubicBezTo>
                    <a:pt x="79" y="197"/>
                    <a:pt x="79" y="199"/>
                    <a:pt x="79" y="201"/>
                  </a:cubicBezTo>
                  <a:cubicBezTo>
                    <a:pt x="79" y="202"/>
                    <a:pt x="78" y="203"/>
                    <a:pt x="78" y="203"/>
                  </a:cubicBezTo>
                  <a:cubicBezTo>
                    <a:pt x="78" y="205"/>
                    <a:pt x="77" y="206"/>
                    <a:pt x="76" y="20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2" name="Freeform 65"/>
            <p:cNvSpPr>
              <a:spLocks/>
            </p:cNvSpPr>
            <p:nvPr/>
          </p:nvSpPr>
          <p:spPr bwMode="auto">
            <a:xfrm>
              <a:off x="5821363" y="3017838"/>
              <a:ext cx="708025" cy="806450"/>
            </a:xfrm>
            <a:custGeom>
              <a:avLst/>
              <a:gdLst>
                <a:gd name="T0" fmla="*/ 112 w 189"/>
                <a:gd name="T1" fmla="*/ 212 h 215"/>
                <a:gd name="T2" fmla="*/ 112 w 189"/>
                <a:gd name="T3" fmla="*/ 211 h 215"/>
                <a:gd name="T4" fmla="*/ 112 w 189"/>
                <a:gd name="T5" fmla="*/ 206 h 215"/>
                <a:gd name="T6" fmla="*/ 142 w 189"/>
                <a:gd name="T7" fmla="*/ 178 h 215"/>
                <a:gd name="T8" fmla="*/ 167 w 189"/>
                <a:gd name="T9" fmla="*/ 171 h 215"/>
                <a:gd name="T10" fmla="*/ 168 w 189"/>
                <a:gd name="T11" fmla="*/ 154 h 215"/>
                <a:gd name="T12" fmla="*/ 172 w 189"/>
                <a:gd name="T13" fmla="*/ 149 h 215"/>
                <a:gd name="T14" fmla="*/ 170 w 189"/>
                <a:gd name="T15" fmla="*/ 142 h 215"/>
                <a:gd name="T16" fmla="*/ 172 w 189"/>
                <a:gd name="T17" fmla="*/ 139 h 215"/>
                <a:gd name="T18" fmla="*/ 173 w 189"/>
                <a:gd name="T19" fmla="*/ 136 h 215"/>
                <a:gd name="T20" fmla="*/ 173 w 189"/>
                <a:gd name="T21" fmla="*/ 126 h 215"/>
                <a:gd name="T22" fmla="*/ 179 w 189"/>
                <a:gd name="T23" fmla="*/ 122 h 215"/>
                <a:gd name="T24" fmla="*/ 183 w 189"/>
                <a:gd name="T25" fmla="*/ 121 h 215"/>
                <a:gd name="T26" fmla="*/ 177 w 189"/>
                <a:gd name="T27" fmla="*/ 110 h 215"/>
                <a:gd name="T28" fmla="*/ 169 w 189"/>
                <a:gd name="T29" fmla="*/ 95 h 215"/>
                <a:gd name="T30" fmla="*/ 168 w 189"/>
                <a:gd name="T31" fmla="*/ 82 h 215"/>
                <a:gd name="T32" fmla="*/ 149 w 189"/>
                <a:gd name="T33" fmla="*/ 31 h 215"/>
                <a:gd name="T34" fmla="*/ 6 w 189"/>
                <a:gd name="T35" fmla="*/ 85 h 215"/>
                <a:gd name="T36" fmla="*/ 8 w 189"/>
                <a:gd name="T37" fmla="*/ 113 h 215"/>
                <a:gd name="T38" fmla="*/ 1 w 189"/>
                <a:gd name="T39" fmla="*/ 86 h 215"/>
                <a:gd name="T40" fmla="*/ 79 w 189"/>
                <a:gd name="T41" fmla="*/ 1 h 215"/>
                <a:gd name="T42" fmla="*/ 153 w 189"/>
                <a:gd name="T43" fmla="*/ 28 h 215"/>
                <a:gd name="T44" fmla="*/ 173 w 189"/>
                <a:gd name="T45" fmla="*/ 84 h 215"/>
                <a:gd name="T46" fmla="*/ 174 w 189"/>
                <a:gd name="T47" fmla="*/ 92 h 215"/>
                <a:gd name="T48" fmla="*/ 182 w 189"/>
                <a:gd name="T49" fmla="*/ 107 h 215"/>
                <a:gd name="T50" fmla="*/ 188 w 189"/>
                <a:gd name="T51" fmla="*/ 123 h 215"/>
                <a:gd name="T52" fmla="*/ 182 w 189"/>
                <a:gd name="T53" fmla="*/ 127 h 215"/>
                <a:gd name="T54" fmla="*/ 177 w 189"/>
                <a:gd name="T55" fmla="*/ 129 h 215"/>
                <a:gd name="T56" fmla="*/ 178 w 189"/>
                <a:gd name="T57" fmla="*/ 134 h 215"/>
                <a:gd name="T58" fmla="*/ 176 w 189"/>
                <a:gd name="T59" fmla="*/ 144 h 215"/>
                <a:gd name="T60" fmla="*/ 174 w 189"/>
                <a:gd name="T61" fmla="*/ 154 h 215"/>
                <a:gd name="T62" fmla="*/ 173 w 189"/>
                <a:gd name="T63" fmla="*/ 165 h 215"/>
                <a:gd name="T64" fmla="*/ 162 w 189"/>
                <a:gd name="T65" fmla="*/ 183 h 215"/>
                <a:gd name="T66" fmla="*/ 142 w 189"/>
                <a:gd name="T67" fmla="*/ 183 h 215"/>
                <a:gd name="T68" fmla="*/ 117 w 189"/>
                <a:gd name="T69" fmla="*/ 205 h 215"/>
                <a:gd name="T70" fmla="*/ 118 w 189"/>
                <a:gd name="T71" fmla="*/ 211 h 215"/>
                <a:gd name="T72" fmla="*/ 118 w 189"/>
                <a:gd name="T73" fmla="*/ 212 h 215"/>
                <a:gd name="T74" fmla="*/ 115 w 189"/>
                <a:gd name="T75" fmla="*/ 215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89" h="215">
                  <a:moveTo>
                    <a:pt x="115" y="215"/>
                  </a:moveTo>
                  <a:cubicBezTo>
                    <a:pt x="113" y="215"/>
                    <a:pt x="112" y="214"/>
                    <a:pt x="112" y="212"/>
                  </a:cubicBezTo>
                  <a:cubicBezTo>
                    <a:pt x="112" y="212"/>
                    <a:pt x="112" y="212"/>
                    <a:pt x="112" y="212"/>
                  </a:cubicBezTo>
                  <a:cubicBezTo>
                    <a:pt x="112" y="211"/>
                    <a:pt x="112" y="211"/>
                    <a:pt x="112" y="211"/>
                  </a:cubicBezTo>
                  <a:cubicBezTo>
                    <a:pt x="112" y="211"/>
                    <a:pt x="112" y="210"/>
                    <a:pt x="112" y="209"/>
                  </a:cubicBezTo>
                  <a:cubicBezTo>
                    <a:pt x="112" y="208"/>
                    <a:pt x="112" y="207"/>
                    <a:pt x="112" y="206"/>
                  </a:cubicBezTo>
                  <a:cubicBezTo>
                    <a:pt x="112" y="198"/>
                    <a:pt x="112" y="189"/>
                    <a:pt x="117" y="184"/>
                  </a:cubicBezTo>
                  <a:cubicBezTo>
                    <a:pt x="122" y="179"/>
                    <a:pt x="130" y="177"/>
                    <a:pt x="142" y="178"/>
                  </a:cubicBezTo>
                  <a:cubicBezTo>
                    <a:pt x="144" y="178"/>
                    <a:pt x="145" y="178"/>
                    <a:pt x="147" y="178"/>
                  </a:cubicBezTo>
                  <a:cubicBezTo>
                    <a:pt x="158" y="179"/>
                    <a:pt x="166" y="179"/>
                    <a:pt x="167" y="171"/>
                  </a:cubicBezTo>
                  <a:cubicBezTo>
                    <a:pt x="167" y="169"/>
                    <a:pt x="167" y="167"/>
                    <a:pt x="167" y="165"/>
                  </a:cubicBezTo>
                  <a:cubicBezTo>
                    <a:pt x="167" y="161"/>
                    <a:pt x="167" y="158"/>
                    <a:pt x="168" y="154"/>
                  </a:cubicBezTo>
                  <a:cubicBezTo>
                    <a:pt x="169" y="152"/>
                    <a:pt x="170" y="151"/>
                    <a:pt x="170" y="150"/>
                  </a:cubicBezTo>
                  <a:cubicBezTo>
                    <a:pt x="171" y="150"/>
                    <a:pt x="171" y="149"/>
                    <a:pt x="172" y="149"/>
                  </a:cubicBezTo>
                  <a:cubicBezTo>
                    <a:pt x="172" y="148"/>
                    <a:pt x="171" y="146"/>
                    <a:pt x="171" y="144"/>
                  </a:cubicBezTo>
                  <a:cubicBezTo>
                    <a:pt x="171" y="144"/>
                    <a:pt x="170" y="143"/>
                    <a:pt x="170" y="142"/>
                  </a:cubicBezTo>
                  <a:cubicBezTo>
                    <a:pt x="170" y="142"/>
                    <a:pt x="170" y="141"/>
                    <a:pt x="171" y="140"/>
                  </a:cubicBezTo>
                  <a:cubicBezTo>
                    <a:pt x="171" y="140"/>
                    <a:pt x="172" y="139"/>
                    <a:pt x="172" y="139"/>
                  </a:cubicBezTo>
                  <a:cubicBezTo>
                    <a:pt x="173" y="139"/>
                    <a:pt x="174" y="139"/>
                    <a:pt x="174" y="139"/>
                  </a:cubicBezTo>
                  <a:cubicBezTo>
                    <a:pt x="174" y="138"/>
                    <a:pt x="173" y="137"/>
                    <a:pt x="173" y="136"/>
                  </a:cubicBezTo>
                  <a:cubicBezTo>
                    <a:pt x="172" y="135"/>
                    <a:pt x="172" y="135"/>
                    <a:pt x="172" y="134"/>
                  </a:cubicBezTo>
                  <a:cubicBezTo>
                    <a:pt x="172" y="131"/>
                    <a:pt x="171" y="128"/>
                    <a:pt x="173" y="126"/>
                  </a:cubicBezTo>
                  <a:cubicBezTo>
                    <a:pt x="174" y="125"/>
                    <a:pt x="175" y="124"/>
                    <a:pt x="177" y="123"/>
                  </a:cubicBezTo>
                  <a:cubicBezTo>
                    <a:pt x="178" y="123"/>
                    <a:pt x="179" y="123"/>
                    <a:pt x="179" y="122"/>
                  </a:cubicBezTo>
                  <a:cubicBezTo>
                    <a:pt x="180" y="122"/>
                    <a:pt x="180" y="122"/>
                    <a:pt x="180" y="122"/>
                  </a:cubicBezTo>
                  <a:cubicBezTo>
                    <a:pt x="181" y="122"/>
                    <a:pt x="183" y="121"/>
                    <a:pt x="183" y="121"/>
                  </a:cubicBezTo>
                  <a:cubicBezTo>
                    <a:pt x="183" y="121"/>
                    <a:pt x="183" y="120"/>
                    <a:pt x="182" y="119"/>
                  </a:cubicBezTo>
                  <a:cubicBezTo>
                    <a:pt x="181" y="116"/>
                    <a:pt x="179" y="112"/>
                    <a:pt x="177" y="110"/>
                  </a:cubicBezTo>
                  <a:cubicBezTo>
                    <a:pt x="176" y="108"/>
                    <a:pt x="176" y="108"/>
                    <a:pt x="176" y="108"/>
                  </a:cubicBezTo>
                  <a:cubicBezTo>
                    <a:pt x="174" y="104"/>
                    <a:pt x="171" y="99"/>
                    <a:pt x="169" y="95"/>
                  </a:cubicBezTo>
                  <a:cubicBezTo>
                    <a:pt x="168" y="93"/>
                    <a:pt x="168" y="93"/>
                    <a:pt x="168" y="93"/>
                  </a:cubicBezTo>
                  <a:cubicBezTo>
                    <a:pt x="165" y="88"/>
                    <a:pt x="166" y="85"/>
                    <a:pt x="168" y="82"/>
                  </a:cubicBezTo>
                  <a:cubicBezTo>
                    <a:pt x="168" y="81"/>
                    <a:pt x="169" y="80"/>
                    <a:pt x="169" y="78"/>
                  </a:cubicBezTo>
                  <a:cubicBezTo>
                    <a:pt x="171" y="69"/>
                    <a:pt x="161" y="45"/>
                    <a:pt x="149" y="31"/>
                  </a:cubicBezTo>
                  <a:cubicBezTo>
                    <a:pt x="133" y="13"/>
                    <a:pt x="107" y="4"/>
                    <a:pt x="79" y="6"/>
                  </a:cubicBezTo>
                  <a:cubicBezTo>
                    <a:pt x="43" y="10"/>
                    <a:pt x="4" y="43"/>
                    <a:pt x="6" y="85"/>
                  </a:cubicBezTo>
                  <a:cubicBezTo>
                    <a:pt x="6" y="94"/>
                    <a:pt x="8" y="102"/>
                    <a:pt x="10" y="109"/>
                  </a:cubicBezTo>
                  <a:cubicBezTo>
                    <a:pt x="10" y="111"/>
                    <a:pt x="9" y="112"/>
                    <a:pt x="8" y="113"/>
                  </a:cubicBezTo>
                  <a:cubicBezTo>
                    <a:pt x="6" y="113"/>
                    <a:pt x="5" y="112"/>
                    <a:pt x="4" y="111"/>
                  </a:cubicBezTo>
                  <a:cubicBezTo>
                    <a:pt x="2" y="103"/>
                    <a:pt x="1" y="95"/>
                    <a:pt x="1" y="86"/>
                  </a:cubicBezTo>
                  <a:cubicBezTo>
                    <a:pt x="0" y="64"/>
                    <a:pt x="8" y="44"/>
                    <a:pt x="25" y="28"/>
                  </a:cubicBezTo>
                  <a:cubicBezTo>
                    <a:pt x="40" y="13"/>
                    <a:pt x="59" y="3"/>
                    <a:pt x="79" y="1"/>
                  </a:cubicBezTo>
                  <a:cubicBezTo>
                    <a:pt x="93" y="0"/>
                    <a:pt x="106" y="1"/>
                    <a:pt x="119" y="5"/>
                  </a:cubicBezTo>
                  <a:cubicBezTo>
                    <a:pt x="132" y="9"/>
                    <a:pt x="144" y="17"/>
                    <a:pt x="153" y="28"/>
                  </a:cubicBezTo>
                  <a:cubicBezTo>
                    <a:pt x="165" y="42"/>
                    <a:pt x="177" y="67"/>
                    <a:pt x="175" y="79"/>
                  </a:cubicBezTo>
                  <a:cubicBezTo>
                    <a:pt x="174" y="81"/>
                    <a:pt x="173" y="83"/>
                    <a:pt x="173" y="84"/>
                  </a:cubicBezTo>
                  <a:cubicBezTo>
                    <a:pt x="172" y="86"/>
                    <a:pt x="171" y="87"/>
                    <a:pt x="173" y="91"/>
                  </a:cubicBezTo>
                  <a:cubicBezTo>
                    <a:pt x="174" y="92"/>
                    <a:pt x="174" y="92"/>
                    <a:pt x="174" y="92"/>
                  </a:cubicBezTo>
                  <a:cubicBezTo>
                    <a:pt x="176" y="97"/>
                    <a:pt x="179" y="101"/>
                    <a:pt x="181" y="106"/>
                  </a:cubicBezTo>
                  <a:cubicBezTo>
                    <a:pt x="182" y="107"/>
                    <a:pt x="182" y="107"/>
                    <a:pt x="182" y="107"/>
                  </a:cubicBezTo>
                  <a:cubicBezTo>
                    <a:pt x="184" y="110"/>
                    <a:pt x="186" y="114"/>
                    <a:pt x="187" y="116"/>
                  </a:cubicBezTo>
                  <a:cubicBezTo>
                    <a:pt x="188" y="118"/>
                    <a:pt x="189" y="121"/>
                    <a:pt x="188" y="123"/>
                  </a:cubicBezTo>
                  <a:cubicBezTo>
                    <a:pt x="187" y="125"/>
                    <a:pt x="185" y="126"/>
                    <a:pt x="182" y="127"/>
                  </a:cubicBezTo>
                  <a:cubicBezTo>
                    <a:pt x="182" y="127"/>
                    <a:pt x="182" y="127"/>
                    <a:pt x="182" y="127"/>
                  </a:cubicBezTo>
                  <a:cubicBezTo>
                    <a:pt x="181" y="128"/>
                    <a:pt x="180" y="128"/>
                    <a:pt x="179" y="128"/>
                  </a:cubicBezTo>
                  <a:cubicBezTo>
                    <a:pt x="179" y="129"/>
                    <a:pt x="178" y="129"/>
                    <a:pt x="177" y="129"/>
                  </a:cubicBezTo>
                  <a:cubicBezTo>
                    <a:pt x="177" y="129"/>
                    <a:pt x="177" y="130"/>
                    <a:pt x="177" y="133"/>
                  </a:cubicBezTo>
                  <a:cubicBezTo>
                    <a:pt x="178" y="133"/>
                    <a:pt x="178" y="133"/>
                    <a:pt x="178" y="134"/>
                  </a:cubicBezTo>
                  <a:cubicBezTo>
                    <a:pt x="179" y="135"/>
                    <a:pt x="180" y="138"/>
                    <a:pt x="179" y="141"/>
                  </a:cubicBezTo>
                  <a:cubicBezTo>
                    <a:pt x="178" y="142"/>
                    <a:pt x="178" y="143"/>
                    <a:pt x="176" y="144"/>
                  </a:cubicBezTo>
                  <a:cubicBezTo>
                    <a:pt x="177" y="146"/>
                    <a:pt x="177" y="148"/>
                    <a:pt x="177" y="150"/>
                  </a:cubicBezTo>
                  <a:cubicBezTo>
                    <a:pt x="177" y="152"/>
                    <a:pt x="175" y="153"/>
                    <a:pt x="174" y="154"/>
                  </a:cubicBezTo>
                  <a:cubicBezTo>
                    <a:pt x="174" y="155"/>
                    <a:pt x="173" y="155"/>
                    <a:pt x="173" y="156"/>
                  </a:cubicBezTo>
                  <a:cubicBezTo>
                    <a:pt x="172" y="158"/>
                    <a:pt x="173" y="161"/>
                    <a:pt x="173" y="165"/>
                  </a:cubicBezTo>
                  <a:cubicBezTo>
                    <a:pt x="173" y="167"/>
                    <a:pt x="173" y="169"/>
                    <a:pt x="172" y="172"/>
                  </a:cubicBezTo>
                  <a:cubicBezTo>
                    <a:pt x="172" y="176"/>
                    <a:pt x="170" y="181"/>
                    <a:pt x="162" y="183"/>
                  </a:cubicBezTo>
                  <a:cubicBezTo>
                    <a:pt x="157" y="184"/>
                    <a:pt x="151" y="184"/>
                    <a:pt x="146" y="184"/>
                  </a:cubicBezTo>
                  <a:cubicBezTo>
                    <a:pt x="145" y="184"/>
                    <a:pt x="143" y="183"/>
                    <a:pt x="142" y="183"/>
                  </a:cubicBezTo>
                  <a:cubicBezTo>
                    <a:pt x="132" y="183"/>
                    <a:pt x="125" y="184"/>
                    <a:pt x="121" y="188"/>
                  </a:cubicBezTo>
                  <a:cubicBezTo>
                    <a:pt x="117" y="191"/>
                    <a:pt x="117" y="198"/>
                    <a:pt x="117" y="205"/>
                  </a:cubicBezTo>
                  <a:cubicBezTo>
                    <a:pt x="117" y="207"/>
                    <a:pt x="117" y="208"/>
                    <a:pt x="117" y="209"/>
                  </a:cubicBezTo>
                  <a:cubicBezTo>
                    <a:pt x="117" y="211"/>
                    <a:pt x="117" y="211"/>
                    <a:pt x="118" y="211"/>
                  </a:cubicBezTo>
                  <a:cubicBezTo>
                    <a:pt x="117" y="211"/>
                    <a:pt x="117" y="211"/>
                    <a:pt x="117" y="210"/>
                  </a:cubicBezTo>
                  <a:cubicBezTo>
                    <a:pt x="118" y="211"/>
                    <a:pt x="118" y="212"/>
                    <a:pt x="118" y="212"/>
                  </a:cubicBezTo>
                  <a:cubicBezTo>
                    <a:pt x="118" y="214"/>
                    <a:pt x="116" y="215"/>
                    <a:pt x="115" y="215"/>
                  </a:cubicBezTo>
                  <a:cubicBezTo>
                    <a:pt x="115" y="215"/>
                    <a:pt x="115" y="215"/>
                    <a:pt x="115" y="21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2072265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0" y="0"/>
            <a:ext cx="9144000" cy="753554"/>
          </a:xfrm>
          <a:prstGeom prst="rect">
            <a:avLst/>
          </a:prstGeom>
          <a:solidFill>
            <a:srgbClr val="D45D00"/>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fontAlgn="base">
              <a:spcBef>
                <a:spcPct val="0"/>
              </a:spcBef>
              <a:spcAft>
                <a:spcPct val="0"/>
              </a:spcAft>
            </a:pPr>
            <a:endParaRPr lang="en-US" sz="1600" dirty="0">
              <a:solidFill>
                <a:prstClr val="white"/>
              </a:solidFill>
            </a:endParaRPr>
          </a:p>
        </p:txBody>
      </p:sp>
      <p:sp>
        <p:nvSpPr>
          <p:cNvPr id="5" name="TextBox 4"/>
          <p:cNvSpPr txBox="1"/>
          <p:nvPr/>
        </p:nvSpPr>
        <p:spPr>
          <a:xfrm>
            <a:off x="259365" y="1082962"/>
            <a:ext cx="6103620" cy="266700"/>
          </a:xfrm>
          <a:prstGeom prst="rect">
            <a:avLst/>
          </a:prstGeom>
          <a:noFill/>
        </p:spPr>
        <p:txBody>
          <a:bodyPr wrap="square" lIns="0" tIns="0" rIns="0" bIns="0" rtlCol="0">
            <a:noAutofit/>
          </a:bodyPr>
          <a:lstStyle/>
          <a:p>
            <a:pPr fontAlgn="base">
              <a:spcBef>
                <a:spcPct val="0"/>
              </a:spcBef>
              <a:spcAft>
                <a:spcPct val="0"/>
              </a:spcAft>
            </a:pPr>
            <a:r>
              <a:rPr lang="en-US" sz="1600" b="1" dirty="0" smtClean="0">
                <a:solidFill>
                  <a:srgbClr val="D45D00"/>
                </a:solidFill>
                <a:ea typeface="Arial Unicode MS" pitchFamily="34" charset="-128"/>
                <a:cs typeface="Arial" pitchFamily="34" charset="0"/>
              </a:rPr>
              <a:t>Capability </a:t>
            </a:r>
            <a:r>
              <a:rPr lang="en-US" sz="1600" b="1" dirty="0">
                <a:solidFill>
                  <a:srgbClr val="D45D00"/>
                </a:solidFill>
                <a:ea typeface="Arial Unicode MS" pitchFamily="34" charset="-128"/>
                <a:cs typeface="Arial" pitchFamily="34" charset="0"/>
              </a:rPr>
              <a:t>Assessment is accessed from agile central</a:t>
            </a:r>
          </a:p>
        </p:txBody>
      </p:sp>
      <p:sp>
        <p:nvSpPr>
          <p:cNvPr id="3" name="Rectangle 2"/>
          <p:cNvSpPr/>
          <p:nvPr/>
        </p:nvSpPr>
        <p:spPr>
          <a:xfrm>
            <a:off x="4876810" y="466695"/>
            <a:ext cx="255198" cy="400110"/>
          </a:xfrm>
          <a:prstGeom prst="rect">
            <a:avLst/>
          </a:prstGeom>
        </p:spPr>
        <p:txBody>
          <a:bodyPr wrap="none">
            <a:spAutoFit/>
          </a:bodyPr>
          <a:lstStyle/>
          <a:p>
            <a:pPr fontAlgn="base">
              <a:spcBef>
                <a:spcPct val="0"/>
              </a:spcBef>
              <a:spcAft>
                <a:spcPct val="0"/>
              </a:spcAft>
            </a:pPr>
            <a:r>
              <a:rPr lang="en-US" sz="2000" dirty="0">
                <a:solidFill>
                  <a:srgbClr val="FF0000"/>
                </a:solidFill>
                <a:ea typeface="Arial Unicode MS" pitchFamily="34" charset="-128"/>
                <a:cs typeface="Arial Unicode MS" pitchFamily="34" charset="-128"/>
              </a:rPr>
              <a:t> </a:t>
            </a:r>
            <a:endParaRPr lang="en-US" sz="2000" dirty="0">
              <a:solidFill>
                <a:srgbClr val="53565A"/>
              </a:solidFill>
              <a:ea typeface="Arial Unicode MS" pitchFamily="34" charset="-128"/>
              <a:cs typeface="Arial Unicode MS" pitchFamily="34" charset="-128"/>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635258" y="1506512"/>
            <a:ext cx="3836636" cy="4946755"/>
          </a:xfrm>
          <a:prstGeom prst="rect">
            <a:avLst/>
          </a:prstGeom>
          <a:noFill/>
          <a:ln w="3175">
            <a:solidFill>
              <a:srgbClr val="B1B3B3"/>
            </a:solidFill>
            <a:miter lim="800000"/>
            <a:headEnd/>
            <a:tailEnd/>
          </a:ln>
          <a:extLst>
            <a:ext uri="{909E8E84-426E-40DD-AFC4-6F175D3DCCD1}">
              <a14:hiddenFill xmlns:a14="http://schemas.microsoft.com/office/drawing/2010/main">
                <a:solidFill>
                  <a:schemeClr val="accent1"/>
                </a:solidFill>
              </a14:hiddenFill>
            </a:ext>
          </a:extLst>
        </p:spPr>
      </p:pic>
      <p:pic>
        <p:nvPicPr>
          <p:cNvPr id="7" name="Picture 16" descr="Optum_RGB_PP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1190" y="6392126"/>
            <a:ext cx="687509" cy="2884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p:cNvSpPr>
            <a:spLocks noGrp="1"/>
          </p:cNvSpPr>
          <p:nvPr>
            <p:ph type="title"/>
          </p:nvPr>
        </p:nvSpPr>
        <p:spPr>
          <a:xfrm>
            <a:off x="186829" y="250538"/>
            <a:ext cx="8229600" cy="434975"/>
          </a:xfrm>
        </p:spPr>
        <p:txBody>
          <a:bodyPr>
            <a:normAutofit/>
          </a:bodyPr>
          <a:lstStyle/>
          <a:p>
            <a:r>
              <a:rPr lang="en-US" sz="2400" dirty="0" smtClean="0">
                <a:solidFill>
                  <a:schemeClr val="bg1"/>
                </a:solidFill>
              </a:rPr>
              <a:t>Capability Assessment </a:t>
            </a:r>
            <a:endParaRPr lang="en-US" sz="2400" dirty="0">
              <a:solidFill>
                <a:schemeClr val="bg1"/>
              </a:solidFill>
            </a:endParaRPr>
          </a:p>
        </p:txBody>
      </p:sp>
    </p:spTree>
    <p:extLst>
      <p:ext uri="{BB962C8B-B14F-4D97-AF65-F5344CB8AC3E}">
        <p14:creationId xmlns:p14="http://schemas.microsoft.com/office/powerpoint/2010/main" val="32514478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0" y="0"/>
            <a:ext cx="9144000" cy="753554"/>
          </a:xfrm>
          <a:prstGeom prst="rect">
            <a:avLst/>
          </a:prstGeom>
          <a:solidFill>
            <a:srgbClr val="D45D00"/>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fontAlgn="base">
              <a:spcBef>
                <a:spcPct val="0"/>
              </a:spcBef>
              <a:spcAft>
                <a:spcPct val="0"/>
              </a:spcAft>
            </a:pPr>
            <a:endParaRPr lang="en-US" sz="1600" dirty="0">
              <a:solidFill>
                <a:prstClr val="white"/>
              </a:solidFill>
            </a:endParaRPr>
          </a:p>
        </p:txBody>
      </p:sp>
      <p:sp>
        <p:nvSpPr>
          <p:cNvPr id="3" name="Rectangle 2"/>
          <p:cNvSpPr/>
          <p:nvPr/>
        </p:nvSpPr>
        <p:spPr>
          <a:xfrm>
            <a:off x="4876810" y="466695"/>
            <a:ext cx="255198" cy="400110"/>
          </a:xfrm>
          <a:prstGeom prst="rect">
            <a:avLst/>
          </a:prstGeom>
        </p:spPr>
        <p:txBody>
          <a:bodyPr wrap="none">
            <a:spAutoFit/>
          </a:bodyPr>
          <a:lstStyle/>
          <a:p>
            <a:pPr fontAlgn="base">
              <a:spcBef>
                <a:spcPct val="0"/>
              </a:spcBef>
              <a:spcAft>
                <a:spcPct val="0"/>
              </a:spcAft>
            </a:pPr>
            <a:r>
              <a:rPr lang="en-US" sz="2000" dirty="0">
                <a:solidFill>
                  <a:srgbClr val="FF0000"/>
                </a:solidFill>
                <a:ea typeface="Arial Unicode MS" pitchFamily="34" charset="-128"/>
                <a:cs typeface="Arial Unicode MS" pitchFamily="34" charset="-128"/>
              </a:rPr>
              <a:t> </a:t>
            </a:r>
            <a:endParaRPr lang="en-US" sz="2000" dirty="0">
              <a:solidFill>
                <a:srgbClr val="53565A"/>
              </a:solidFill>
              <a:ea typeface="Arial Unicode MS" pitchFamily="34" charset="-128"/>
              <a:cs typeface="Arial Unicode MS" pitchFamily="34" charset="-128"/>
            </a:endParaRPr>
          </a:p>
        </p:txBody>
      </p:sp>
      <p:pic>
        <p:nvPicPr>
          <p:cNvPr id="7" name="Picture 16" descr="Optum_RGB_PPT"/>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190" y="6392126"/>
            <a:ext cx="687509" cy="2884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p:cNvSpPr>
            <a:spLocks noGrp="1"/>
          </p:cNvSpPr>
          <p:nvPr>
            <p:ph type="title"/>
          </p:nvPr>
        </p:nvSpPr>
        <p:spPr>
          <a:xfrm>
            <a:off x="186829" y="250538"/>
            <a:ext cx="8229600" cy="434975"/>
          </a:xfrm>
        </p:spPr>
        <p:txBody>
          <a:bodyPr>
            <a:normAutofit/>
          </a:bodyPr>
          <a:lstStyle/>
          <a:p>
            <a:r>
              <a:rPr lang="en-US" sz="2400" dirty="0" smtClean="0">
                <a:solidFill>
                  <a:schemeClr val="bg1"/>
                </a:solidFill>
              </a:rPr>
              <a:t>Capability Assessment </a:t>
            </a:r>
            <a:endParaRPr lang="en-US" sz="2400" dirty="0">
              <a:solidFill>
                <a:schemeClr val="bg1"/>
              </a:solidFill>
            </a:endParaRPr>
          </a:p>
        </p:txBody>
      </p:sp>
      <p:pic>
        <p:nvPicPr>
          <p:cNvPr id="614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36980" y="1865813"/>
            <a:ext cx="5089084" cy="33157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424945" y="1232704"/>
            <a:ext cx="3385055" cy="4710896"/>
          </a:xfrm>
          <a:prstGeom prst="rect">
            <a:avLst/>
          </a:prstGeom>
          <a:noFill/>
        </p:spPr>
        <p:txBody>
          <a:bodyPr wrap="square" lIns="0" tIns="0" rIns="0" bIns="0" rtlCol="0">
            <a:noAutofit/>
          </a:bodyPr>
          <a:lstStyle/>
          <a:p>
            <a:r>
              <a:rPr lang="en-US" dirty="0" smtClean="0">
                <a:latin typeface="Arial" pitchFamily="34" charset="0"/>
                <a:cs typeface="Arial" pitchFamily="34" charset="0"/>
              </a:rPr>
              <a:t>Planning Horizon Considerations </a:t>
            </a:r>
          </a:p>
          <a:p>
            <a:endParaRPr lang="en-US" dirty="0" smtClean="0">
              <a:latin typeface="Arial" pitchFamily="34" charset="0"/>
              <a:cs typeface="Arial" pitchFamily="34" charset="0"/>
            </a:endParaRPr>
          </a:p>
          <a:p>
            <a:pPr marL="285750" indent="-285750">
              <a:buFont typeface="Arial" panose="020B0604020202020204" pitchFamily="34" charset="0"/>
              <a:buChar char="•"/>
            </a:pPr>
            <a:r>
              <a:rPr lang="en-US" dirty="0" smtClean="0">
                <a:latin typeface="Arial" pitchFamily="34" charset="0"/>
                <a:cs typeface="Arial" pitchFamily="34" charset="0"/>
              </a:rPr>
              <a:t>PI planning horizon teams can use their existing PI’s to align their assessments with</a:t>
            </a:r>
          </a:p>
          <a:p>
            <a:pPr marL="285750" indent="-285750">
              <a:buFont typeface="Arial" panose="020B0604020202020204" pitchFamily="34" charset="0"/>
              <a:buChar char="•"/>
            </a:pPr>
            <a:endParaRPr lang="en-US" dirty="0" smtClean="0">
              <a:latin typeface="Arial" pitchFamily="34" charset="0"/>
              <a:cs typeface="Arial" pitchFamily="34" charset="0"/>
            </a:endParaRPr>
          </a:p>
          <a:p>
            <a:pPr marL="285750" indent="-285750">
              <a:buFont typeface="Arial" panose="020B0604020202020204" pitchFamily="34" charset="0"/>
              <a:buChar char="•"/>
            </a:pPr>
            <a:r>
              <a:rPr lang="en-US" dirty="0" smtClean="0">
                <a:latin typeface="Arial" pitchFamily="34" charset="0"/>
                <a:cs typeface="Arial" pitchFamily="34" charset="0"/>
              </a:rPr>
              <a:t>Sprinting and Flow planning horizon teams may need to create a OSAM Maturity Participation time box to align their assessment with</a:t>
            </a:r>
          </a:p>
          <a:p>
            <a:pPr marL="285750" indent="-285750">
              <a:buFont typeface="Arial" panose="020B0604020202020204" pitchFamily="34" charset="0"/>
              <a:buChar char="•"/>
            </a:pPr>
            <a:endParaRPr lang="en-US" dirty="0">
              <a:latin typeface="Arial" pitchFamily="34" charset="0"/>
              <a:cs typeface="Arial" pitchFamily="34" charset="0"/>
            </a:endParaRPr>
          </a:p>
          <a:p>
            <a:pPr marL="285750" indent="-285750">
              <a:buFont typeface="Arial" panose="020B0604020202020204" pitchFamily="34" charset="0"/>
              <a:buChar char="•"/>
            </a:pPr>
            <a:r>
              <a:rPr lang="en-US" dirty="0" smtClean="0">
                <a:latin typeface="Arial" pitchFamily="34" charset="0"/>
                <a:cs typeface="Arial" pitchFamily="34" charset="0"/>
              </a:rPr>
              <a:t>Each planning horizon has unique questions on the assessment</a:t>
            </a:r>
          </a:p>
          <a:p>
            <a:endParaRPr lang="en-US" dirty="0" smtClean="0">
              <a:latin typeface="Arial" pitchFamily="34" charset="0"/>
              <a:cs typeface="Arial" pitchFamily="34" charset="0"/>
            </a:endParaRPr>
          </a:p>
        </p:txBody>
      </p:sp>
    </p:spTree>
    <p:extLst>
      <p:ext uri="{BB962C8B-B14F-4D97-AF65-F5344CB8AC3E}">
        <p14:creationId xmlns:p14="http://schemas.microsoft.com/office/powerpoint/2010/main" val="18389807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rotWithShape="1">
          <a:blip r:embed="rId3" cstate="print">
            <a:extLst>
              <a:ext uri="{28A0092B-C50C-407E-A947-70E740481C1C}">
                <a14:useLocalDpi xmlns:a14="http://schemas.microsoft.com/office/drawing/2010/main" val="0"/>
              </a:ext>
            </a:extLst>
          </a:blip>
          <a:srcRect t="2682" b="12598"/>
          <a:stretch/>
        </p:blipFill>
        <p:spPr>
          <a:xfrm>
            <a:off x="275100" y="934421"/>
            <a:ext cx="1529342" cy="4875222"/>
          </a:xfrm>
          <a:prstGeom prst="rect">
            <a:avLst/>
          </a:prstGeom>
          <a:ln w="3175">
            <a:solidFill>
              <a:srgbClr val="B1B3B3"/>
            </a:solidFill>
          </a:ln>
        </p:spPr>
      </p:pic>
      <p:sp>
        <p:nvSpPr>
          <p:cNvPr id="11" name="Rectangle 10"/>
          <p:cNvSpPr/>
          <p:nvPr/>
        </p:nvSpPr>
        <p:spPr>
          <a:xfrm>
            <a:off x="0" y="0"/>
            <a:ext cx="9144000" cy="753554"/>
          </a:xfrm>
          <a:prstGeom prst="rect">
            <a:avLst/>
          </a:prstGeom>
          <a:solidFill>
            <a:srgbClr val="D45D00"/>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600" dirty="0"/>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8780" y="6043078"/>
            <a:ext cx="842963" cy="628650"/>
          </a:xfrm>
          <a:prstGeom prst="rect">
            <a:avLst/>
          </a:prstGeom>
        </p:spPr>
      </p:pic>
      <p:pic>
        <p:nvPicPr>
          <p:cNvPr id="7" name="Picture 16" descr="Optum_RGB_PPT"/>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122384" y="6299132"/>
            <a:ext cx="888023" cy="372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1"/>
          <p:cNvSpPr txBox="1">
            <a:spLocks/>
          </p:cNvSpPr>
          <p:nvPr/>
        </p:nvSpPr>
        <p:spPr>
          <a:xfrm>
            <a:off x="186829" y="250538"/>
            <a:ext cx="8229600" cy="434975"/>
          </a:xfrm>
          <a:prstGeom prst="rect">
            <a:avLst/>
          </a:prstGeom>
        </p:spPr>
        <p:txBody>
          <a:bodyPr vert="horz" lIns="91440" tIns="45720" rIns="91440" bIns="45720" rtlCol="0" anchor="b" anchorCtr="0">
            <a:normAutofit/>
          </a:bodyPr>
          <a:lstStyle>
            <a:lvl1pPr algn="l" defTabSz="914400" rtl="0" eaLnBrk="1" latinLnBrk="0" hangingPunct="1">
              <a:lnSpc>
                <a:spcPct val="90000"/>
              </a:lnSpc>
              <a:spcBef>
                <a:spcPct val="0"/>
              </a:spcBef>
              <a:buNone/>
              <a:defRPr sz="2000" b="0" kern="1200">
                <a:solidFill>
                  <a:schemeClr val="tx1"/>
                </a:solidFill>
                <a:latin typeface="Arial" pitchFamily="34" charset="0"/>
                <a:ea typeface="+mj-ea"/>
                <a:cs typeface="Arial" pitchFamily="34" charset="0"/>
              </a:defRPr>
            </a:lvl1pPr>
          </a:lstStyle>
          <a:p>
            <a:pPr fontAlgn="auto">
              <a:spcAft>
                <a:spcPts val="0"/>
              </a:spcAft>
            </a:pPr>
            <a:r>
              <a:rPr lang="en-US" sz="2400" dirty="0" smtClean="0">
                <a:solidFill>
                  <a:schemeClr val="bg1"/>
                </a:solidFill>
              </a:rPr>
              <a:t>Summary Report </a:t>
            </a:r>
            <a:r>
              <a:rPr lang="en-US" sz="2400" dirty="0">
                <a:solidFill>
                  <a:schemeClr val="bg1"/>
                </a:solidFill>
              </a:rPr>
              <a:t>– </a:t>
            </a:r>
            <a:r>
              <a:rPr lang="en-US" sz="2400" dirty="0" smtClean="0">
                <a:solidFill>
                  <a:schemeClr val="bg1"/>
                </a:solidFill>
              </a:rPr>
              <a:t>Maturity Participation MBO</a:t>
            </a:r>
            <a:endParaRPr lang="en-US" sz="2400" dirty="0">
              <a:solidFill>
                <a:schemeClr val="bg1"/>
              </a:solidFill>
            </a:endParaRPr>
          </a:p>
        </p:txBody>
      </p:sp>
      <p:sp>
        <p:nvSpPr>
          <p:cNvPr id="3" name="TextBox 2"/>
          <p:cNvSpPr txBox="1"/>
          <p:nvPr/>
        </p:nvSpPr>
        <p:spPr>
          <a:xfrm>
            <a:off x="3459345" y="-315589"/>
            <a:ext cx="685800" cy="914400"/>
          </a:xfrm>
          <a:prstGeom prst="rect">
            <a:avLst/>
          </a:prstGeom>
          <a:noFill/>
        </p:spPr>
        <p:txBody>
          <a:bodyPr wrap="none" lIns="0" tIns="0" rIns="0" bIns="0" rtlCol="0">
            <a:noAutofit/>
          </a:bodyPr>
          <a:lstStyle/>
          <a:p>
            <a:endParaRPr lang="en-US" dirty="0" err="1" smtClean="0">
              <a:latin typeface="Arial" pitchFamily="34" charset="0"/>
              <a:cs typeface="Arial" pitchFamily="34" charset="0"/>
            </a:endParaRPr>
          </a:p>
        </p:txBody>
      </p:sp>
      <p:sp>
        <p:nvSpPr>
          <p:cNvPr id="2" name="TextBox 1"/>
          <p:cNvSpPr txBox="1"/>
          <p:nvPr/>
        </p:nvSpPr>
        <p:spPr>
          <a:xfrm>
            <a:off x="4457700" y="6498236"/>
            <a:ext cx="685800" cy="914400"/>
          </a:xfrm>
          <a:prstGeom prst="rect">
            <a:avLst/>
          </a:prstGeom>
          <a:noFill/>
        </p:spPr>
        <p:txBody>
          <a:bodyPr wrap="none" lIns="0" tIns="0" rIns="0" bIns="0" rtlCol="0">
            <a:noAutofit/>
          </a:bodyPr>
          <a:lstStyle/>
          <a:p>
            <a:endParaRPr lang="en-US" dirty="0" err="1" smtClean="0">
              <a:latin typeface="Arial" pitchFamily="34" charset="0"/>
              <a:cs typeface="Arial" pitchFamily="34" charset="0"/>
            </a:endParaRPr>
          </a:p>
        </p:txBody>
      </p:sp>
      <p:pic>
        <p:nvPicPr>
          <p:cNvPr id="5" name="Picture 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952381" y="735458"/>
            <a:ext cx="7231380" cy="5673852"/>
          </a:xfrm>
          <a:prstGeom prst="rect">
            <a:avLst/>
          </a:prstGeom>
        </p:spPr>
      </p:pic>
      <p:sp>
        <p:nvSpPr>
          <p:cNvPr id="15" name="Rectangle 14"/>
          <p:cNvSpPr/>
          <p:nvPr/>
        </p:nvSpPr>
        <p:spPr>
          <a:xfrm>
            <a:off x="227512" y="2841774"/>
            <a:ext cx="1643909" cy="742168"/>
          </a:xfrm>
          <a:prstGeom prst="rect">
            <a:avLst/>
          </a:prstGeom>
          <a:noFill/>
          <a:ln/>
        </p:spPr>
        <p:style>
          <a:lnRef idx="2">
            <a:schemeClr val="accent1"/>
          </a:lnRef>
          <a:fillRef idx="1">
            <a:schemeClr val="lt1"/>
          </a:fillRef>
          <a:effectRef idx="0">
            <a:schemeClr val="accent1"/>
          </a:effectRef>
          <a:fontRef idx="minor">
            <a:schemeClr val="dk1"/>
          </a:fontRef>
        </p:style>
        <p:txBody>
          <a:bodyPr lIns="45720" rIns="45720" rtlCol="0" anchor="ctr"/>
          <a:lstStyle/>
          <a:p>
            <a:pPr algn="ctr"/>
            <a:endParaRPr lang="en-US" sz="1600" dirty="0"/>
          </a:p>
        </p:txBody>
      </p:sp>
    </p:spTree>
    <p:extLst>
      <p:ext uri="{BB962C8B-B14F-4D97-AF65-F5344CB8AC3E}">
        <p14:creationId xmlns:p14="http://schemas.microsoft.com/office/powerpoint/2010/main" val="24179145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0"/>
            <a:ext cx="9144000" cy="753554"/>
          </a:xfrm>
          <a:prstGeom prst="rect">
            <a:avLst/>
          </a:prstGeom>
          <a:solidFill>
            <a:srgbClr val="D86916"/>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600" dirty="0"/>
          </a:p>
        </p:txBody>
      </p:sp>
      <p:sp>
        <p:nvSpPr>
          <p:cNvPr id="8" name="Title 1"/>
          <p:cNvSpPr txBox="1">
            <a:spLocks/>
          </p:cNvSpPr>
          <p:nvPr/>
        </p:nvSpPr>
        <p:spPr>
          <a:xfrm>
            <a:off x="186829" y="250538"/>
            <a:ext cx="8229600" cy="434975"/>
          </a:xfrm>
          <a:prstGeom prst="rect">
            <a:avLst/>
          </a:prstGeom>
        </p:spPr>
        <p:txBody>
          <a:bodyPr vert="horz" lIns="91440" tIns="45720" rIns="91440" bIns="45720" rtlCol="0" anchor="b" anchorCtr="0">
            <a:normAutofit/>
          </a:bodyPr>
          <a:lstStyle>
            <a:lvl1pPr algn="l" defTabSz="914400" rtl="0" eaLnBrk="1" latinLnBrk="0" hangingPunct="1">
              <a:lnSpc>
                <a:spcPct val="90000"/>
              </a:lnSpc>
              <a:spcBef>
                <a:spcPct val="0"/>
              </a:spcBef>
              <a:buNone/>
              <a:defRPr sz="2000" b="0" kern="1200">
                <a:solidFill>
                  <a:schemeClr val="tx1"/>
                </a:solidFill>
                <a:latin typeface="Arial" pitchFamily="34" charset="0"/>
                <a:ea typeface="+mj-ea"/>
                <a:cs typeface="Arial" pitchFamily="34" charset="0"/>
              </a:defRPr>
            </a:lvl1pPr>
          </a:lstStyle>
          <a:p>
            <a:pPr fontAlgn="auto">
              <a:spcAft>
                <a:spcPts val="0"/>
              </a:spcAft>
            </a:pPr>
            <a:r>
              <a:rPr lang="en-US" sz="2400" dirty="0" smtClean="0">
                <a:solidFill>
                  <a:schemeClr val="bg1"/>
                </a:solidFill>
              </a:rPr>
              <a:t>Summary Report </a:t>
            </a:r>
            <a:r>
              <a:rPr lang="en-US" sz="2400" dirty="0">
                <a:solidFill>
                  <a:schemeClr val="bg1"/>
                </a:solidFill>
              </a:rPr>
              <a:t>– </a:t>
            </a:r>
            <a:r>
              <a:rPr lang="en-US" sz="2400" dirty="0" smtClean="0">
                <a:solidFill>
                  <a:schemeClr val="bg1"/>
                </a:solidFill>
              </a:rPr>
              <a:t>OSAM Maturity Participation  MBO</a:t>
            </a:r>
            <a:endParaRPr lang="en-US" sz="2400" dirty="0">
              <a:solidFill>
                <a:schemeClr val="bg1"/>
              </a:solidFill>
            </a:endParaRPr>
          </a:p>
        </p:txBody>
      </p:sp>
      <p:sp>
        <p:nvSpPr>
          <p:cNvPr id="3" name="TextBox 2"/>
          <p:cNvSpPr txBox="1"/>
          <p:nvPr/>
        </p:nvSpPr>
        <p:spPr>
          <a:xfrm>
            <a:off x="3459345" y="-315589"/>
            <a:ext cx="685800" cy="914400"/>
          </a:xfrm>
          <a:prstGeom prst="rect">
            <a:avLst/>
          </a:prstGeom>
          <a:noFill/>
        </p:spPr>
        <p:txBody>
          <a:bodyPr wrap="none" lIns="0" tIns="0" rIns="0" bIns="0" rtlCol="0">
            <a:noAutofit/>
          </a:bodyPr>
          <a:lstStyle/>
          <a:p>
            <a:endParaRPr lang="en-US" dirty="0" smtClean="0">
              <a:latin typeface="Arial" pitchFamily="34" charset="0"/>
              <a:cs typeface="Arial" pitchFamily="34" charset="0"/>
            </a:endParaRPr>
          </a:p>
        </p:txBody>
      </p:sp>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5660" y="881089"/>
            <a:ext cx="5795387" cy="57058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833758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txBox="1">
            <a:spLocks/>
          </p:cNvSpPr>
          <p:nvPr/>
        </p:nvSpPr>
        <p:spPr>
          <a:xfrm>
            <a:off x="1475098" y="1337807"/>
            <a:ext cx="7251051" cy="4405873"/>
          </a:xfrm>
          <a:prstGeom prst="rect">
            <a:avLst/>
          </a:prstGeom>
        </p:spPr>
        <p:txBody>
          <a:bodyPr wrap="square" lIns="175768" tIns="0" rIns="175768" bIns="0" anchor="t"/>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100" b="1" spc="-67" dirty="0">
                <a:gradFill>
                  <a:gsLst>
                    <a:gs pos="5417">
                      <a:schemeClr val="tx1"/>
                    </a:gs>
                    <a:gs pos="28000">
                      <a:schemeClr val="tx1"/>
                    </a:gs>
                  </a:gsLst>
                  <a:lin ang="5400000" scaled="0"/>
                </a:gradFill>
                <a:latin typeface="+mn-lt"/>
              </a:rPr>
              <a:t>Feature Cycle Time </a:t>
            </a:r>
            <a:r>
              <a:rPr lang="en-US" sz="1900" i="1" spc="-67" dirty="0">
                <a:gradFill>
                  <a:gsLst>
                    <a:gs pos="5417">
                      <a:srgbClr val="53565A"/>
                    </a:gs>
                    <a:gs pos="28000">
                      <a:srgbClr val="53565A"/>
                    </a:gs>
                  </a:gsLst>
                  <a:lin ang="5400000" scaled="0"/>
                </a:gradFill>
                <a:latin typeface="Arial"/>
              </a:rPr>
              <a:t>(applies at product level)</a:t>
            </a:r>
            <a:endParaRPr lang="en-US" sz="2100" b="1" spc="-67" dirty="0">
              <a:gradFill>
                <a:gsLst>
                  <a:gs pos="5417">
                    <a:schemeClr val="tx1"/>
                  </a:gs>
                  <a:gs pos="28000">
                    <a:schemeClr val="tx1"/>
                  </a:gs>
                </a:gsLst>
                <a:lin ang="5400000" scaled="0"/>
              </a:gradFill>
              <a:latin typeface="+mn-lt"/>
            </a:endParaRPr>
          </a:p>
          <a:p>
            <a:pPr defTabSz="1219170">
              <a:lnSpc>
                <a:spcPct val="100000"/>
              </a:lnSpc>
              <a:spcBef>
                <a:spcPts val="0"/>
              </a:spcBef>
              <a:buSzTx/>
            </a:pPr>
            <a:endParaRPr lang="en-US" sz="1600" b="1" u="sng" spc="-67" dirty="0">
              <a:gradFill>
                <a:gsLst>
                  <a:gs pos="5417">
                    <a:srgbClr val="53565A"/>
                  </a:gs>
                  <a:gs pos="28000">
                    <a:srgbClr val="53565A"/>
                  </a:gs>
                </a:gsLst>
                <a:lin ang="5400000" scaled="0"/>
              </a:gradFill>
              <a:latin typeface="Arial"/>
            </a:endParaRPr>
          </a:p>
          <a:p>
            <a:pPr defTabSz="1219170">
              <a:lnSpc>
                <a:spcPct val="100000"/>
              </a:lnSpc>
              <a:spcBef>
                <a:spcPts val="0"/>
              </a:spcBef>
              <a:buSzTx/>
            </a:pPr>
            <a:r>
              <a:rPr lang="en-US" sz="1600" b="1" u="sng" spc="-67" dirty="0">
                <a:gradFill>
                  <a:gsLst>
                    <a:gs pos="5417">
                      <a:srgbClr val="53565A"/>
                    </a:gs>
                    <a:gs pos="28000">
                      <a:srgbClr val="53565A"/>
                    </a:gs>
                  </a:gsLst>
                  <a:lin ang="5400000" scaled="0"/>
                </a:gradFill>
                <a:latin typeface="Arial"/>
              </a:rPr>
              <a:t>What is changing?</a:t>
            </a:r>
          </a:p>
          <a:p>
            <a:pPr marL="228594" indent="-228594" defTabSz="1219170">
              <a:lnSpc>
                <a:spcPct val="100000"/>
              </a:lnSpc>
              <a:spcBef>
                <a:spcPts val="0"/>
              </a:spcBef>
              <a:buSzTx/>
              <a:buFont typeface="Arial" panose="020B0604020202020204" pitchFamily="34" charset="0"/>
              <a:buChar char="•"/>
            </a:pPr>
            <a:r>
              <a:rPr lang="en-US" sz="1500" dirty="0">
                <a:gradFill>
                  <a:gsLst>
                    <a:gs pos="5417">
                      <a:srgbClr val="53565A"/>
                    </a:gs>
                    <a:gs pos="28000">
                      <a:srgbClr val="53565A"/>
                    </a:gs>
                  </a:gsLst>
                  <a:lin ang="5400000" scaled="0"/>
                </a:gradFill>
                <a:latin typeface="Arial"/>
              </a:rPr>
              <a:t>Take advantage of new data linkages to allow reporting by product as well as org </a:t>
            </a:r>
            <a:r>
              <a:rPr lang="en-US" sz="1500" dirty="0" smtClean="0">
                <a:gradFill>
                  <a:gsLst>
                    <a:gs pos="5417">
                      <a:srgbClr val="53565A"/>
                    </a:gs>
                    <a:gs pos="28000">
                      <a:srgbClr val="53565A"/>
                    </a:gs>
                  </a:gsLst>
                  <a:lin ang="5400000" scaled="0"/>
                </a:gradFill>
                <a:latin typeface="Arial"/>
              </a:rPr>
              <a:t>structure </a:t>
            </a:r>
            <a:endParaRPr lang="en-US" sz="1500" dirty="0">
              <a:gradFill>
                <a:gsLst>
                  <a:gs pos="5417">
                    <a:srgbClr val="53565A"/>
                  </a:gs>
                  <a:gs pos="28000">
                    <a:srgbClr val="53565A"/>
                  </a:gs>
                </a:gsLst>
                <a:lin ang="5400000" scaled="0"/>
              </a:gradFill>
              <a:latin typeface="Arial"/>
            </a:endParaRPr>
          </a:p>
          <a:p>
            <a:pPr marL="228594" indent="-228594" defTabSz="1219170">
              <a:lnSpc>
                <a:spcPct val="100000"/>
              </a:lnSpc>
              <a:spcBef>
                <a:spcPts val="0"/>
              </a:spcBef>
              <a:buSzTx/>
              <a:buFont typeface="Arial" panose="020B0604020202020204" pitchFamily="34" charset="0"/>
              <a:buChar char="•"/>
            </a:pPr>
            <a:r>
              <a:rPr lang="en-US" sz="1500" dirty="0" smtClean="0">
                <a:gradFill>
                  <a:gsLst>
                    <a:gs pos="5417">
                      <a:srgbClr val="53565A"/>
                    </a:gs>
                    <a:gs pos="28000">
                      <a:srgbClr val="53565A"/>
                    </a:gs>
                  </a:gsLst>
                  <a:lin ang="5400000" scaled="0"/>
                </a:gradFill>
                <a:latin typeface="Arial"/>
              </a:rPr>
              <a:t>Improve </a:t>
            </a:r>
            <a:r>
              <a:rPr lang="en-US" sz="1500" dirty="0">
                <a:gradFill>
                  <a:gsLst>
                    <a:gs pos="5417">
                      <a:srgbClr val="53565A"/>
                    </a:gs>
                    <a:gs pos="28000">
                      <a:srgbClr val="53565A"/>
                    </a:gs>
                  </a:gsLst>
                  <a:lin ang="5400000" scaled="0"/>
                </a:gradFill>
                <a:latin typeface="Arial"/>
              </a:rPr>
              <a:t>visibility to pended feature volume (features built but not released to market)</a:t>
            </a:r>
          </a:p>
          <a:p>
            <a:pPr defTabSz="1219170">
              <a:lnSpc>
                <a:spcPct val="100000"/>
              </a:lnSpc>
              <a:spcBef>
                <a:spcPts val="0"/>
              </a:spcBef>
              <a:buSzTx/>
            </a:pPr>
            <a:endParaRPr lang="en-US" sz="1500" dirty="0">
              <a:gradFill>
                <a:gsLst>
                  <a:gs pos="5417">
                    <a:srgbClr val="53565A"/>
                  </a:gs>
                  <a:gs pos="28000">
                    <a:srgbClr val="53565A"/>
                  </a:gs>
                </a:gsLst>
                <a:lin ang="5400000" scaled="0"/>
              </a:gradFill>
              <a:latin typeface="Arial"/>
            </a:endParaRPr>
          </a:p>
          <a:p>
            <a:r>
              <a:rPr lang="en-US" sz="1600" b="1" u="sng" spc="-67" dirty="0">
                <a:gradFill>
                  <a:gsLst>
                    <a:gs pos="5417">
                      <a:schemeClr val="tx1"/>
                    </a:gs>
                    <a:gs pos="28000">
                      <a:schemeClr val="tx1"/>
                    </a:gs>
                  </a:gsLst>
                  <a:lin ang="5400000" scaled="0"/>
                </a:gradFill>
                <a:latin typeface="+mn-lt"/>
              </a:rPr>
              <a:t>Time to Build</a:t>
            </a:r>
            <a:endParaRPr lang="en-US" sz="1600" i="1" spc="-67" dirty="0">
              <a:solidFill>
                <a:schemeClr val="tx1"/>
              </a:solidFill>
              <a:latin typeface="+mn-lt"/>
            </a:endParaRPr>
          </a:p>
          <a:p>
            <a:pPr marL="228594" indent="-228594">
              <a:lnSpc>
                <a:spcPct val="100000"/>
              </a:lnSpc>
              <a:spcBef>
                <a:spcPts val="0"/>
              </a:spcBef>
              <a:buSzTx/>
              <a:buFont typeface="Arial" panose="020B0604020202020204" pitchFamily="34" charset="0"/>
              <a:buChar char="•"/>
            </a:pPr>
            <a:r>
              <a:rPr lang="en-US" sz="1500" dirty="0">
                <a:gradFill>
                  <a:gsLst>
                    <a:gs pos="5417">
                      <a:schemeClr val="tx1"/>
                    </a:gs>
                    <a:gs pos="28000">
                      <a:schemeClr val="tx1"/>
                    </a:gs>
                  </a:gsLst>
                  <a:lin ang="5400000" scaled="0"/>
                </a:gradFill>
                <a:latin typeface="+mn-lt"/>
              </a:rPr>
              <a:t>Measure: Annual improvement in mean time between feature development start and ready for release</a:t>
            </a:r>
          </a:p>
          <a:p>
            <a:pPr marL="228594" indent="-228594">
              <a:lnSpc>
                <a:spcPct val="100000"/>
              </a:lnSpc>
              <a:spcBef>
                <a:spcPts val="0"/>
              </a:spcBef>
              <a:buSzTx/>
              <a:buFont typeface="Arial" panose="020B0604020202020204" pitchFamily="34" charset="0"/>
              <a:buChar char="•"/>
            </a:pPr>
            <a:r>
              <a:rPr lang="en-US" sz="1500" dirty="0">
                <a:gradFill>
                  <a:gsLst>
                    <a:gs pos="5417">
                      <a:schemeClr val="tx1"/>
                    </a:gs>
                    <a:gs pos="28000">
                      <a:schemeClr val="tx1"/>
                    </a:gs>
                  </a:gsLst>
                  <a:lin ang="5400000" scaled="0"/>
                </a:gradFill>
                <a:latin typeface="+mn-lt"/>
              </a:rPr>
              <a:t>Target:  15% YoY Time to Build (TTB) improvement</a:t>
            </a:r>
          </a:p>
          <a:p>
            <a:pPr marL="228594" indent="-228594">
              <a:lnSpc>
                <a:spcPct val="100000"/>
              </a:lnSpc>
              <a:spcBef>
                <a:spcPts val="0"/>
              </a:spcBef>
              <a:buSzTx/>
              <a:buFont typeface="Arial" panose="020B0604020202020204" pitchFamily="34" charset="0"/>
              <a:buChar char="•"/>
            </a:pPr>
            <a:endParaRPr lang="en-US" sz="1500" dirty="0">
              <a:gradFill>
                <a:gsLst>
                  <a:gs pos="5417">
                    <a:srgbClr val="53565A"/>
                  </a:gs>
                  <a:gs pos="28000">
                    <a:srgbClr val="53565A"/>
                  </a:gs>
                </a:gsLst>
                <a:lin ang="5400000" scaled="0"/>
              </a:gradFill>
              <a:latin typeface="Arial"/>
            </a:endParaRPr>
          </a:p>
          <a:p>
            <a:pPr defTabSz="1219170">
              <a:lnSpc>
                <a:spcPct val="100000"/>
              </a:lnSpc>
              <a:spcBef>
                <a:spcPts val="0"/>
              </a:spcBef>
              <a:buSzTx/>
            </a:pPr>
            <a:r>
              <a:rPr lang="en-US" sz="1600" b="1" u="sng" spc="-67" dirty="0">
                <a:gradFill>
                  <a:gsLst>
                    <a:gs pos="5417">
                      <a:srgbClr val="53565A"/>
                    </a:gs>
                    <a:gs pos="28000">
                      <a:srgbClr val="53565A"/>
                    </a:gs>
                  </a:gsLst>
                  <a:lin ang="5400000" scaled="0"/>
                </a:gradFill>
                <a:latin typeface="Arial"/>
              </a:rPr>
              <a:t>Time to Value</a:t>
            </a:r>
            <a:endParaRPr lang="en-US" sz="2100" i="1" spc="-67" dirty="0">
              <a:solidFill>
                <a:schemeClr val="tx1"/>
              </a:solidFill>
              <a:latin typeface="Arial"/>
            </a:endParaRPr>
          </a:p>
          <a:p>
            <a:pPr marL="228594" indent="-228594" defTabSz="1219170">
              <a:lnSpc>
                <a:spcPct val="100000"/>
              </a:lnSpc>
              <a:spcBef>
                <a:spcPts val="0"/>
              </a:spcBef>
              <a:buSzTx/>
              <a:buFont typeface="Arial" panose="020B0604020202020204" pitchFamily="34" charset="0"/>
              <a:buChar char="•"/>
            </a:pPr>
            <a:r>
              <a:rPr lang="en-US" sz="1500" dirty="0">
                <a:gradFill>
                  <a:gsLst>
                    <a:gs pos="5417">
                      <a:srgbClr val="53565A"/>
                    </a:gs>
                    <a:gs pos="28000">
                      <a:srgbClr val="53565A"/>
                    </a:gs>
                  </a:gsLst>
                  <a:lin ang="5400000" scaled="0"/>
                </a:gradFill>
                <a:latin typeface="Arial"/>
              </a:rPr>
              <a:t>Measure: Annual improvement in mean time between feature development start and release to market</a:t>
            </a:r>
          </a:p>
          <a:p>
            <a:pPr marL="228594" indent="-228594" defTabSz="1219170">
              <a:lnSpc>
                <a:spcPct val="100000"/>
              </a:lnSpc>
              <a:spcBef>
                <a:spcPts val="0"/>
              </a:spcBef>
              <a:buSzTx/>
              <a:buFont typeface="Arial" panose="020B0604020202020204" pitchFamily="34" charset="0"/>
              <a:buChar char="•"/>
            </a:pPr>
            <a:r>
              <a:rPr lang="en-US" sz="1500" dirty="0">
                <a:gradFill>
                  <a:gsLst>
                    <a:gs pos="5417">
                      <a:srgbClr val="53565A"/>
                    </a:gs>
                    <a:gs pos="28000">
                      <a:srgbClr val="53565A"/>
                    </a:gs>
                  </a:gsLst>
                  <a:lin ang="5400000" scaled="0"/>
                </a:gradFill>
                <a:latin typeface="Arial"/>
              </a:rPr>
              <a:t>Target:  15% YoY Time to Build (TTV) improvement</a:t>
            </a:r>
          </a:p>
          <a:p>
            <a:pPr marL="228594" indent="-228594" defTabSz="1219170">
              <a:lnSpc>
                <a:spcPct val="100000"/>
              </a:lnSpc>
              <a:spcBef>
                <a:spcPts val="0"/>
              </a:spcBef>
              <a:buSzTx/>
              <a:buFont typeface="Arial" panose="020B0604020202020204" pitchFamily="34" charset="0"/>
              <a:buChar char="•"/>
            </a:pPr>
            <a:endParaRPr lang="en-US" sz="1500" dirty="0">
              <a:gradFill>
                <a:gsLst>
                  <a:gs pos="5417">
                    <a:srgbClr val="53565A"/>
                  </a:gs>
                  <a:gs pos="28000">
                    <a:srgbClr val="53565A"/>
                  </a:gs>
                </a:gsLst>
                <a:lin ang="5400000" scaled="0"/>
              </a:gradFill>
              <a:latin typeface="Arial"/>
            </a:endParaRPr>
          </a:p>
          <a:p>
            <a:pPr defTabSz="1219170">
              <a:lnSpc>
                <a:spcPct val="100000"/>
              </a:lnSpc>
              <a:spcBef>
                <a:spcPts val="0"/>
              </a:spcBef>
              <a:buSzTx/>
            </a:pPr>
            <a:r>
              <a:rPr lang="en-US" sz="1600" b="1" u="sng" spc="-67" dirty="0" smtClean="0">
                <a:gradFill>
                  <a:gsLst>
                    <a:gs pos="5417">
                      <a:srgbClr val="53565A"/>
                    </a:gs>
                    <a:gs pos="28000">
                      <a:srgbClr val="53565A"/>
                    </a:gs>
                  </a:gsLst>
                  <a:lin ang="5400000" scaled="0"/>
                </a:gradFill>
                <a:latin typeface="Arial"/>
              </a:rPr>
              <a:t>Scope</a:t>
            </a:r>
            <a:r>
              <a:rPr lang="en-US" sz="1600" spc="-67" dirty="0" smtClean="0">
                <a:gradFill>
                  <a:gsLst>
                    <a:gs pos="5417">
                      <a:srgbClr val="53565A"/>
                    </a:gs>
                    <a:gs pos="28000">
                      <a:srgbClr val="53565A"/>
                    </a:gs>
                  </a:gsLst>
                  <a:lin ang="5400000" scaled="0"/>
                </a:gradFill>
                <a:latin typeface="Arial"/>
              </a:rPr>
              <a:t> </a:t>
            </a:r>
          </a:p>
          <a:p>
            <a:pPr marL="285750" indent="-285750" defTabSz="1219170">
              <a:lnSpc>
                <a:spcPct val="100000"/>
              </a:lnSpc>
              <a:spcBef>
                <a:spcPts val="0"/>
              </a:spcBef>
              <a:buSzTx/>
              <a:buFont typeface="Arial" panose="020B0604020202020204" pitchFamily="34" charset="0"/>
              <a:buChar char="•"/>
            </a:pPr>
            <a:r>
              <a:rPr lang="en-US" sz="1500" dirty="0" smtClean="0">
                <a:gradFill>
                  <a:gsLst>
                    <a:gs pos="5417">
                      <a:srgbClr val="53565A"/>
                    </a:gs>
                    <a:gs pos="28000">
                      <a:srgbClr val="53565A"/>
                    </a:gs>
                  </a:gsLst>
                  <a:lin ang="5400000" scaled="0"/>
                </a:gradFill>
                <a:latin typeface="Arial"/>
              </a:rPr>
              <a:t>Optum Technology</a:t>
            </a:r>
          </a:p>
          <a:p>
            <a:pPr marL="228594" indent="-228594" defTabSz="1219170">
              <a:lnSpc>
                <a:spcPct val="100000"/>
              </a:lnSpc>
              <a:spcBef>
                <a:spcPts val="0"/>
              </a:spcBef>
              <a:buSzTx/>
              <a:buFont typeface="Arial" panose="020B0604020202020204" pitchFamily="34" charset="0"/>
              <a:buChar char="•"/>
            </a:pPr>
            <a:endParaRPr lang="en-US" sz="1500" dirty="0">
              <a:gradFill>
                <a:gsLst>
                  <a:gs pos="5417">
                    <a:srgbClr val="53565A"/>
                  </a:gs>
                  <a:gs pos="28000">
                    <a:srgbClr val="53565A"/>
                  </a:gs>
                </a:gsLst>
                <a:lin ang="5400000" scaled="0"/>
              </a:gradFill>
              <a:latin typeface="Arial"/>
            </a:endParaRPr>
          </a:p>
        </p:txBody>
      </p:sp>
      <p:grpSp>
        <p:nvGrpSpPr>
          <p:cNvPr id="13" name="Group 12"/>
          <p:cNvGrpSpPr/>
          <p:nvPr/>
        </p:nvGrpSpPr>
        <p:grpSpPr>
          <a:xfrm>
            <a:off x="698632" y="1568592"/>
            <a:ext cx="540044" cy="440197"/>
            <a:chOff x="2751138" y="1573213"/>
            <a:chExt cx="463550" cy="377825"/>
          </a:xfrm>
          <a:solidFill>
            <a:srgbClr val="FFFFFF"/>
          </a:solidFill>
        </p:grpSpPr>
        <p:sp>
          <p:nvSpPr>
            <p:cNvPr id="15" name="Freeform 14"/>
            <p:cNvSpPr>
              <a:spLocks noEditPoints="1"/>
            </p:cNvSpPr>
            <p:nvPr/>
          </p:nvSpPr>
          <p:spPr bwMode="auto">
            <a:xfrm>
              <a:off x="2751138" y="1573213"/>
              <a:ext cx="463550" cy="377825"/>
            </a:xfrm>
            <a:custGeom>
              <a:avLst/>
              <a:gdLst>
                <a:gd name="T0" fmla="*/ 292 w 292"/>
                <a:gd name="T1" fmla="*/ 192 h 238"/>
                <a:gd name="T2" fmla="*/ 292 w 292"/>
                <a:gd name="T3" fmla="*/ 0 h 238"/>
                <a:gd name="T4" fmla="*/ 0 w 292"/>
                <a:gd name="T5" fmla="*/ 0 h 238"/>
                <a:gd name="T6" fmla="*/ 0 w 292"/>
                <a:gd name="T7" fmla="*/ 192 h 238"/>
                <a:gd name="T8" fmla="*/ 87 w 292"/>
                <a:gd name="T9" fmla="*/ 192 h 238"/>
                <a:gd name="T10" fmla="*/ 87 w 292"/>
                <a:gd name="T11" fmla="*/ 211 h 238"/>
                <a:gd name="T12" fmla="*/ 47 w 292"/>
                <a:gd name="T13" fmla="*/ 211 h 238"/>
                <a:gd name="T14" fmla="*/ 47 w 292"/>
                <a:gd name="T15" fmla="*/ 238 h 238"/>
                <a:gd name="T16" fmla="*/ 249 w 292"/>
                <a:gd name="T17" fmla="*/ 238 h 238"/>
                <a:gd name="T18" fmla="*/ 249 w 292"/>
                <a:gd name="T19" fmla="*/ 211 h 238"/>
                <a:gd name="T20" fmla="*/ 208 w 292"/>
                <a:gd name="T21" fmla="*/ 211 h 238"/>
                <a:gd name="T22" fmla="*/ 208 w 292"/>
                <a:gd name="T23" fmla="*/ 192 h 238"/>
                <a:gd name="T24" fmla="*/ 292 w 292"/>
                <a:gd name="T25" fmla="*/ 192 h 238"/>
                <a:gd name="T26" fmla="*/ 240 w 292"/>
                <a:gd name="T27" fmla="*/ 228 h 238"/>
                <a:gd name="T28" fmla="*/ 55 w 292"/>
                <a:gd name="T29" fmla="*/ 228 h 238"/>
                <a:gd name="T30" fmla="*/ 55 w 292"/>
                <a:gd name="T31" fmla="*/ 220 h 238"/>
                <a:gd name="T32" fmla="*/ 240 w 292"/>
                <a:gd name="T33" fmla="*/ 220 h 238"/>
                <a:gd name="T34" fmla="*/ 240 w 292"/>
                <a:gd name="T35" fmla="*/ 228 h 238"/>
                <a:gd name="T36" fmla="*/ 200 w 292"/>
                <a:gd name="T37" fmla="*/ 197 h 238"/>
                <a:gd name="T38" fmla="*/ 200 w 292"/>
                <a:gd name="T39" fmla="*/ 211 h 238"/>
                <a:gd name="T40" fmla="*/ 95 w 292"/>
                <a:gd name="T41" fmla="*/ 211 h 238"/>
                <a:gd name="T42" fmla="*/ 95 w 292"/>
                <a:gd name="T43" fmla="*/ 197 h 238"/>
                <a:gd name="T44" fmla="*/ 200 w 292"/>
                <a:gd name="T45" fmla="*/ 197 h 238"/>
                <a:gd name="T46" fmla="*/ 8 w 292"/>
                <a:gd name="T47" fmla="*/ 9 h 238"/>
                <a:gd name="T48" fmla="*/ 284 w 292"/>
                <a:gd name="T49" fmla="*/ 9 h 238"/>
                <a:gd name="T50" fmla="*/ 284 w 292"/>
                <a:gd name="T51" fmla="*/ 183 h 238"/>
                <a:gd name="T52" fmla="*/ 8 w 292"/>
                <a:gd name="T53" fmla="*/ 183 h 238"/>
                <a:gd name="T54" fmla="*/ 8 w 292"/>
                <a:gd name="T55" fmla="*/ 9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92" h="238">
                  <a:moveTo>
                    <a:pt x="292" y="192"/>
                  </a:moveTo>
                  <a:lnTo>
                    <a:pt x="292" y="0"/>
                  </a:lnTo>
                  <a:lnTo>
                    <a:pt x="0" y="0"/>
                  </a:lnTo>
                  <a:lnTo>
                    <a:pt x="0" y="192"/>
                  </a:lnTo>
                  <a:lnTo>
                    <a:pt x="87" y="192"/>
                  </a:lnTo>
                  <a:lnTo>
                    <a:pt x="87" y="211"/>
                  </a:lnTo>
                  <a:lnTo>
                    <a:pt x="47" y="211"/>
                  </a:lnTo>
                  <a:lnTo>
                    <a:pt x="47" y="238"/>
                  </a:lnTo>
                  <a:lnTo>
                    <a:pt x="249" y="238"/>
                  </a:lnTo>
                  <a:lnTo>
                    <a:pt x="249" y="211"/>
                  </a:lnTo>
                  <a:lnTo>
                    <a:pt x="208" y="211"/>
                  </a:lnTo>
                  <a:lnTo>
                    <a:pt x="208" y="192"/>
                  </a:lnTo>
                  <a:lnTo>
                    <a:pt x="292" y="192"/>
                  </a:lnTo>
                  <a:close/>
                  <a:moveTo>
                    <a:pt x="240" y="228"/>
                  </a:moveTo>
                  <a:lnTo>
                    <a:pt x="55" y="228"/>
                  </a:lnTo>
                  <a:lnTo>
                    <a:pt x="55" y="220"/>
                  </a:lnTo>
                  <a:lnTo>
                    <a:pt x="240" y="220"/>
                  </a:lnTo>
                  <a:lnTo>
                    <a:pt x="240" y="228"/>
                  </a:lnTo>
                  <a:close/>
                  <a:moveTo>
                    <a:pt x="200" y="197"/>
                  </a:moveTo>
                  <a:lnTo>
                    <a:pt x="200" y="211"/>
                  </a:lnTo>
                  <a:lnTo>
                    <a:pt x="95" y="211"/>
                  </a:lnTo>
                  <a:lnTo>
                    <a:pt x="95" y="197"/>
                  </a:lnTo>
                  <a:lnTo>
                    <a:pt x="200" y="197"/>
                  </a:lnTo>
                  <a:close/>
                  <a:moveTo>
                    <a:pt x="8" y="9"/>
                  </a:moveTo>
                  <a:lnTo>
                    <a:pt x="284" y="9"/>
                  </a:lnTo>
                  <a:lnTo>
                    <a:pt x="284" y="183"/>
                  </a:lnTo>
                  <a:lnTo>
                    <a:pt x="8" y="183"/>
                  </a:lnTo>
                  <a:lnTo>
                    <a:pt x="8" y="9"/>
                  </a:lnTo>
                  <a:close/>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sp>
          <p:nvSpPr>
            <p:cNvPr id="19" name="Freeform 18"/>
            <p:cNvSpPr>
              <a:spLocks noEditPoints="1"/>
            </p:cNvSpPr>
            <p:nvPr/>
          </p:nvSpPr>
          <p:spPr bwMode="auto">
            <a:xfrm>
              <a:off x="2797176" y="1616076"/>
              <a:ext cx="347663" cy="209550"/>
            </a:xfrm>
            <a:custGeom>
              <a:avLst/>
              <a:gdLst>
                <a:gd name="T0" fmla="*/ 31 w 219"/>
                <a:gd name="T1" fmla="*/ 132 h 132"/>
                <a:gd name="T2" fmla="*/ 24 w 219"/>
                <a:gd name="T3" fmla="*/ 126 h 132"/>
                <a:gd name="T4" fmla="*/ 75 w 219"/>
                <a:gd name="T5" fmla="*/ 57 h 132"/>
                <a:gd name="T6" fmla="*/ 142 w 219"/>
                <a:gd name="T7" fmla="*/ 103 h 132"/>
                <a:gd name="T8" fmla="*/ 213 w 219"/>
                <a:gd name="T9" fmla="*/ 31 h 132"/>
                <a:gd name="T10" fmla="*/ 219 w 219"/>
                <a:gd name="T11" fmla="*/ 38 h 132"/>
                <a:gd name="T12" fmla="*/ 143 w 219"/>
                <a:gd name="T13" fmla="*/ 115 h 132"/>
                <a:gd name="T14" fmla="*/ 77 w 219"/>
                <a:gd name="T15" fmla="*/ 69 h 132"/>
                <a:gd name="T16" fmla="*/ 31 w 219"/>
                <a:gd name="T17" fmla="*/ 132 h 132"/>
                <a:gd name="T18" fmla="*/ 54 w 219"/>
                <a:gd name="T19" fmla="*/ 21 h 132"/>
                <a:gd name="T20" fmla="*/ 32 w 219"/>
                <a:gd name="T21" fmla="*/ 21 h 132"/>
                <a:gd name="T22" fmla="*/ 32 w 219"/>
                <a:gd name="T23" fmla="*/ 0 h 132"/>
                <a:gd name="T24" fmla="*/ 23 w 219"/>
                <a:gd name="T25" fmla="*/ 0 h 132"/>
                <a:gd name="T26" fmla="*/ 23 w 219"/>
                <a:gd name="T27" fmla="*/ 21 h 132"/>
                <a:gd name="T28" fmla="*/ 0 w 219"/>
                <a:gd name="T29" fmla="*/ 21 h 132"/>
                <a:gd name="T30" fmla="*/ 0 w 219"/>
                <a:gd name="T31" fmla="*/ 30 h 132"/>
                <a:gd name="T32" fmla="*/ 23 w 219"/>
                <a:gd name="T33" fmla="*/ 30 h 132"/>
                <a:gd name="T34" fmla="*/ 23 w 219"/>
                <a:gd name="T35" fmla="*/ 52 h 132"/>
                <a:gd name="T36" fmla="*/ 32 w 219"/>
                <a:gd name="T37" fmla="*/ 52 h 132"/>
                <a:gd name="T38" fmla="*/ 32 w 219"/>
                <a:gd name="T39" fmla="*/ 30 h 132"/>
                <a:gd name="T40" fmla="*/ 54 w 219"/>
                <a:gd name="T41" fmla="*/ 30 h 132"/>
                <a:gd name="T42" fmla="*/ 54 w 219"/>
                <a:gd name="T43" fmla="*/ 21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9" h="132">
                  <a:moveTo>
                    <a:pt x="31" y="132"/>
                  </a:moveTo>
                  <a:lnTo>
                    <a:pt x="24" y="126"/>
                  </a:lnTo>
                  <a:lnTo>
                    <a:pt x="75" y="57"/>
                  </a:lnTo>
                  <a:lnTo>
                    <a:pt x="142" y="103"/>
                  </a:lnTo>
                  <a:lnTo>
                    <a:pt x="213" y="31"/>
                  </a:lnTo>
                  <a:lnTo>
                    <a:pt x="219" y="38"/>
                  </a:lnTo>
                  <a:lnTo>
                    <a:pt x="143" y="115"/>
                  </a:lnTo>
                  <a:lnTo>
                    <a:pt x="77" y="69"/>
                  </a:lnTo>
                  <a:lnTo>
                    <a:pt x="31" y="132"/>
                  </a:lnTo>
                  <a:close/>
                  <a:moveTo>
                    <a:pt x="54" y="21"/>
                  </a:moveTo>
                  <a:lnTo>
                    <a:pt x="32" y="21"/>
                  </a:lnTo>
                  <a:lnTo>
                    <a:pt x="32" y="0"/>
                  </a:lnTo>
                  <a:lnTo>
                    <a:pt x="23" y="0"/>
                  </a:lnTo>
                  <a:lnTo>
                    <a:pt x="23" y="21"/>
                  </a:lnTo>
                  <a:lnTo>
                    <a:pt x="0" y="21"/>
                  </a:lnTo>
                  <a:lnTo>
                    <a:pt x="0" y="30"/>
                  </a:lnTo>
                  <a:lnTo>
                    <a:pt x="23" y="30"/>
                  </a:lnTo>
                  <a:lnTo>
                    <a:pt x="23" y="52"/>
                  </a:lnTo>
                  <a:lnTo>
                    <a:pt x="32" y="52"/>
                  </a:lnTo>
                  <a:lnTo>
                    <a:pt x="32" y="30"/>
                  </a:lnTo>
                  <a:lnTo>
                    <a:pt x="54" y="30"/>
                  </a:lnTo>
                  <a:lnTo>
                    <a:pt x="54" y="21"/>
                  </a:lnTo>
                  <a:close/>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8" name="Title 1"/>
          <p:cNvSpPr txBox="1">
            <a:spLocks/>
          </p:cNvSpPr>
          <p:nvPr/>
        </p:nvSpPr>
        <p:spPr>
          <a:xfrm>
            <a:off x="461387" y="304803"/>
            <a:ext cx="8396863" cy="620359"/>
          </a:xfrm>
          <a:prstGeom prst="rect">
            <a:avLst/>
          </a:prstGeom>
        </p:spPr>
        <p:txBody>
          <a:bodyPr vert="horz" lIns="121917" tIns="60958" rIns="121917" bIns="60958" rtlCol="0" anchor="b" anchorCtr="0">
            <a:normAutofit/>
          </a:bodyPr>
          <a:lstStyle>
            <a:lvl1pPr algn="l" defTabSz="914400" rtl="0" eaLnBrk="1" latinLnBrk="0" hangingPunct="1">
              <a:lnSpc>
                <a:spcPct val="90000"/>
              </a:lnSpc>
              <a:spcBef>
                <a:spcPct val="0"/>
              </a:spcBef>
              <a:buNone/>
              <a:defRPr sz="2000" b="0" kern="1200">
                <a:solidFill>
                  <a:schemeClr val="tx1"/>
                </a:solidFill>
                <a:latin typeface="Arial" pitchFamily="34" charset="0"/>
                <a:ea typeface="+mj-ea"/>
                <a:cs typeface="Arial" pitchFamily="34" charset="0"/>
              </a:defRPr>
            </a:lvl1pPr>
          </a:lstStyle>
          <a:p>
            <a:r>
              <a:rPr lang="en-US" dirty="0" smtClean="0"/>
              <a:t>Feature Cycle Time Overview</a:t>
            </a:r>
            <a:endParaRPr lang="en-US" dirty="0"/>
          </a:p>
        </p:txBody>
      </p:sp>
      <p:sp>
        <p:nvSpPr>
          <p:cNvPr id="9" name="Rectangle 26"/>
          <p:cNvSpPr>
            <a:spLocks noChangeArrowheads="1"/>
          </p:cNvSpPr>
          <p:nvPr/>
        </p:nvSpPr>
        <p:spPr bwMode="auto">
          <a:xfrm>
            <a:off x="531099" y="1337807"/>
            <a:ext cx="875110" cy="4453395"/>
          </a:xfrm>
          <a:prstGeom prst="rect">
            <a:avLst/>
          </a:prstGeom>
          <a:solidFill>
            <a:srgbClr val="007C8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4008" tIns="45720" rIns="27432" bIns="45720" numCol="1" anchor="ctr" anchorCtr="0" compatLnSpc="1">
            <a:prstTxWarp prst="textNoShape">
              <a:avLst/>
            </a:prstTxWarp>
          </a:bodyPr>
          <a:lstStyle/>
          <a:p>
            <a:pPr>
              <a:lnSpc>
                <a:spcPct val="95000"/>
              </a:lnSpc>
            </a:pPr>
            <a:endParaRPr lang="en-US" sz="1400" dirty="0"/>
          </a:p>
        </p:txBody>
      </p:sp>
      <p:grpSp>
        <p:nvGrpSpPr>
          <p:cNvPr id="10" name="Group 9"/>
          <p:cNvGrpSpPr/>
          <p:nvPr/>
        </p:nvGrpSpPr>
        <p:grpSpPr>
          <a:xfrm>
            <a:off x="676270" y="1500188"/>
            <a:ext cx="528638" cy="528638"/>
            <a:chOff x="3405188" y="812800"/>
            <a:chExt cx="704850" cy="528638"/>
          </a:xfrm>
        </p:grpSpPr>
        <p:sp>
          <p:nvSpPr>
            <p:cNvPr id="11" name="Freeform 35"/>
            <p:cNvSpPr>
              <a:spLocks/>
            </p:cNvSpPr>
            <p:nvPr/>
          </p:nvSpPr>
          <p:spPr bwMode="auto">
            <a:xfrm>
              <a:off x="3405188" y="812800"/>
              <a:ext cx="704850" cy="528638"/>
            </a:xfrm>
            <a:custGeom>
              <a:avLst/>
              <a:gdLst>
                <a:gd name="T0" fmla="*/ 94 w 188"/>
                <a:gd name="T1" fmla="*/ 0 h 141"/>
                <a:gd name="T2" fmla="*/ 0 w 188"/>
                <a:gd name="T3" fmla="*/ 94 h 141"/>
                <a:gd name="T4" fmla="*/ 13 w 188"/>
                <a:gd name="T5" fmla="*/ 141 h 141"/>
                <a:gd name="T6" fmla="*/ 18 w 188"/>
                <a:gd name="T7" fmla="*/ 139 h 141"/>
                <a:gd name="T8" fmla="*/ 18 w 188"/>
                <a:gd name="T9" fmla="*/ 139 h 141"/>
                <a:gd name="T10" fmla="*/ 5 w 188"/>
                <a:gd name="T11" fmla="*/ 94 h 141"/>
                <a:gd name="T12" fmla="*/ 94 w 188"/>
                <a:gd name="T13" fmla="*/ 6 h 141"/>
                <a:gd name="T14" fmla="*/ 182 w 188"/>
                <a:gd name="T15" fmla="*/ 94 h 141"/>
                <a:gd name="T16" fmla="*/ 172 w 188"/>
                <a:gd name="T17" fmla="*/ 135 h 141"/>
                <a:gd name="T18" fmla="*/ 177 w 188"/>
                <a:gd name="T19" fmla="*/ 138 h 141"/>
                <a:gd name="T20" fmla="*/ 177 w 188"/>
                <a:gd name="T21" fmla="*/ 138 h 141"/>
                <a:gd name="T22" fmla="*/ 188 w 188"/>
                <a:gd name="T23" fmla="*/ 94 h 141"/>
                <a:gd name="T24" fmla="*/ 94 w 188"/>
                <a:gd name="T25" fmla="*/ 0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8" h="141">
                  <a:moveTo>
                    <a:pt x="94" y="0"/>
                  </a:moveTo>
                  <a:cubicBezTo>
                    <a:pt x="42" y="0"/>
                    <a:pt x="0" y="42"/>
                    <a:pt x="0" y="94"/>
                  </a:cubicBezTo>
                  <a:cubicBezTo>
                    <a:pt x="0" y="110"/>
                    <a:pt x="5" y="127"/>
                    <a:pt x="13" y="141"/>
                  </a:cubicBezTo>
                  <a:cubicBezTo>
                    <a:pt x="18" y="139"/>
                    <a:pt x="18" y="139"/>
                    <a:pt x="18" y="139"/>
                  </a:cubicBezTo>
                  <a:cubicBezTo>
                    <a:pt x="18" y="139"/>
                    <a:pt x="18" y="139"/>
                    <a:pt x="18" y="139"/>
                  </a:cubicBezTo>
                  <a:cubicBezTo>
                    <a:pt x="10" y="125"/>
                    <a:pt x="5" y="110"/>
                    <a:pt x="5" y="94"/>
                  </a:cubicBezTo>
                  <a:cubicBezTo>
                    <a:pt x="5" y="45"/>
                    <a:pt x="45" y="6"/>
                    <a:pt x="94" y="6"/>
                  </a:cubicBezTo>
                  <a:cubicBezTo>
                    <a:pt x="143" y="6"/>
                    <a:pt x="182" y="45"/>
                    <a:pt x="182" y="94"/>
                  </a:cubicBezTo>
                  <a:cubicBezTo>
                    <a:pt x="182" y="108"/>
                    <a:pt x="179" y="123"/>
                    <a:pt x="172" y="135"/>
                  </a:cubicBezTo>
                  <a:cubicBezTo>
                    <a:pt x="177" y="138"/>
                    <a:pt x="177" y="138"/>
                    <a:pt x="177" y="138"/>
                  </a:cubicBezTo>
                  <a:cubicBezTo>
                    <a:pt x="177" y="138"/>
                    <a:pt x="177" y="138"/>
                    <a:pt x="177" y="138"/>
                  </a:cubicBezTo>
                  <a:cubicBezTo>
                    <a:pt x="184" y="125"/>
                    <a:pt x="188" y="109"/>
                    <a:pt x="188" y="94"/>
                  </a:cubicBezTo>
                  <a:cubicBezTo>
                    <a:pt x="188" y="42"/>
                    <a:pt x="145" y="0"/>
                    <a:pt x="9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36"/>
            <p:cNvSpPr>
              <a:spLocks/>
            </p:cNvSpPr>
            <p:nvPr/>
          </p:nvSpPr>
          <p:spPr bwMode="auto">
            <a:xfrm>
              <a:off x="3473450" y="876300"/>
              <a:ext cx="569912" cy="409575"/>
            </a:xfrm>
            <a:custGeom>
              <a:avLst/>
              <a:gdLst>
                <a:gd name="T0" fmla="*/ 124 w 152"/>
                <a:gd name="T1" fmla="*/ 100 h 109"/>
                <a:gd name="T2" fmla="*/ 145 w 152"/>
                <a:gd name="T3" fmla="*/ 109 h 109"/>
                <a:gd name="T4" fmla="*/ 145 w 152"/>
                <a:gd name="T5" fmla="*/ 109 h 109"/>
                <a:gd name="T6" fmla="*/ 146 w 152"/>
                <a:gd name="T7" fmla="*/ 108 h 109"/>
                <a:gd name="T8" fmla="*/ 152 w 152"/>
                <a:gd name="T9" fmla="*/ 77 h 109"/>
                <a:gd name="T10" fmla="*/ 76 w 152"/>
                <a:gd name="T11" fmla="*/ 0 h 109"/>
                <a:gd name="T12" fmla="*/ 0 w 152"/>
                <a:gd name="T13" fmla="*/ 77 h 109"/>
                <a:gd name="T14" fmla="*/ 6 w 152"/>
                <a:gd name="T15" fmla="*/ 106 h 109"/>
                <a:gd name="T16" fmla="*/ 7 w 152"/>
                <a:gd name="T17" fmla="*/ 109 h 109"/>
                <a:gd name="T18" fmla="*/ 27 w 152"/>
                <a:gd name="T19" fmla="*/ 101 h 109"/>
                <a:gd name="T20" fmla="*/ 25 w 152"/>
                <a:gd name="T21" fmla="*/ 95 h 109"/>
                <a:gd name="T22" fmla="*/ 10 w 152"/>
                <a:gd name="T23" fmla="*/ 101 h 109"/>
                <a:gd name="T24" fmla="*/ 9 w 152"/>
                <a:gd name="T25" fmla="*/ 100 h 109"/>
                <a:gd name="T26" fmla="*/ 6 w 152"/>
                <a:gd name="T27" fmla="*/ 77 h 109"/>
                <a:gd name="T28" fmla="*/ 9 w 152"/>
                <a:gd name="T29" fmla="*/ 54 h 109"/>
                <a:gd name="T30" fmla="*/ 10 w 152"/>
                <a:gd name="T31" fmla="*/ 53 h 109"/>
                <a:gd name="T32" fmla="*/ 25 w 152"/>
                <a:gd name="T33" fmla="*/ 59 h 109"/>
                <a:gd name="T34" fmla="*/ 27 w 152"/>
                <a:gd name="T35" fmla="*/ 54 h 109"/>
                <a:gd name="T36" fmla="*/ 12 w 152"/>
                <a:gd name="T37" fmla="*/ 47 h 109"/>
                <a:gd name="T38" fmla="*/ 12 w 152"/>
                <a:gd name="T39" fmla="*/ 46 h 109"/>
                <a:gd name="T40" fmla="*/ 45 w 152"/>
                <a:gd name="T41" fmla="*/ 13 h 109"/>
                <a:gd name="T42" fmla="*/ 46 w 152"/>
                <a:gd name="T43" fmla="*/ 13 h 109"/>
                <a:gd name="T44" fmla="*/ 53 w 152"/>
                <a:gd name="T45" fmla="*/ 29 h 109"/>
                <a:gd name="T46" fmla="*/ 58 w 152"/>
                <a:gd name="T47" fmla="*/ 27 h 109"/>
                <a:gd name="T48" fmla="*/ 51 w 152"/>
                <a:gd name="T49" fmla="*/ 11 h 109"/>
                <a:gd name="T50" fmla="*/ 53 w 152"/>
                <a:gd name="T51" fmla="*/ 10 h 109"/>
                <a:gd name="T52" fmla="*/ 99 w 152"/>
                <a:gd name="T53" fmla="*/ 10 h 109"/>
                <a:gd name="T54" fmla="*/ 101 w 152"/>
                <a:gd name="T55" fmla="*/ 11 h 109"/>
                <a:gd name="T56" fmla="*/ 94 w 152"/>
                <a:gd name="T57" fmla="*/ 27 h 109"/>
                <a:gd name="T58" fmla="*/ 99 w 152"/>
                <a:gd name="T59" fmla="*/ 29 h 109"/>
                <a:gd name="T60" fmla="*/ 105 w 152"/>
                <a:gd name="T61" fmla="*/ 13 h 109"/>
                <a:gd name="T62" fmla="*/ 106 w 152"/>
                <a:gd name="T63" fmla="*/ 13 h 109"/>
                <a:gd name="T64" fmla="*/ 139 w 152"/>
                <a:gd name="T65" fmla="*/ 46 h 109"/>
                <a:gd name="T66" fmla="*/ 140 w 152"/>
                <a:gd name="T67" fmla="*/ 48 h 109"/>
                <a:gd name="T68" fmla="*/ 124 w 152"/>
                <a:gd name="T69" fmla="*/ 54 h 109"/>
                <a:gd name="T70" fmla="*/ 127 w 152"/>
                <a:gd name="T71" fmla="*/ 59 h 109"/>
                <a:gd name="T72" fmla="*/ 142 w 152"/>
                <a:gd name="T73" fmla="*/ 53 h 109"/>
                <a:gd name="T74" fmla="*/ 142 w 152"/>
                <a:gd name="T75" fmla="*/ 54 h 109"/>
                <a:gd name="T76" fmla="*/ 146 w 152"/>
                <a:gd name="T77" fmla="*/ 77 h 109"/>
                <a:gd name="T78" fmla="*/ 142 w 152"/>
                <a:gd name="T79" fmla="*/ 100 h 109"/>
                <a:gd name="T80" fmla="*/ 142 w 152"/>
                <a:gd name="T81" fmla="*/ 101 h 109"/>
                <a:gd name="T82" fmla="*/ 127 w 152"/>
                <a:gd name="T83" fmla="*/ 95 h 109"/>
                <a:gd name="T84" fmla="*/ 124 w 152"/>
                <a:gd name="T85" fmla="*/ 10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52" h="109">
                  <a:moveTo>
                    <a:pt x="124" y="100"/>
                  </a:moveTo>
                  <a:cubicBezTo>
                    <a:pt x="145" y="109"/>
                    <a:pt x="145" y="109"/>
                    <a:pt x="145" y="109"/>
                  </a:cubicBezTo>
                  <a:cubicBezTo>
                    <a:pt x="145" y="109"/>
                    <a:pt x="145" y="109"/>
                    <a:pt x="145" y="109"/>
                  </a:cubicBezTo>
                  <a:cubicBezTo>
                    <a:pt x="146" y="108"/>
                    <a:pt x="146" y="108"/>
                    <a:pt x="146" y="108"/>
                  </a:cubicBezTo>
                  <a:cubicBezTo>
                    <a:pt x="150" y="98"/>
                    <a:pt x="152" y="88"/>
                    <a:pt x="152" y="77"/>
                  </a:cubicBezTo>
                  <a:cubicBezTo>
                    <a:pt x="152" y="35"/>
                    <a:pt x="118" y="0"/>
                    <a:pt x="76" y="0"/>
                  </a:cubicBezTo>
                  <a:cubicBezTo>
                    <a:pt x="34" y="0"/>
                    <a:pt x="0" y="35"/>
                    <a:pt x="0" y="77"/>
                  </a:cubicBezTo>
                  <a:cubicBezTo>
                    <a:pt x="0" y="87"/>
                    <a:pt x="2" y="97"/>
                    <a:pt x="6" y="106"/>
                  </a:cubicBezTo>
                  <a:cubicBezTo>
                    <a:pt x="7" y="109"/>
                    <a:pt x="7" y="109"/>
                    <a:pt x="7" y="109"/>
                  </a:cubicBezTo>
                  <a:cubicBezTo>
                    <a:pt x="27" y="101"/>
                    <a:pt x="27" y="101"/>
                    <a:pt x="27" y="101"/>
                  </a:cubicBezTo>
                  <a:cubicBezTo>
                    <a:pt x="25" y="95"/>
                    <a:pt x="25" y="95"/>
                    <a:pt x="25" y="95"/>
                  </a:cubicBezTo>
                  <a:cubicBezTo>
                    <a:pt x="10" y="101"/>
                    <a:pt x="10" y="101"/>
                    <a:pt x="10" y="101"/>
                  </a:cubicBezTo>
                  <a:cubicBezTo>
                    <a:pt x="9" y="100"/>
                    <a:pt x="9" y="100"/>
                    <a:pt x="9" y="100"/>
                  </a:cubicBezTo>
                  <a:cubicBezTo>
                    <a:pt x="7" y="94"/>
                    <a:pt x="6" y="86"/>
                    <a:pt x="6" y="77"/>
                  </a:cubicBezTo>
                  <a:cubicBezTo>
                    <a:pt x="6" y="68"/>
                    <a:pt x="7" y="61"/>
                    <a:pt x="9" y="54"/>
                  </a:cubicBezTo>
                  <a:cubicBezTo>
                    <a:pt x="10" y="53"/>
                    <a:pt x="10" y="53"/>
                    <a:pt x="10" y="53"/>
                  </a:cubicBezTo>
                  <a:cubicBezTo>
                    <a:pt x="25" y="59"/>
                    <a:pt x="25" y="59"/>
                    <a:pt x="25" y="59"/>
                  </a:cubicBezTo>
                  <a:cubicBezTo>
                    <a:pt x="27" y="54"/>
                    <a:pt x="27" y="54"/>
                    <a:pt x="27" y="54"/>
                  </a:cubicBezTo>
                  <a:cubicBezTo>
                    <a:pt x="12" y="47"/>
                    <a:pt x="12" y="47"/>
                    <a:pt x="12" y="47"/>
                  </a:cubicBezTo>
                  <a:cubicBezTo>
                    <a:pt x="12" y="46"/>
                    <a:pt x="12" y="46"/>
                    <a:pt x="12" y="46"/>
                  </a:cubicBezTo>
                  <a:cubicBezTo>
                    <a:pt x="19" y="32"/>
                    <a:pt x="31" y="20"/>
                    <a:pt x="45" y="13"/>
                  </a:cubicBezTo>
                  <a:cubicBezTo>
                    <a:pt x="46" y="13"/>
                    <a:pt x="46" y="13"/>
                    <a:pt x="46" y="13"/>
                  </a:cubicBezTo>
                  <a:cubicBezTo>
                    <a:pt x="53" y="29"/>
                    <a:pt x="53" y="29"/>
                    <a:pt x="53" y="29"/>
                  </a:cubicBezTo>
                  <a:cubicBezTo>
                    <a:pt x="58" y="27"/>
                    <a:pt x="58" y="27"/>
                    <a:pt x="58" y="27"/>
                  </a:cubicBezTo>
                  <a:cubicBezTo>
                    <a:pt x="51" y="11"/>
                    <a:pt x="51" y="11"/>
                    <a:pt x="51" y="11"/>
                  </a:cubicBezTo>
                  <a:cubicBezTo>
                    <a:pt x="53" y="10"/>
                    <a:pt x="53" y="10"/>
                    <a:pt x="53" y="10"/>
                  </a:cubicBezTo>
                  <a:cubicBezTo>
                    <a:pt x="68" y="6"/>
                    <a:pt x="84" y="6"/>
                    <a:pt x="99" y="10"/>
                  </a:cubicBezTo>
                  <a:cubicBezTo>
                    <a:pt x="101" y="11"/>
                    <a:pt x="101" y="11"/>
                    <a:pt x="101" y="11"/>
                  </a:cubicBezTo>
                  <a:cubicBezTo>
                    <a:pt x="94" y="27"/>
                    <a:pt x="94" y="27"/>
                    <a:pt x="94" y="27"/>
                  </a:cubicBezTo>
                  <a:cubicBezTo>
                    <a:pt x="99" y="29"/>
                    <a:pt x="99" y="29"/>
                    <a:pt x="99" y="29"/>
                  </a:cubicBezTo>
                  <a:cubicBezTo>
                    <a:pt x="105" y="13"/>
                    <a:pt x="105" y="13"/>
                    <a:pt x="105" y="13"/>
                  </a:cubicBezTo>
                  <a:cubicBezTo>
                    <a:pt x="106" y="13"/>
                    <a:pt x="106" y="13"/>
                    <a:pt x="106" y="13"/>
                  </a:cubicBezTo>
                  <a:cubicBezTo>
                    <a:pt x="121" y="20"/>
                    <a:pt x="132" y="32"/>
                    <a:pt x="139" y="46"/>
                  </a:cubicBezTo>
                  <a:cubicBezTo>
                    <a:pt x="140" y="48"/>
                    <a:pt x="140" y="48"/>
                    <a:pt x="140" y="48"/>
                  </a:cubicBezTo>
                  <a:cubicBezTo>
                    <a:pt x="124" y="54"/>
                    <a:pt x="124" y="54"/>
                    <a:pt x="124" y="54"/>
                  </a:cubicBezTo>
                  <a:cubicBezTo>
                    <a:pt x="127" y="59"/>
                    <a:pt x="127" y="59"/>
                    <a:pt x="127" y="59"/>
                  </a:cubicBezTo>
                  <a:cubicBezTo>
                    <a:pt x="142" y="53"/>
                    <a:pt x="142" y="53"/>
                    <a:pt x="142" y="53"/>
                  </a:cubicBezTo>
                  <a:cubicBezTo>
                    <a:pt x="142" y="54"/>
                    <a:pt x="142" y="54"/>
                    <a:pt x="142" y="54"/>
                  </a:cubicBezTo>
                  <a:cubicBezTo>
                    <a:pt x="145" y="61"/>
                    <a:pt x="146" y="68"/>
                    <a:pt x="146" y="77"/>
                  </a:cubicBezTo>
                  <a:cubicBezTo>
                    <a:pt x="146" y="87"/>
                    <a:pt x="145" y="94"/>
                    <a:pt x="142" y="100"/>
                  </a:cubicBezTo>
                  <a:cubicBezTo>
                    <a:pt x="142" y="101"/>
                    <a:pt x="142" y="101"/>
                    <a:pt x="142" y="101"/>
                  </a:cubicBezTo>
                  <a:cubicBezTo>
                    <a:pt x="127" y="95"/>
                    <a:pt x="127" y="95"/>
                    <a:pt x="127" y="95"/>
                  </a:cubicBezTo>
                  <a:lnTo>
                    <a:pt x="124" y="10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61"/>
            <p:cNvSpPr>
              <a:spLocks noEditPoints="1"/>
            </p:cNvSpPr>
            <p:nvPr/>
          </p:nvSpPr>
          <p:spPr bwMode="auto">
            <a:xfrm>
              <a:off x="3713163" y="1120775"/>
              <a:ext cx="90487" cy="90488"/>
            </a:xfrm>
            <a:custGeom>
              <a:avLst/>
              <a:gdLst>
                <a:gd name="T0" fmla="*/ 12 w 24"/>
                <a:gd name="T1" fmla="*/ 24 h 24"/>
                <a:gd name="T2" fmla="*/ 0 w 24"/>
                <a:gd name="T3" fmla="*/ 12 h 24"/>
                <a:gd name="T4" fmla="*/ 12 w 24"/>
                <a:gd name="T5" fmla="*/ 0 h 24"/>
                <a:gd name="T6" fmla="*/ 24 w 24"/>
                <a:gd name="T7" fmla="*/ 12 h 24"/>
                <a:gd name="T8" fmla="*/ 12 w 24"/>
                <a:gd name="T9" fmla="*/ 24 h 24"/>
                <a:gd name="T10" fmla="*/ 12 w 24"/>
                <a:gd name="T11" fmla="*/ 3 h 24"/>
                <a:gd name="T12" fmla="*/ 3 w 24"/>
                <a:gd name="T13" fmla="*/ 12 h 24"/>
                <a:gd name="T14" fmla="*/ 12 w 24"/>
                <a:gd name="T15" fmla="*/ 20 h 24"/>
                <a:gd name="T16" fmla="*/ 20 w 24"/>
                <a:gd name="T17" fmla="*/ 12 h 24"/>
                <a:gd name="T18" fmla="*/ 12 w 24"/>
                <a:gd name="T19" fmla="*/ 3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24">
                  <a:moveTo>
                    <a:pt x="12" y="24"/>
                  </a:moveTo>
                  <a:cubicBezTo>
                    <a:pt x="5" y="24"/>
                    <a:pt x="0" y="18"/>
                    <a:pt x="0" y="12"/>
                  </a:cubicBezTo>
                  <a:cubicBezTo>
                    <a:pt x="0" y="5"/>
                    <a:pt x="5" y="0"/>
                    <a:pt x="12" y="0"/>
                  </a:cubicBezTo>
                  <a:cubicBezTo>
                    <a:pt x="18" y="0"/>
                    <a:pt x="24" y="5"/>
                    <a:pt x="24" y="12"/>
                  </a:cubicBezTo>
                  <a:cubicBezTo>
                    <a:pt x="24" y="18"/>
                    <a:pt x="18" y="24"/>
                    <a:pt x="12" y="24"/>
                  </a:cubicBezTo>
                  <a:close/>
                  <a:moveTo>
                    <a:pt x="12" y="3"/>
                  </a:moveTo>
                  <a:cubicBezTo>
                    <a:pt x="7" y="3"/>
                    <a:pt x="3" y="7"/>
                    <a:pt x="3" y="12"/>
                  </a:cubicBezTo>
                  <a:cubicBezTo>
                    <a:pt x="3" y="16"/>
                    <a:pt x="7" y="20"/>
                    <a:pt x="12" y="20"/>
                  </a:cubicBezTo>
                  <a:cubicBezTo>
                    <a:pt x="16" y="20"/>
                    <a:pt x="20" y="16"/>
                    <a:pt x="20" y="12"/>
                  </a:cubicBezTo>
                  <a:cubicBezTo>
                    <a:pt x="20" y="7"/>
                    <a:pt x="16" y="3"/>
                    <a:pt x="12"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62"/>
            <p:cNvSpPr>
              <a:spLocks/>
            </p:cNvSpPr>
            <p:nvPr/>
          </p:nvSpPr>
          <p:spPr bwMode="auto">
            <a:xfrm>
              <a:off x="3795713" y="1131888"/>
              <a:ext cx="142875" cy="33338"/>
            </a:xfrm>
            <a:custGeom>
              <a:avLst/>
              <a:gdLst>
                <a:gd name="T0" fmla="*/ 2 w 38"/>
                <a:gd name="T1" fmla="*/ 9 h 9"/>
                <a:gd name="T2" fmla="*/ 0 w 38"/>
                <a:gd name="T3" fmla="*/ 7 h 9"/>
                <a:gd name="T4" fmla="*/ 2 w 38"/>
                <a:gd name="T5" fmla="*/ 5 h 9"/>
                <a:gd name="T6" fmla="*/ 35 w 38"/>
                <a:gd name="T7" fmla="*/ 1 h 9"/>
                <a:gd name="T8" fmla="*/ 38 w 38"/>
                <a:gd name="T9" fmla="*/ 3 h 9"/>
                <a:gd name="T10" fmla="*/ 36 w 38"/>
                <a:gd name="T11" fmla="*/ 5 h 9"/>
                <a:gd name="T12" fmla="*/ 2 w 38"/>
                <a:gd name="T13" fmla="*/ 9 h 9"/>
                <a:gd name="T14" fmla="*/ 2 w 38"/>
                <a:gd name="T15" fmla="*/ 9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9">
                  <a:moveTo>
                    <a:pt x="2" y="9"/>
                  </a:moveTo>
                  <a:cubicBezTo>
                    <a:pt x="1" y="9"/>
                    <a:pt x="0" y="9"/>
                    <a:pt x="0" y="7"/>
                  </a:cubicBezTo>
                  <a:cubicBezTo>
                    <a:pt x="0" y="6"/>
                    <a:pt x="1" y="5"/>
                    <a:pt x="2" y="5"/>
                  </a:cubicBezTo>
                  <a:cubicBezTo>
                    <a:pt x="35" y="1"/>
                    <a:pt x="35" y="1"/>
                    <a:pt x="35" y="1"/>
                  </a:cubicBezTo>
                  <a:cubicBezTo>
                    <a:pt x="36" y="0"/>
                    <a:pt x="37" y="1"/>
                    <a:pt x="38" y="3"/>
                  </a:cubicBezTo>
                  <a:cubicBezTo>
                    <a:pt x="38" y="4"/>
                    <a:pt x="37" y="5"/>
                    <a:pt x="36" y="5"/>
                  </a:cubicBezTo>
                  <a:cubicBezTo>
                    <a:pt x="2" y="9"/>
                    <a:pt x="2" y="9"/>
                    <a:pt x="2" y="9"/>
                  </a:cubicBezTo>
                  <a:cubicBezTo>
                    <a:pt x="2" y="9"/>
                    <a:pt x="2" y="9"/>
                    <a:pt x="2" y="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2" name="TextBox 11"/>
          <p:cNvSpPr txBox="1"/>
          <p:nvPr/>
        </p:nvSpPr>
        <p:spPr>
          <a:xfrm>
            <a:off x="3962400" y="5410200"/>
            <a:ext cx="4953000" cy="1031051"/>
          </a:xfrm>
          <a:prstGeom prst="rect">
            <a:avLst/>
          </a:prstGeom>
          <a:noFill/>
        </p:spPr>
        <p:txBody>
          <a:bodyPr wrap="square" rtlCol="0">
            <a:spAutoFit/>
          </a:bodyPr>
          <a:lstStyle/>
          <a:p>
            <a:pPr lvl="0" defTabSz="1219170"/>
            <a:r>
              <a:rPr lang="en-US" sz="1600" b="1" u="sng" spc="-67" dirty="0">
                <a:gradFill>
                  <a:gsLst>
                    <a:gs pos="5417">
                      <a:srgbClr val="53565A"/>
                    </a:gs>
                    <a:gs pos="28000">
                      <a:srgbClr val="53565A"/>
                    </a:gs>
                  </a:gsLst>
                  <a:lin ang="5400000" scaled="0"/>
                </a:gradFill>
                <a:latin typeface="Arial"/>
              </a:rPr>
              <a:t>Purpose</a:t>
            </a:r>
          </a:p>
          <a:p>
            <a:pPr marL="285750" lvl="0" indent="-285750" defTabSz="1219170">
              <a:buFont typeface="Arial" panose="020B0604020202020204" pitchFamily="34" charset="0"/>
              <a:buChar char="•"/>
            </a:pPr>
            <a:r>
              <a:rPr lang="en-US" sz="1500" dirty="0">
                <a:gradFill>
                  <a:gsLst>
                    <a:gs pos="5417">
                      <a:srgbClr val="53565A"/>
                    </a:gs>
                    <a:gs pos="28000">
                      <a:srgbClr val="53565A"/>
                    </a:gs>
                  </a:gsLst>
                  <a:lin ang="5400000" scaled="0"/>
                </a:gradFill>
                <a:latin typeface="Arial"/>
              </a:rPr>
              <a:t>Drives agile maturity by encouraging delivery teams to focus on </a:t>
            </a:r>
            <a:r>
              <a:rPr lang="en-US" sz="1500" dirty="0" smtClean="0">
                <a:gradFill>
                  <a:gsLst>
                    <a:gs pos="5417">
                      <a:srgbClr val="53565A"/>
                    </a:gs>
                    <a:gs pos="28000">
                      <a:srgbClr val="53565A"/>
                    </a:gs>
                  </a:gsLst>
                  <a:lin ang="5400000" scaled="0"/>
                </a:gradFill>
                <a:latin typeface="Arial"/>
              </a:rPr>
              <a:t>delivering </a:t>
            </a:r>
            <a:r>
              <a:rPr lang="en-US" sz="1500" dirty="0">
                <a:gradFill>
                  <a:gsLst>
                    <a:gs pos="5417">
                      <a:srgbClr val="53565A"/>
                    </a:gs>
                    <a:gs pos="28000">
                      <a:srgbClr val="53565A"/>
                    </a:gs>
                  </a:gsLst>
                  <a:lin ang="5400000" scaled="0"/>
                </a:gradFill>
                <a:latin typeface="Arial"/>
              </a:rPr>
              <a:t>features </a:t>
            </a:r>
            <a:r>
              <a:rPr lang="en-US" sz="1500" dirty="0" smtClean="0">
                <a:gradFill>
                  <a:gsLst>
                    <a:gs pos="5417">
                      <a:srgbClr val="53565A"/>
                    </a:gs>
                    <a:gs pos="28000">
                      <a:srgbClr val="53565A"/>
                    </a:gs>
                  </a:gsLst>
                  <a:lin ang="5400000" scaled="0"/>
                </a:gradFill>
                <a:latin typeface="Arial"/>
              </a:rPr>
              <a:t>to production in </a:t>
            </a:r>
            <a:r>
              <a:rPr lang="en-US" sz="1500" dirty="0">
                <a:gradFill>
                  <a:gsLst>
                    <a:gs pos="5417">
                      <a:srgbClr val="53565A"/>
                    </a:gs>
                    <a:gs pos="28000">
                      <a:srgbClr val="53565A"/>
                    </a:gs>
                  </a:gsLst>
                  <a:lin ang="5400000" scaled="0"/>
                </a:gradFill>
                <a:latin typeface="Arial"/>
              </a:rPr>
              <a:t>as short a time </a:t>
            </a:r>
            <a:r>
              <a:rPr lang="en-US" sz="1500" dirty="0" smtClean="0">
                <a:gradFill>
                  <a:gsLst>
                    <a:gs pos="5417">
                      <a:srgbClr val="53565A"/>
                    </a:gs>
                    <a:gs pos="28000">
                      <a:srgbClr val="53565A"/>
                    </a:gs>
                  </a:gsLst>
                  <a:lin ang="5400000" scaled="0"/>
                </a:gradFill>
                <a:latin typeface="Arial"/>
              </a:rPr>
              <a:t>possible. </a:t>
            </a:r>
            <a:endParaRPr lang="en-US" sz="1500" dirty="0">
              <a:gradFill>
                <a:gsLst>
                  <a:gs pos="5417">
                    <a:srgbClr val="53565A"/>
                  </a:gs>
                  <a:gs pos="28000">
                    <a:srgbClr val="53565A"/>
                  </a:gs>
                </a:gsLst>
                <a:lin ang="5400000" scaled="0"/>
              </a:gradFill>
              <a:latin typeface="Arial"/>
            </a:endParaRPr>
          </a:p>
        </p:txBody>
      </p:sp>
    </p:spTree>
    <p:extLst>
      <p:ext uri="{BB962C8B-B14F-4D97-AF65-F5344CB8AC3E}">
        <p14:creationId xmlns:p14="http://schemas.microsoft.com/office/powerpoint/2010/main" val="37844217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0"/>
            <a:ext cx="9144000" cy="753554"/>
          </a:xfrm>
          <a:prstGeom prst="rect">
            <a:avLst/>
          </a:prstGeom>
          <a:solidFill>
            <a:srgbClr val="D86916"/>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600" dirty="0">
              <a:solidFill>
                <a:srgbClr val="FFFFFF"/>
              </a:solidFill>
            </a:endParaRPr>
          </a:p>
        </p:txBody>
      </p:sp>
      <p:sp>
        <p:nvSpPr>
          <p:cNvPr id="8" name="Title 1"/>
          <p:cNvSpPr txBox="1">
            <a:spLocks/>
          </p:cNvSpPr>
          <p:nvPr/>
        </p:nvSpPr>
        <p:spPr>
          <a:xfrm>
            <a:off x="186829" y="250538"/>
            <a:ext cx="8229600" cy="434975"/>
          </a:xfrm>
          <a:prstGeom prst="rect">
            <a:avLst/>
          </a:prstGeom>
        </p:spPr>
        <p:txBody>
          <a:bodyPr vert="horz" lIns="91440" tIns="45720" rIns="91440" bIns="45720" rtlCol="0" anchor="b" anchorCtr="0">
            <a:normAutofit/>
          </a:bodyPr>
          <a:lstStyle>
            <a:lvl1pPr algn="l" defTabSz="914400" rtl="0" eaLnBrk="1" latinLnBrk="0" hangingPunct="1">
              <a:lnSpc>
                <a:spcPct val="90000"/>
              </a:lnSpc>
              <a:spcBef>
                <a:spcPct val="0"/>
              </a:spcBef>
              <a:buNone/>
              <a:defRPr sz="2000" b="0" kern="1200">
                <a:solidFill>
                  <a:schemeClr val="tx1"/>
                </a:solidFill>
                <a:latin typeface="Arial" pitchFamily="34" charset="0"/>
                <a:ea typeface="+mj-ea"/>
                <a:cs typeface="Arial" pitchFamily="34" charset="0"/>
              </a:defRPr>
            </a:lvl1pPr>
          </a:lstStyle>
          <a:p>
            <a:r>
              <a:rPr lang="en-US" sz="2400" dirty="0" smtClean="0">
                <a:solidFill>
                  <a:srgbClr val="FFFFFF"/>
                </a:solidFill>
              </a:rPr>
              <a:t>Detail Report </a:t>
            </a:r>
            <a:r>
              <a:rPr lang="en-US" sz="2400" dirty="0">
                <a:solidFill>
                  <a:srgbClr val="FFFFFF"/>
                </a:solidFill>
              </a:rPr>
              <a:t>– </a:t>
            </a:r>
            <a:r>
              <a:rPr lang="en-US" sz="2400" dirty="0" smtClean="0">
                <a:solidFill>
                  <a:srgbClr val="FFFFFF"/>
                </a:solidFill>
              </a:rPr>
              <a:t>OSAM Maturity Participation  MBO</a:t>
            </a:r>
            <a:endParaRPr lang="en-US" sz="2400" dirty="0">
              <a:solidFill>
                <a:srgbClr val="FFFFFF"/>
              </a:solidFill>
            </a:endParaRPr>
          </a:p>
        </p:txBody>
      </p:sp>
      <p:sp>
        <p:nvSpPr>
          <p:cNvPr id="3" name="TextBox 2"/>
          <p:cNvSpPr txBox="1"/>
          <p:nvPr/>
        </p:nvSpPr>
        <p:spPr>
          <a:xfrm>
            <a:off x="3459345" y="-315589"/>
            <a:ext cx="685800" cy="914400"/>
          </a:xfrm>
          <a:prstGeom prst="rect">
            <a:avLst/>
          </a:prstGeom>
          <a:noFill/>
        </p:spPr>
        <p:txBody>
          <a:bodyPr wrap="none" lIns="0" tIns="0" rIns="0" bIns="0" rtlCol="0">
            <a:noAutofit/>
          </a:bodyPr>
          <a:lstStyle/>
          <a:p>
            <a:endParaRPr lang="en-US" dirty="0" smtClean="0">
              <a:solidFill>
                <a:srgbClr val="55565A"/>
              </a:solidFill>
              <a:cs typeface="Arial" pitchFamily="34" charset="0"/>
            </a:endParaRPr>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9328" y="998190"/>
            <a:ext cx="4917059" cy="519960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55150" y="1402478"/>
            <a:ext cx="1637109" cy="1584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4"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55150" y="3965489"/>
            <a:ext cx="1741884" cy="1060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681577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txBox="1">
            <a:spLocks/>
          </p:cNvSpPr>
          <p:nvPr/>
        </p:nvSpPr>
        <p:spPr>
          <a:xfrm>
            <a:off x="1475098" y="1337807"/>
            <a:ext cx="7251051" cy="4405873"/>
          </a:xfrm>
          <a:prstGeom prst="rect">
            <a:avLst/>
          </a:prstGeom>
        </p:spPr>
        <p:txBody>
          <a:bodyPr wrap="square" lIns="175768" tIns="0" rIns="175768" bIns="0" anchor="t"/>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600" b="1" u="sng" spc="-67" dirty="0" smtClean="0">
              <a:gradFill>
                <a:gsLst>
                  <a:gs pos="5417">
                    <a:srgbClr val="55565A"/>
                  </a:gs>
                  <a:gs pos="28000">
                    <a:srgbClr val="55565A"/>
                  </a:gs>
                </a:gsLst>
                <a:lin ang="5400000" scaled="0"/>
              </a:gradFill>
              <a:latin typeface="Arial" panose="020B0604020202020204"/>
            </a:endParaRPr>
          </a:p>
          <a:p>
            <a:endParaRPr lang="en-US" sz="1600" b="1" u="sng" spc="-67" dirty="0">
              <a:gradFill>
                <a:gsLst>
                  <a:gs pos="5417">
                    <a:srgbClr val="55565A"/>
                  </a:gs>
                  <a:gs pos="28000">
                    <a:srgbClr val="55565A"/>
                  </a:gs>
                </a:gsLst>
                <a:lin ang="5400000" scaled="0"/>
              </a:gradFill>
              <a:latin typeface="Arial" panose="020B0604020202020204"/>
            </a:endParaRPr>
          </a:p>
          <a:p>
            <a:endParaRPr lang="en-US" sz="1600" b="1" u="sng" spc="-67" dirty="0" smtClean="0">
              <a:gradFill>
                <a:gsLst>
                  <a:gs pos="5417">
                    <a:srgbClr val="55565A"/>
                  </a:gs>
                  <a:gs pos="28000">
                    <a:srgbClr val="55565A"/>
                  </a:gs>
                </a:gsLst>
                <a:lin ang="5400000" scaled="0"/>
              </a:gradFill>
              <a:latin typeface="Arial" panose="020B0604020202020204"/>
            </a:endParaRPr>
          </a:p>
          <a:p>
            <a:endParaRPr lang="en-US" sz="1600" b="1" u="sng" spc="-67" dirty="0" smtClean="0">
              <a:gradFill>
                <a:gsLst>
                  <a:gs pos="5417">
                    <a:srgbClr val="55565A"/>
                  </a:gs>
                  <a:gs pos="28000">
                    <a:srgbClr val="55565A"/>
                  </a:gs>
                </a:gsLst>
                <a:lin ang="5400000" scaled="0"/>
              </a:gradFill>
              <a:latin typeface="Arial" panose="020B0604020202020204"/>
            </a:endParaRPr>
          </a:p>
          <a:p>
            <a:endParaRPr lang="en-US" sz="1600" b="1" u="sng" spc="-67" dirty="0">
              <a:gradFill>
                <a:gsLst>
                  <a:gs pos="5417">
                    <a:srgbClr val="55565A"/>
                  </a:gs>
                  <a:gs pos="28000">
                    <a:srgbClr val="55565A"/>
                  </a:gs>
                </a:gsLst>
                <a:lin ang="5400000" scaled="0"/>
              </a:gradFill>
              <a:latin typeface="Arial" panose="020B0604020202020204"/>
            </a:endParaRPr>
          </a:p>
          <a:p>
            <a:endParaRPr lang="en-US" sz="1600" b="1" u="sng" spc="-67" dirty="0" smtClean="0">
              <a:gradFill>
                <a:gsLst>
                  <a:gs pos="5417">
                    <a:srgbClr val="55565A"/>
                  </a:gs>
                  <a:gs pos="28000">
                    <a:srgbClr val="55565A"/>
                  </a:gs>
                </a:gsLst>
                <a:lin ang="5400000" scaled="0"/>
              </a:gradFill>
              <a:latin typeface="Arial" panose="020B0604020202020204"/>
            </a:endParaRPr>
          </a:p>
          <a:p>
            <a:endParaRPr lang="en-US" sz="1600" b="1" u="sng" spc="-67" dirty="0">
              <a:gradFill>
                <a:gsLst>
                  <a:gs pos="5417">
                    <a:srgbClr val="55565A"/>
                  </a:gs>
                  <a:gs pos="28000">
                    <a:srgbClr val="55565A"/>
                  </a:gs>
                </a:gsLst>
                <a:lin ang="5400000" scaled="0"/>
              </a:gradFill>
              <a:latin typeface="Arial" panose="020B0604020202020204"/>
            </a:endParaRPr>
          </a:p>
          <a:p>
            <a:endParaRPr lang="en-US" sz="1600" b="1" u="sng" spc="-67" dirty="0" smtClean="0">
              <a:gradFill>
                <a:gsLst>
                  <a:gs pos="5417">
                    <a:srgbClr val="55565A"/>
                  </a:gs>
                  <a:gs pos="28000">
                    <a:srgbClr val="55565A"/>
                  </a:gs>
                </a:gsLst>
                <a:lin ang="5400000" scaled="0"/>
              </a:gradFill>
              <a:latin typeface="Arial" panose="020B0604020202020204"/>
            </a:endParaRPr>
          </a:p>
          <a:p>
            <a:endParaRPr lang="en-US" sz="1600" b="1" u="sng" spc="-67" dirty="0">
              <a:gradFill>
                <a:gsLst>
                  <a:gs pos="5417">
                    <a:srgbClr val="55565A"/>
                  </a:gs>
                  <a:gs pos="28000">
                    <a:srgbClr val="55565A"/>
                  </a:gs>
                </a:gsLst>
                <a:lin ang="5400000" scaled="0"/>
              </a:gradFill>
              <a:latin typeface="Arial" panose="020B0604020202020204"/>
            </a:endParaRPr>
          </a:p>
          <a:p>
            <a:endParaRPr lang="en-US" sz="1600" b="1" u="sng" spc="-67" dirty="0" smtClean="0">
              <a:gradFill>
                <a:gsLst>
                  <a:gs pos="5417">
                    <a:srgbClr val="55565A"/>
                  </a:gs>
                  <a:gs pos="28000">
                    <a:srgbClr val="55565A"/>
                  </a:gs>
                </a:gsLst>
                <a:lin ang="5400000" scaled="0"/>
              </a:gradFill>
              <a:latin typeface="Arial" panose="020B0604020202020204"/>
            </a:endParaRPr>
          </a:p>
        </p:txBody>
      </p:sp>
      <p:sp>
        <p:nvSpPr>
          <p:cNvPr id="8" name="Title 1"/>
          <p:cNvSpPr txBox="1">
            <a:spLocks/>
          </p:cNvSpPr>
          <p:nvPr/>
        </p:nvSpPr>
        <p:spPr>
          <a:xfrm>
            <a:off x="461387" y="304803"/>
            <a:ext cx="8396863" cy="620359"/>
          </a:xfrm>
          <a:prstGeom prst="rect">
            <a:avLst/>
          </a:prstGeom>
        </p:spPr>
        <p:txBody>
          <a:bodyPr vert="horz" lIns="121917" tIns="60958" rIns="121917" bIns="60958" rtlCol="0" anchor="b" anchorCtr="0">
            <a:normAutofit/>
          </a:bodyPr>
          <a:lstStyle>
            <a:lvl1pPr algn="l" defTabSz="914400" rtl="0" eaLnBrk="1" latinLnBrk="0" hangingPunct="1">
              <a:lnSpc>
                <a:spcPct val="90000"/>
              </a:lnSpc>
              <a:spcBef>
                <a:spcPct val="0"/>
              </a:spcBef>
              <a:buNone/>
              <a:defRPr sz="2000" b="0" kern="1200">
                <a:solidFill>
                  <a:schemeClr val="tx1"/>
                </a:solidFill>
                <a:latin typeface="Arial" pitchFamily="34" charset="0"/>
                <a:ea typeface="+mj-ea"/>
                <a:cs typeface="Arial" pitchFamily="34" charset="0"/>
              </a:defRPr>
            </a:lvl1pPr>
          </a:lstStyle>
          <a:p>
            <a:r>
              <a:rPr lang="en-US" dirty="0" smtClean="0">
                <a:solidFill>
                  <a:srgbClr val="55565A"/>
                </a:solidFill>
              </a:rPr>
              <a:t>Appendix</a:t>
            </a:r>
            <a:endParaRPr lang="en-US" dirty="0">
              <a:solidFill>
                <a:srgbClr val="55565A"/>
              </a:solidFill>
            </a:endParaRPr>
          </a:p>
        </p:txBody>
      </p:sp>
      <p:sp>
        <p:nvSpPr>
          <p:cNvPr id="6" name="TextBox 5"/>
          <p:cNvSpPr txBox="1"/>
          <p:nvPr/>
        </p:nvSpPr>
        <p:spPr>
          <a:xfrm>
            <a:off x="1406208" y="1346349"/>
            <a:ext cx="7200205" cy="1477328"/>
          </a:xfrm>
          <a:prstGeom prst="rect">
            <a:avLst/>
          </a:prstGeom>
          <a:noFill/>
        </p:spPr>
        <p:txBody>
          <a:bodyPr wrap="square" rtlCol="0">
            <a:spAutoFit/>
          </a:bodyPr>
          <a:lstStyle/>
          <a:p>
            <a:r>
              <a:rPr lang="en-US" b="1" dirty="0" smtClean="0">
                <a:solidFill>
                  <a:srgbClr val="000000"/>
                </a:solidFill>
                <a:hlinkClick r:id="rId3"/>
              </a:rPr>
              <a:t>Job Aids:</a:t>
            </a:r>
          </a:p>
          <a:p>
            <a:r>
              <a:rPr lang="en-US" dirty="0" smtClean="0">
                <a:solidFill>
                  <a:srgbClr val="000000"/>
                </a:solidFill>
                <a:hlinkClick r:id="rId4"/>
              </a:rPr>
              <a:t>OSAM Maturity Participation Report</a:t>
            </a:r>
            <a:endParaRPr lang="en-US" dirty="0"/>
          </a:p>
          <a:p>
            <a:r>
              <a:rPr lang="en-US" dirty="0" smtClean="0">
                <a:solidFill>
                  <a:srgbClr val="000000"/>
                </a:solidFill>
                <a:hlinkClick r:id="rId5"/>
              </a:rPr>
              <a:t>Capability Assessment Job Aid</a:t>
            </a:r>
            <a:endParaRPr lang="en-US" dirty="0" smtClean="0">
              <a:solidFill>
                <a:srgbClr val="000000"/>
              </a:solidFill>
            </a:endParaRPr>
          </a:p>
          <a:p>
            <a:r>
              <a:rPr lang="en-US" dirty="0" smtClean="0">
                <a:solidFill>
                  <a:srgbClr val="000000"/>
                </a:solidFill>
                <a:hlinkClick r:id="rId6"/>
              </a:rPr>
              <a:t>OSAM Planning Horizon </a:t>
            </a:r>
            <a:endParaRPr lang="en-US" dirty="0" smtClean="0">
              <a:solidFill>
                <a:srgbClr val="000000"/>
              </a:solidFill>
            </a:endParaRPr>
          </a:p>
          <a:p>
            <a:endParaRPr lang="en-US" dirty="0"/>
          </a:p>
        </p:txBody>
      </p:sp>
      <p:grpSp>
        <p:nvGrpSpPr>
          <p:cNvPr id="18" name="Group 17"/>
          <p:cNvGrpSpPr/>
          <p:nvPr/>
        </p:nvGrpSpPr>
        <p:grpSpPr>
          <a:xfrm>
            <a:off x="698632" y="1568592"/>
            <a:ext cx="540044" cy="440197"/>
            <a:chOff x="2751138" y="1573213"/>
            <a:chExt cx="463550" cy="377825"/>
          </a:xfrm>
          <a:solidFill>
            <a:srgbClr val="FFFFFF"/>
          </a:solidFill>
        </p:grpSpPr>
        <p:sp>
          <p:nvSpPr>
            <p:cNvPr id="20" name="Freeform 19"/>
            <p:cNvSpPr>
              <a:spLocks noEditPoints="1"/>
            </p:cNvSpPr>
            <p:nvPr/>
          </p:nvSpPr>
          <p:spPr bwMode="auto">
            <a:xfrm>
              <a:off x="2751138" y="1573213"/>
              <a:ext cx="463550" cy="377825"/>
            </a:xfrm>
            <a:custGeom>
              <a:avLst/>
              <a:gdLst>
                <a:gd name="T0" fmla="*/ 292 w 292"/>
                <a:gd name="T1" fmla="*/ 192 h 238"/>
                <a:gd name="T2" fmla="*/ 292 w 292"/>
                <a:gd name="T3" fmla="*/ 0 h 238"/>
                <a:gd name="T4" fmla="*/ 0 w 292"/>
                <a:gd name="T5" fmla="*/ 0 h 238"/>
                <a:gd name="T6" fmla="*/ 0 w 292"/>
                <a:gd name="T7" fmla="*/ 192 h 238"/>
                <a:gd name="T8" fmla="*/ 87 w 292"/>
                <a:gd name="T9" fmla="*/ 192 h 238"/>
                <a:gd name="T10" fmla="*/ 87 w 292"/>
                <a:gd name="T11" fmla="*/ 211 h 238"/>
                <a:gd name="T12" fmla="*/ 47 w 292"/>
                <a:gd name="T13" fmla="*/ 211 h 238"/>
                <a:gd name="T14" fmla="*/ 47 w 292"/>
                <a:gd name="T15" fmla="*/ 238 h 238"/>
                <a:gd name="T16" fmla="*/ 249 w 292"/>
                <a:gd name="T17" fmla="*/ 238 h 238"/>
                <a:gd name="T18" fmla="*/ 249 w 292"/>
                <a:gd name="T19" fmla="*/ 211 h 238"/>
                <a:gd name="T20" fmla="*/ 208 w 292"/>
                <a:gd name="T21" fmla="*/ 211 h 238"/>
                <a:gd name="T22" fmla="*/ 208 w 292"/>
                <a:gd name="T23" fmla="*/ 192 h 238"/>
                <a:gd name="T24" fmla="*/ 292 w 292"/>
                <a:gd name="T25" fmla="*/ 192 h 238"/>
                <a:gd name="T26" fmla="*/ 240 w 292"/>
                <a:gd name="T27" fmla="*/ 228 h 238"/>
                <a:gd name="T28" fmla="*/ 55 w 292"/>
                <a:gd name="T29" fmla="*/ 228 h 238"/>
                <a:gd name="T30" fmla="*/ 55 w 292"/>
                <a:gd name="T31" fmla="*/ 220 h 238"/>
                <a:gd name="T32" fmla="*/ 240 w 292"/>
                <a:gd name="T33" fmla="*/ 220 h 238"/>
                <a:gd name="T34" fmla="*/ 240 w 292"/>
                <a:gd name="T35" fmla="*/ 228 h 238"/>
                <a:gd name="T36" fmla="*/ 200 w 292"/>
                <a:gd name="T37" fmla="*/ 197 h 238"/>
                <a:gd name="T38" fmla="*/ 200 w 292"/>
                <a:gd name="T39" fmla="*/ 211 h 238"/>
                <a:gd name="T40" fmla="*/ 95 w 292"/>
                <a:gd name="T41" fmla="*/ 211 h 238"/>
                <a:gd name="T42" fmla="*/ 95 w 292"/>
                <a:gd name="T43" fmla="*/ 197 h 238"/>
                <a:gd name="T44" fmla="*/ 200 w 292"/>
                <a:gd name="T45" fmla="*/ 197 h 238"/>
                <a:gd name="T46" fmla="*/ 8 w 292"/>
                <a:gd name="T47" fmla="*/ 9 h 238"/>
                <a:gd name="T48" fmla="*/ 284 w 292"/>
                <a:gd name="T49" fmla="*/ 9 h 238"/>
                <a:gd name="T50" fmla="*/ 284 w 292"/>
                <a:gd name="T51" fmla="*/ 183 h 238"/>
                <a:gd name="T52" fmla="*/ 8 w 292"/>
                <a:gd name="T53" fmla="*/ 183 h 238"/>
                <a:gd name="T54" fmla="*/ 8 w 292"/>
                <a:gd name="T55" fmla="*/ 9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92" h="238">
                  <a:moveTo>
                    <a:pt x="292" y="192"/>
                  </a:moveTo>
                  <a:lnTo>
                    <a:pt x="292" y="0"/>
                  </a:lnTo>
                  <a:lnTo>
                    <a:pt x="0" y="0"/>
                  </a:lnTo>
                  <a:lnTo>
                    <a:pt x="0" y="192"/>
                  </a:lnTo>
                  <a:lnTo>
                    <a:pt x="87" y="192"/>
                  </a:lnTo>
                  <a:lnTo>
                    <a:pt x="87" y="211"/>
                  </a:lnTo>
                  <a:lnTo>
                    <a:pt x="47" y="211"/>
                  </a:lnTo>
                  <a:lnTo>
                    <a:pt x="47" y="238"/>
                  </a:lnTo>
                  <a:lnTo>
                    <a:pt x="249" y="238"/>
                  </a:lnTo>
                  <a:lnTo>
                    <a:pt x="249" y="211"/>
                  </a:lnTo>
                  <a:lnTo>
                    <a:pt x="208" y="211"/>
                  </a:lnTo>
                  <a:lnTo>
                    <a:pt x="208" y="192"/>
                  </a:lnTo>
                  <a:lnTo>
                    <a:pt x="292" y="192"/>
                  </a:lnTo>
                  <a:close/>
                  <a:moveTo>
                    <a:pt x="240" y="228"/>
                  </a:moveTo>
                  <a:lnTo>
                    <a:pt x="55" y="228"/>
                  </a:lnTo>
                  <a:lnTo>
                    <a:pt x="55" y="220"/>
                  </a:lnTo>
                  <a:lnTo>
                    <a:pt x="240" y="220"/>
                  </a:lnTo>
                  <a:lnTo>
                    <a:pt x="240" y="228"/>
                  </a:lnTo>
                  <a:close/>
                  <a:moveTo>
                    <a:pt x="200" y="197"/>
                  </a:moveTo>
                  <a:lnTo>
                    <a:pt x="200" y="211"/>
                  </a:lnTo>
                  <a:lnTo>
                    <a:pt x="95" y="211"/>
                  </a:lnTo>
                  <a:lnTo>
                    <a:pt x="95" y="197"/>
                  </a:lnTo>
                  <a:lnTo>
                    <a:pt x="200" y="197"/>
                  </a:lnTo>
                  <a:close/>
                  <a:moveTo>
                    <a:pt x="8" y="9"/>
                  </a:moveTo>
                  <a:lnTo>
                    <a:pt x="284" y="9"/>
                  </a:lnTo>
                  <a:lnTo>
                    <a:pt x="284" y="183"/>
                  </a:lnTo>
                  <a:lnTo>
                    <a:pt x="8" y="183"/>
                  </a:lnTo>
                  <a:lnTo>
                    <a:pt x="8" y="9"/>
                  </a:lnTo>
                  <a:close/>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sp>
          <p:nvSpPr>
            <p:cNvPr id="21" name="Freeform 20"/>
            <p:cNvSpPr>
              <a:spLocks noEditPoints="1"/>
            </p:cNvSpPr>
            <p:nvPr/>
          </p:nvSpPr>
          <p:spPr bwMode="auto">
            <a:xfrm>
              <a:off x="2797176" y="1616076"/>
              <a:ext cx="347663" cy="209550"/>
            </a:xfrm>
            <a:custGeom>
              <a:avLst/>
              <a:gdLst>
                <a:gd name="T0" fmla="*/ 31 w 219"/>
                <a:gd name="T1" fmla="*/ 132 h 132"/>
                <a:gd name="T2" fmla="*/ 24 w 219"/>
                <a:gd name="T3" fmla="*/ 126 h 132"/>
                <a:gd name="T4" fmla="*/ 75 w 219"/>
                <a:gd name="T5" fmla="*/ 57 h 132"/>
                <a:gd name="T6" fmla="*/ 142 w 219"/>
                <a:gd name="T7" fmla="*/ 103 h 132"/>
                <a:gd name="T8" fmla="*/ 213 w 219"/>
                <a:gd name="T9" fmla="*/ 31 h 132"/>
                <a:gd name="T10" fmla="*/ 219 w 219"/>
                <a:gd name="T11" fmla="*/ 38 h 132"/>
                <a:gd name="T12" fmla="*/ 143 w 219"/>
                <a:gd name="T13" fmla="*/ 115 h 132"/>
                <a:gd name="T14" fmla="*/ 77 w 219"/>
                <a:gd name="T15" fmla="*/ 69 h 132"/>
                <a:gd name="T16" fmla="*/ 31 w 219"/>
                <a:gd name="T17" fmla="*/ 132 h 132"/>
                <a:gd name="T18" fmla="*/ 54 w 219"/>
                <a:gd name="T19" fmla="*/ 21 h 132"/>
                <a:gd name="T20" fmla="*/ 32 w 219"/>
                <a:gd name="T21" fmla="*/ 21 h 132"/>
                <a:gd name="T22" fmla="*/ 32 w 219"/>
                <a:gd name="T23" fmla="*/ 0 h 132"/>
                <a:gd name="T24" fmla="*/ 23 w 219"/>
                <a:gd name="T25" fmla="*/ 0 h 132"/>
                <a:gd name="T26" fmla="*/ 23 w 219"/>
                <a:gd name="T27" fmla="*/ 21 h 132"/>
                <a:gd name="T28" fmla="*/ 0 w 219"/>
                <a:gd name="T29" fmla="*/ 21 h 132"/>
                <a:gd name="T30" fmla="*/ 0 w 219"/>
                <a:gd name="T31" fmla="*/ 30 h 132"/>
                <a:gd name="T32" fmla="*/ 23 w 219"/>
                <a:gd name="T33" fmla="*/ 30 h 132"/>
                <a:gd name="T34" fmla="*/ 23 w 219"/>
                <a:gd name="T35" fmla="*/ 52 h 132"/>
                <a:gd name="T36" fmla="*/ 32 w 219"/>
                <a:gd name="T37" fmla="*/ 52 h 132"/>
                <a:gd name="T38" fmla="*/ 32 w 219"/>
                <a:gd name="T39" fmla="*/ 30 h 132"/>
                <a:gd name="T40" fmla="*/ 54 w 219"/>
                <a:gd name="T41" fmla="*/ 30 h 132"/>
                <a:gd name="T42" fmla="*/ 54 w 219"/>
                <a:gd name="T43" fmla="*/ 21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9" h="132">
                  <a:moveTo>
                    <a:pt x="31" y="132"/>
                  </a:moveTo>
                  <a:lnTo>
                    <a:pt x="24" y="126"/>
                  </a:lnTo>
                  <a:lnTo>
                    <a:pt x="75" y="57"/>
                  </a:lnTo>
                  <a:lnTo>
                    <a:pt x="142" y="103"/>
                  </a:lnTo>
                  <a:lnTo>
                    <a:pt x="213" y="31"/>
                  </a:lnTo>
                  <a:lnTo>
                    <a:pt x="219" y="38"/>
                  </a:lnTo>
                  <a:lnTo>
                    <a:pt x="143" y="115"/>
                  </a:lnTo>
                  <a:lnTo>
                    <a:pt x="77" y="69"/>
                  </a:lnTo>
                  <a:lnTo>
                    <a:pt x="31" y="132"/>
                  </a:lnTo>
                  <a:close/>
                  <a:moveTo>
                    <a:pt x="54" y="21"/>
                  </a:moveTo>
                  <a:lnTo>
                    <a:pt x="32" y="21"/>
                  </a:lnTo>
                  <a:lnTo>
                    <a:pt x="32" y="0"/>
                  </a:lnTo>
                  <a:lnTo>
                    <a:pt x="23" y="0"/>
                  </a:lnTo>
                  <a:lnTo>
                    <a:pt x="23" y="21"/>
                  </a:lnTo>
                  <a:lnTo>
                    <a:pt x="0" y="21"/>
                  </a:lnTo>
                  <a:lnTo>
                    <a:pt x="0" y="30"/>
                  </a:lnTo>
                  <a:lnTo>
                    <a:pt x="23" y="30"/>
                  </a:lnTo>
                  <a:lnTo>
                    <a:pt x="23" y="52"/>
                  </a:lnTo>
                  <a:lnTo>
                    <a:pt x="32" y="52"/>
                  </a:lnTo>
                  <a:lnTo>
                    <a:pt x="32" y="30"/>
                  </a:lnTo>
                  <a:lnTo>
                    <a:pt x="54" y="30"/>
                  </a:lnTo>
                  <a:lnTo>
                    <a:pt x="54" y="21"/>
                  </a:lnTo>
                  <a:close/>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22" name="Rectangle 26"/>
          <p:cNvSpPr>
            <a:spLocks noChangeArrowheads="1"/>
          </p:cNvSpPr>
          <p:nvPr/>
        </p:nvSpPr>
        <p:spPr bwMode="auto">
          <a:xfrm>
            <a:off x="531099" y="1337807"/>
            <a:ext cx="875110" cy="4453395"/>
          </a:xfrm>
          <a:prstGeom prst="rect">
            <a:avLst/>
          </a:prstGeom>
          <a:solidFill>
            <a:srgbClr val="D86916"/>
          </a:solidFill>
          <a:ln>
            <a:noFill/>
          </a:ln>
          <a:extLst/>
        </p:spPr>
        <p:txBody>
          <a:bodyPr vert="horz" wrap="square" lIns="64008" tIns="45720" rIns="27432" bIns="45720" numCol="1" anchor="ctr" anchorCtr="0" compatLnSpc="1">
            <a:prstTxWarp prst="textNoShape">
              <a:avLst/>
            </a:prstTxWarp>
          </a:bodyPr>
          <a:lstStyle/>
          <a:p>
            <a:pPr>
              <a:lnSpc>
                <a:spcPct val="95000"/>
              </a:lnSpc>
            </a:pPr>
            <a:endParaRPr lang="en-US" sz="1400" dirty="0"/>
          </a:p>
        </p:txBody>
      </p:sp>
      <p:grpSp>
        <p:nvGrpSpPr>
          <p:cNvPr id="23" name="Group 22"/>
          <p:cNvGrpSpPr/>
          <p:nvPr/>
        </p:nvGrpSpPr>
        <p:grpSpPr>
          <a:xfrm>
            <a:off x="638671" y="1385464"/>
            <a:ext cx="632222" cy="806450"/>
            <a:chOff x="5686425" y="3017838"/>
            <a:chExt cx="842963" cy="806450"/>
          </a:xfrm>
        </p:grpSpPr>
        <p:sp>
          <p:nvSpPr>
            <p:cNvPr id="24" name="Freeform 41"/>
            <p:cNvSpPr>
              <a:spLocks noEditPoints="1"/>
            </p:cNvSpPr>
            <p:nvPr/>
          </p:nvSpPr>
          <p:spPr bwMode="auto">
            <a:xfrm>
              <a:off x="5708650" y="3455988"/>
              <a:ext cx="19050" cy="46038"/>
            </a:xfrm>
            <a:custGeom>
              <a:avLst/>
              <a:gdLst>
                <a:gd name="T0" fmla="*/ 12 w 12"/>
                <a:gd name="T1" fmla="*/ 29 h 29"/>
                <a:gd name="T2" fmla="*/ 12 w 12"/>
                <a:gd name="T3" fmla="*/ 29 h 29"/>
                <a:gd name="T4" fmla="*/ 12 w 12"/>
                <a:gd name="T5" fmla="*/ 29 h 29"/>
                <a:gd name="T6" fmla="*/ 0 w 12"/>
                <a:gd name="T7" fmla="*/ 0 h 29"/>
                <a:gd name="T8" fmla="*/ 0 w 12"/>
                <a:gd name="T9" fmla="*/ 0 h 29"/>
                <a:gd name="T10" fmla="*/ 0 w 12"/>
                <a:gd name="T11" fmla="*/ 0 h 29"/>
              </a:gdLst>
              <a:ahLst/>
              <a:cxnLst>
                <a:cxn ang="0">
                  <a:pos x="T0" y="T1"/>
                </a:cxn>
                <a:cxn ang="0">
                  <a:pos x="T2" y="T3"/>
                </a:cxn>
                <a:cxn ang="0">
                  <a:pos x="T4" y="T5"/>
                </a:cxn>
                <a:cxn ang="0">
                  <a:pos x="T6" y="T7"/>
                </a:cxn>
                <a:cxn ang="0">
                  <a:pos x="T8" y="T9"/>
                </a:cxn>
                <a:cxn ang="0">
                  <a:pos x="T10" y="T11"/>
                </a:cxn>
              </a:cxnLst>
              <a:rect l="0" t="0" r="r" b="b"/>
              <a:pathLst>
                <a:path w="12" h="29">
                  <a:moveTo>
                    <a:pt x="12" y="29"/>
                  </a:moveTo>
                  <a:lnTo>
                    <a:pt x="12" y="29"/>
                  </a:lnTo>
                  <a:lnTo>
                    <a:pt x="12" y="29"/>
                  </a:lnTo>
                  <a:close/>
                  <a:moveTo>
                    <a:pt x="0" y="0"/>
                  </a:moveTo>
                  <a:lnTo>
                    <a:pt x="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42"/>
            <p:cNvSpPr>
              <a:spLocks noEditPoints="1"/>
            </p:cNvSpPr>
            <p:nvPr/>
          </p:nvSpPr>
          <p:spPr bwMode="auto">
            <a:xfrm>
              <a:off x="6240463" y="3802063"/>
              <a:ext cx="15875" cy="19050"/>
            </a:xfrm>
            <a:custGeom>
              <a:avLst/>
              <a:gdLst>
                <a:gd name="T0" fmla="*/ 1 w 4"/>
                <a:gd name="T1" fmla="*/ 5 h 5"/>
                <a:gd name="T2" fmla="*/ 1 w 4"/>
                <a:gd name="T3" fmla="*/ 5 h 5"/>
                <a:gd name="T4" fmla="*/ 1 w 4"/>
                <a:gd name="T5" fmla="*/ 5 h 5"/>
                <a:gd name="T6" fmla="*/ 0 w 4"/>
                <a:gd name="T7" fmla="*/ 3 h 5"/>
                <a:gd name="T8" fmla="*/ 0 w 4"/>
                <a:gd name="T9" fmla="*/ 3 h 5"/>
                <a:gd name="T10" fmla="*/ 0 w 4"/>
                <a:gd name="T11" fmla="*/ 3 h 5"/>
                <a:gd name="T12" fmla="*/ 4 w 4"/>
                <a:gd name="T13" fmla="*/ 0 h 5"/>
                <a:gd name="T14" fmla="*/ 4 w 4"/>
                <a:gd name="T15" fmla="*/ 0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5">
                  <a:moveTo>
                    <a:pt x="1" y="5"/>
                  </a:moveTo>
                  <a:cubicBezTo>
                    <a:pt x="1" y="5"/>
                    <a:pt x="1" y="5"/>
                    <a:pt x="1" y="5"/>
                  </a:cubicBezTo>
                  <a:cubicBezTo>
                    <a:pt x="1" y="5"/>
                    <a:pt x="1" y="5"/>
                    <a:pt x="1" y="5"/>
                  </a:cubicBezTo>
                  <a:close/>
                  <a:moveTo>
                    <a:pt x="0" y="3"/>
                  </a:moveTo>
                  <a:cubicBezTo>
                    <a:pt x="0" y="3"/>
                    <a:pt x="0" y="3"/>
                    <a:pt x="0" y="3"/>
                  </a:cubicBezTo>
                  <a:cubicBezTo>
                    <a:pt x="0" y="3"/>
                    <a:pt x="0" y="3"/>
                    <a:pt x="0" y="3"/>
                  </a:cubicBezTo>
                  <a:close/>
                  <a:moveTo>
                    <a:pt x="4" y="0"/>
                  </a:moveTo>
                  <a:cubicBezTo>
                    <a:pt x="4" y="0"/>
                    <a:pt x="4" y="0"/>
                    <a:pt x="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Rectangle 43"/>
            <p:cNvSpPr>
              <a:spLocks noChangeArrowheads="1"/>
            </p:cNvSpPr>
            <p:nvPr/>
          </p:nvSpPr>
          <p:spPr bwMode="auto">
            <a:xfrm>
              <a:off x="6308725" y="3460750"/>
              <a:ext cx="52387" cy="190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44"/>
            <p:cNvSpPr>
              <a:spLocks/>
            </p:cNvSpPr>
            <p:nvPr/>
          </p:nvSpPr>
          <p:spPr bwMode="auto">
            <a:xfrm>
              <a:off x="6240463" y="3460750"/>
              <a:ext cx="49212" cy="19050"/>
            </a:xfrm>
            <a:custGeom>
              <a:avLst/>
              <a:gdLst>
                <a:gd name="T0" fmla="*/ 13 w 13"/>
                <a:gd name="T1" fmla="*/ 5 h 5"/>
                <a:gd name="T2" fmla="*/ 13 w 13"/>
                <a:gd name="T3" fmla="*/ 0 h 5"/>
                <a:gd name="T4" fmla="*/ 9 w 13"/>
                <a:gd name="T5" fmla="*/ 0 h 5"/>
                <a:gd name="T6" fmla="*/ 0 w 13"/>
                <a:gd name="T7" fmla="*/ 5 h 5"/>
                <a:gd name="T8" fmla="*/ 13 w 13"/>
                <a:gd name="T9" fmla="*/ 5 h 5"/>
              </a:gdLst>
              <a:ahLst/>
              <a:cxnLst>
                <a:cxn ang="0">
                  <a:pos x="T0" y="T1"/>
                </a:cxn>
                <a:cxn ang="0">
                  <a:pos x="T2" y="T3"/>
                </a:cxn>
                <a:cxn ang="0">
                  <a:pos x="T4" y="T5"/>
                </a:cxn>
                <a:cxn ang="0">
                  <a:pos x="T6" y="T7"/>
                </a:cxn>
                <a:cxn ang="0">
                  <a:pos x="T8" y="T9"/>
                </a:cxn>
              </a:cxnLst>
              <a:rect l="0" t="0" r="r" b="b"/>
              <a:pathLst>
                <a:path w="13" h="5">
                  <a:moveTo>
                    <a:pt x="13" y="5"/>
                  </a:moveTo>
                  <a:cubicBezTo>
                    <a:pt x="13" y="0"/>
                    <a:pt x="13" y="0"/>
                    <a:pt x="13" y="0"/>
                  </a:cubicBezTo>
                  <a:cubicBezTo>
                    <a:pt x="9" y="0"/>
                    <a:pt x="9" y="0"/>
                    <a:pt x="9" y="0"/>
                  </a:cubicBezTo>
                  <a:cubicBezTo>
                    <a:pt x="6" y="2"/>
                    <a:pt x="3" y="4"/>
                    <a:pt x="0" y="5"/>
                  </a:cubicBezTo>
                  <a:lnTo>
                    <a:pt x="13"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Rectangle 45"/>
            <p:cNvSpPr>
              <a:spLocks noChangeArrowheads="1"/>
            </p:cNvSpPr>
            <p:nvPr/>
          </p:nvSpPr>
          <p:spPr bwMode="auto">
            <a:xfrm>
              <a:off x="6176963" y="3460750"/>
              <a:ext cx="30162" cy="190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9" name="Rectangle 46"/>
            <p:cNvSpPr>
              <a:spLocks noChangeArrowheads="1"/>
            </p:cNvSpPr>
            <p:nvPr/>
          </p:nvSpPr>
          <p:spPr bwMode="auto">
            <a:xfrm>
              <a:off x="6105525" y="3460750"/>
              <a:ext cx="46037" cy="190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0" name="Rectangle 47"/>
            <p:cNvSpPr>
              <a:spLocks noChangeArrowheads="1"/>
            </p:cNvSpPr>
            <p:nvPr/>
          </p:nvSpPr>
          <p:spPr bwMode="auto">
            <a:xfrm>
              <a:off x="6030913" y="3460750"/>
              <a:ext cx="44450" cy="190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1" name="Rectangle 48"/>
            <p:cNvSpPr>
              <a:spLocks noChangeArrowheads="1"/>
            </p:cNvSpPr>
            <p:nvPr/>
          </p:nvSpPr>
          <p:spPr bwMode="auto">
            <a:xfrm>
              <a:off x="5956300" y="3460750"/>
              <a:ext cx="44450" cy="190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2" name="Freeform 49"/>
            <p:cNvSpPr>
              <a:spLocks/>
            </p:cNvSpPr>
            <p:nvPr/>
          </p:nvSpPr>
          <p:spPr bwMode="auto">
            <a:xfrm>
              <a:off x="6342063" y="3438525"/>
              <a:ext cx="33337" cy="63500"/>
            </a:xfrm>
            <a:custGeom>
              <a:avLst/>
              <a:gdLst>
                <a:gd name="T0" fmla="*/ 0 w 21"/>
                <a:gd name="T1" fmla="*/ 0 h 40"/>
                <a:gd name="T2" fmla="*/ 0 w 21"/>
                <a:gd name="T3" fmla="*/ 40 h 40"/>
                <a:gd name="T4" fmla="*/ 21 w 21"/>
                <a:gd name="T5" fmla="*/ 21 h 40"/>
                <a:gd name="T6" fmla="*/ 0 w 21"/>
                <a:gd name="T7" fmla="*/ 0 h 40"/>
              </a:gdLst>
              <a:ahLst/>
              <a:cxnLst>
                <a:cxn ang="0">
                  <a:pos x="T0" y="T1"/>
                </a:cxn>
                <a:cxn ang="0">
                  <a:pos x="T2" y="T3"/>
                </a:cxn>
                <a:cxn ang="0">
                  <a:pos x="T4" y="T5"/>
                </a:cxn>
                <a:cxn ang="0">
                  <a:pos x="T6" y="T7"/>
                </a:cxn>
              </a:cxnLst>
              <a:rect l="0" t="0" r="r" b="b"/>
              <a:pathLst>
                <a:path w="21" h="40">
                  <a:moveTo>
                    <a:pt x="0" y="0"/>
                  </a:moveTo>
                  <a:lnTo>
                    <a:pt x="0" y="40"/>
                  </a:lnTo>
                  <a:lnTo>
                    <a:pt x="21" y="21"/>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3" name="Freeform 50"/>
            <p:cNvSpPr>
              <a:spLocks/>
            </p:cNvSpPr>
            <p:nvPr/>
          </p:nvSpPr>
          <p:spPr bwMode="auto">
            <a:xfrm>
              <a:off x="5992813" y="3336925"/>
              <a:ext cx="26987" cy="33338"/>
            </a:xfrm>
            <a:custGeom>
              <a:avLst/>
              <a:gdLst>
                <a:gd name="T0" fmla="*/ 2 w 7"/>
                <a:gd name="T1" fmla="*/ 9 h 9"/>
                <a:gd name="T2" fmla="*/ 0 w 7"/>
                <a:gd name="T3" fmla="*/ 1 h 9"/>
                <a:gd name="T4" fmla="*/ 5 w 7"/>
                <a:gd name="T5" fmla="*/ 0 h 9"/>
                <a:gd name="T6" fmla="*/ 7 w 7"/>
                <a:gd name="T7" fmla="*/ 7 h 9"/>
                <a:gd name="T8" fmla="*/ 2 w 7"/>
                <a:gd name="T9" fmla="*/ 9 h 9"/>
              </a:gdLst>
              <a:ahLst/>
              <a:cxnLst>
                <a:cxn ang="0">
                  <a:pos x="T0" y="T1"/>
                </a:cxn>
                <a:cxn ang="0">
                  <a:pos x="T2" y="T3"/>
                </a:cxn>
                <a:cxn ang="0">
                  <a:pos x="T4" y="T5"/>
                </a:cxn>
                <a:cxn ang="0">
                  <a:pos x="T6" y="T7"/>
                </a:cxn>
                <a:cxn ang="0">
                  <a:pos x="T8" y="T9"/>
                </a:cxn>
              </a:cxnLst>
              <a:rect l="0" t="0" r="r" b="b"/>
              <a:pathLst>
                <a:path w="7" h="9">
                  <a:moveTo>
                    <a:pt x="2" y="9"/>
                  </a:moveTo>
                  <a:cubicBezTo>
                    <a:pt x="1" y="6"/>
                    <a:pt x="1" y="4"/>
                    <a:pt x="0" y="1"/>
                  </a:cubicBezTo>
                  <a:cubicBezTo>
                    <a:pt x="5" y="0"/>
                    <a:pt x="5" y="0"/>
                    <a:pt x="5" y="0"/>
                  </a:cubicBezTo>
                  <a:cubicBezTo>
                    <a:pt x="6" y="2"/>
                    <a:pt x="6" y="5"/>
                    <a:pt x="7" y="7"/>
                  </a:cubicBezTo>
                  <a:lnTo>
                    <a:pt x="2"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4" name="Freeform 51"/>
            <p:cNvSpPr>
              <a:spLocks/>
            </p:cNvSpPr>
            <p:nvPr/>
          </p:nvSpPr>
          <p:spPr bwMode="auto">
            <a:xfrm>
              <a:off x="6281738" y="3362325"/>
              <a:ext cx="46037" cy="57150"/>
            </a:xfrm>
            <a:custGeom>
              <a:avLst/>
              <a:gdLst>
                <a:gd name="T0" fmla="*/ 4 w 12"/>
                <a:gd name="T1" fmla="*/ 15 h 15"/>
                <a:gd name="T2" fmla="*/ 0 w 12"/>
                <a:gd name="T3" fmla="*/ 12 h 15"/>
                <a:gd name="T4" fmla="*/ 7 w 12"/>
                <a:gd name="T5" fmla="*/ 0 h 15"/>
                <a:gd name="T6" fmla="*/ 12 w 12"/>
                <a:gd name="T7" fmla="*/ 2 h 15"/>
                <a:gd name="T8" fmla="*/ 4 w 12"/>
                <a:gd name="T9" fmla="*/ 15 h 15"/>
              </a:gdLst>
              <a:ahLst/>
              <a:cxnLst>
                <a:cxn ang="0">
                  <a:pos x="T0" y="T1"/>
                </a:cxn>
                <a:cxn ang="0">
                  <a:pos x="T2" y="T3"/>
                </a:cxn>
                <a:cxn ang="0">
                  <a:pos x="T4" y="T5"/>
                </a:cxn>
                <a:cxn ang="0">
                  <a:pos x="T6" y="T7"/>
                </a:cxn>
                <a:cxn ang="0">
                  <a:pos x="T8" y="T9"/>
                </a:cxn>
              </a:cxnLst>
              <a:rect l="0" t="0" r="r" b="b"/>
              <a:pathLst>
                <a:path w="12" h="15">
                  <a:moveTo>
                    <a:pt x="4" y="15"/>
                  </a:moveTo>
                  <a:cubicBezTo>
                    <a:pt x="0" y="12"/>
                    <a:pt x="0" y="12"/>
                    <a:pt x="0" y="12"/>
                  </a:cubicBezTo>
                  <a:cubicBezTo>
                    <a:pt x="3" y="8"/>
                    <a:pt x="6" y="4"/>
                    <a:pt x="7" y="0"/>
                  </a:cubicBezTo>
                  <a:cubicBezTo>
                    <a:pt x="12" y="2"/>
                    <a:pt x="12" y="2"/>
                    <a:pt x="12" y="2"/>
                  </a:cubicBezTo>
                  <a:cubicBezTo>
                    <a:pt x="10" y="7"/>
                    <a:pt x="8" y="11"/>
                    <a:pt x="4" y="1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5" name="Freeform 52"/>
            <p:cNvSpPr>
              <a:spLocks/>
            </p:cNvSpPr>
            <p:nvPr/>
          </p:nvSpPr>
          <p:spPr bwMode="auto">
            <a:xfrm>
              <a:off x="6316663" y="3279775"/>
              <a:ext cx="25400" cy="60325"/>
            </a:xfrm>
            <a:custGeom>
              <a:avLst/>
              <a:gdLst>
                <a:gd name="T0" fmla="*/ 6 w 7"/>
                <a:gd name="T1" fmla="*/ 16 h 16"/>
                <a:gd name="T2" fmla="*/ 0 w 7"/>
                <a:gd name="T3" fmla="*/ 15 h 16"/>
                <a:gd name="T4" fmla="*/ 1 w 7"/>
                <a:gd name="T5" fmla="*/ 6 h 16"/>
                <a:gd name="T6" fmla="*/ 1 w 7"/>
                <a:gd name="T7" fmla="*/ 1 h 16"/>
                <a:gd name="T8" fmla="*/ 6 w 7"/>
                <a:gd name="T9" fmla="*/ 0 h 16"/>
                <a:gd name="T10" fmla="*/ 7 w 7"/>
                <a:gd name="T11" fmla="*/ 6 h 16"/>
                <a:gd name="T12" fmla="*/ 6 w 7"/>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7" h="16">
                  <a:moveTo>
                    <a:pt x="6" y="16"/>
                  </a:moveTo>
                  <a:cubicBezTo>
                    <a:pt x="0" y="15"/>
                    <a:pt x="0" y="15"/>
                    <a:pt x="0" y="15"/>
                  </a:cubicBezTo>
                  <a:cubicBezTo>
                    <a:pt x="1" y="12"/>
                    <a:pt x="1" y="9"/>
                    <a:pt x="1" y="6"/>
                  </a:cubicBezTo>
                  <a:cubicBezTo>
                    <a:pt x="1" y="5"/>
                    <a:pt x="1" y="3"/>
                    <a:pt x="1" y="1"/>
                  </a:cubicBezTo>
                  <a:cubicBezTo>
                    <a:pt x="6" y="0"/>
                    <a:pt x="6" y="0"/>
                    <a:pt x="6" y="0"/>
                  </a:cubicBezTo>
                  <a:cubicBezTo>
                    <a:pt x="6" y="2"/>
                    <a:pt x="7" y="4"/>
                    <a:pt x="7" y="6"/>
                  </a:cubicBezTo>
                  <a:cubicBezTo>
                    <a:pt x="7" y="10"/>
                    <a:pt x="6" y="13"/>
                    <a:pt x="6" y="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6" name="Freeform 53"/>
            <p:cNvSpPr>
              <a:spLocks/>
            </p:cNvSpPr>
            <p:nvPr/>
          </p:nvSpPr>
          <p:spPr bwMode="auto">
            <a:xfrm>
              <a:off x="5989638" y="3254375"/>
              <a:ext cx="26987" cy="55563"/>
            </a:xfrm>
            <a:custGeom>
              <a:avLst/>
              <a:gdLst>
                <a:gd name="T0" fmla="*/ 0 w 7"/>
                <a:gd name="T1" fmla="*/ 15 h 15"/>
                <a:gd name="T2" fmla="*/ 0 w 7"/>
                <a:gd name="T3" fmla="*/ 13 h 15"/>
                <a:gd name="T4" fmla="*/ 2 w 7"/>
                <a:gd name="T5" fmla="*/ 0 h 15"/>
                <a:gd name="T6" fmla="*/ 7 w 7"/>
                <a:gd name="T7" fmla="*/ 1 h 15"/>
                <a:gd name="T8" fmla="*/ 5 w 7"/>
                <a:gd name="T9" fmla="*/ 13 h 15"/>
                <a:gd name="T10" fmla="*/ 5 w 7"/>
                <a:gd name="T11" fmla="*/ 15 h 15"/>
                <a:gd name="T12" fmla="*/ 0 w 7"/>
                <a:gd name="T13" fmla="*/ 15 h 15"/>
              </a:gdLst>
              <a:ahLst/>
              <a:cxnLst>
                <a:cxn ang="0">
                  <a:pos x="T0" y="T1"/>
                </a:cxn>
                <a:cxn ang="0">
                  <a:pos x="T2" y="T3"/>
                </a:cxn>
                <a:cxn ang="0">
                  <a:pos x="T4" y="T5"/>
                </a:cxn>
                <a:cxn ang="0">
                  <a:pos x="T6" y="T7"/>
                </a:cxn>
                <a:cxn ang="0">
                  <a:pos x="T8" y="T9"/>
                </a:cxn>
                <a:cxn ang="0">
                  <a:pos x="T10" y="T11"/>
                </a:cxn>
                <a:cxn ang="0">
                  <a:pos x="T12" y="T13"/>
                </a:cxn>
              </a:cxnLst>
              <a:rect l="0" t="0" r="r" b="b"/>
              <a:pathLst>
                <a:path w="7" h="15">
                  <a:moveTo>
                    <a:pt x="0" y="15"/>
                  </a:moveTo>
                  <a:cubicBezTo>
                    <a:pt x="0" y="15"/>
                    <a:pt x="0" y="14"/>
                    <a:pt x="0" y="13"/>
                  </a:cubicBezTo>
                  <a:cubicBezTo>
                    <a:pt x="0" y="9"/>
                    <a:pt x="1" y="4"/>
                    <a:pt x="2" y="0"/>
                  </a:cubicBezTo>
                  <a:cubicBezTo>
                    <a:pt x="7" y="1"/>
                    <a:pt x="7" y="1"/>
                    <a:pt x="7" y="1"/>
                  </a:cubicBezTo>
                  <a:cubicBezTo>
                    <a:pt x="6" y="5"/>
                    <a:pt x="5" y="9"/>
                    <a:pt x="5" y="13"/>
                  </a:cubicBezTo>
                  <a:cubicBezTo>
                    <a:pt x="5" y="14"/>
                    <a:pt x="5" y="14"/>
                    <a:pt x="5" y="15"/>
                  </a:cubicBezTo>
                  <a:lnTo>
                    <a:pt x="0"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7" name="Freeform 54"/>
            <p:cNvSpPr>
              <a:spLocks/>
            </p:cNvSpPr>
            <p:nvPr/>
          </p:nvSpPr>
          <p:spPr bwMode="auto">
            <a:xfrm>
              <a:off x="6289675" y="3197225"/>
              <a:ext cx="41275" cy="60325"/>
            </a:xfrm>
            <a:custGeom>
              <a:avLst/>
              <a:gdLst>
                <a:gd name="T0" fmla="*/ 7 w 11"/>
                <a:gd name="T1" fmla="*/ 16 h 16"/>
                <a:gd name="T2" fmla="*/ 0 w 11"/>
                <a:gd name="T3" fmla="*/ 4 h 16"/>
                <a:gd name="T4" fmla="*/ 4 w 11"/>
                <a:gd name="T5" fmla="*/ 0 h 16"/>
                <a:gd name="T6" fmla="*/ 11 w 11"/>
                <a:gd name="T7" fmla="*/ 15 h 16"/>
                <a:gd name="T8" fmla="*/ 7 w 11"/>
                <a:gd name="T9" fmla="*/ 16 h 16"/>
              </a:gdLst>
              <a:ahLst/>
              <a:cxnLst>
                <a:cxn ang="0">
                  <a:pos x="T0" y="T1"/>
                </a:cxn>
                <a:cxn ang="0">
                  <a:pos x="T2" y="T3"/>
                </a:cxn>
                <a:cxn ang="0">
                  <a:pos x="T4" y="T5"/>
                </a:cxn>
                <a:cxn ang="0">
                  <a:pos x="T6" y="T7"/>
                </a:cxn>
                <a:cxn ang="0">
                  <a:pos x="T8" y="T9"/>
                </a:cxn>
              </a:cxnLst>
              <a:rect l="0" t="0" r="r" b="b"/>
              <a:pathLst>
                <a:path w="11" h="16">
                  <a:moveTo>
                    <a:pt x="7" y="16"/>
                  </a:moveTo>
                  <a:cubicBezTo>
                    <a:pt x="5" y="12"/>
                    <a:pt x="3" y="7"/>
                    <a:pt x="0" y="4"/>
                  </a:cubicBezTo>
                  <a:cubicBezTo>
                    <a:pt x="4" y="0"/>
                    <a:pt x="4" y="0"/>
                    <a:pt x="4" y="0"/>
                  </a:cubicBezTo>
                  <a:cubicBezTo>
                    <a:pt x="8" y="5"/>
                    <a:pt x="10" y="10"/>
                    <a:pt x="11" y="15"/>
                  </a:cubicBezTo>
                  <a:lnTo>
                    <a:pt x="7" y="1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 name="Freeform 55"/>
            <p:cNvSpPr>
              <a:spLocks/>
            </p:cNvSpPr>
            <p:nvPr/>
          </p:nvSpPr>
          <p:spPr bwMode="auto">
            <a:xfrm>
              <a:off x="6008688" y="3179763"/>
              <a:ext cx="49212" cy="55563"/>
            </a:xfrm>
            <a:custGeom>
              <a:avLst/>
              <a:gdLst>
                <a:gd name="T0" fmla="*/ 5 w 13"/>
                <a:gd name="T1" fmla="*/ 15 h 15"/>
                <a:gd name="T2" fmla="*/ 0 w 13"/>
                <a:gd name="T3" fmla="*/ 12 h 15"/>
                <a:gd name="T4" fmla="*/ 9 w 13"/>
                <a:gd name="T5" fmla="*/ 0 h 15"/>
                <a:gd name="T6" fmla="*/ 13 w 13"/>
                <a:gd name="T7" fmla="*/ 3 h 15"/>
                <a:gd name="T8" fmla="*/ 5 w 13"/>
                <a:gd name="T9" fmla="*/ 15 h 15"/>
              </a:gdLst>
              <a:ahLst/>
              <a:cxnLst>
                <a:cxn ang="0">
                  <a:pos x="T0" y="T1"/>
                </a:cxn>
                <a:cxn ang="0">
                  <a:pos x="T2" y="T3"/>
                </a:cxn>
                <a:cxn ang="0">
                  <a:pos x="T4" y="T5"/>
                </a:cxn>
                <a:cxn ang="0">
                  <a:pos x="T6" y="T7"/>
                </a:cxn>
                <a:cxn ang="0">
                  <a:pos x="T8" y="T9"/>
                </a:cxn>
              </a:cxnLst>
              <a:rect l="0" t="0" r="r" b="b"/>
              <a:pathLst>
                <a:path w="13" h="15">
                  <a:moveTo>
                    <a:pt x="5" y="15"/>
                  </a:moveTo>
                  <a:cubicBezTo>
                    <a:pt x="0" y="12"/>
                    <a:pt x="0" y="12"/>
                    <a:pt x="0" y="12"/>
                  </a:cubicBezTo>
                  <a:cubicBezTo>
                    <a:pt x="2" y="7"/>
                    <a:pt x="6" y="3"/>
                    <a:pt x="9" y="0"/>
                  </a:cubicBezTo>
                  <a:cubicBezTo>
                    <a:pt x="13" y="3"/>
                    <a:pt x="13" y="3"/>
                    <a:pt x="13" y="3"/>
                  </a:cubicBezTo>
                  <a:cubicBezTo>
                    <a:pt x="10" y="7"/>
                    <a:pt x="7" y="10"/>
                    <a:pt x="5" y="1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9" name="Freeform 56"/>
            <p:cNvSpPr>
              <a:spLocks/>
            </p:cNvSpPr>
            <p:nvPr/>
          </p:nvSpPr>
          <p:spPr bwMode="auto">
            <a:xfrm>
              <a:off x="6229350" y="3144838"/>
              <a:ext cx="57150" cy="46038"/>
            </a:xfrm>
            <a:custGeom>
              <a:avLst/>
              <a:gdLst>
                <a:gd name="T0" fmla="*/ 12 w 15"/>
                <a:gd name="T1" fmla="*/ 12 h 12"/>
                <a:gd name="T2" fmla="*/ 0 w 15"/>
                <a:gd name="T3" fmla="*/ 4 h 12"/>
                <a:gd name="T4" fmla="*/ 2 w 15"/>
                <a:gd name="T5" fmla="*/ 0 h 12"/>
                <a:gd name="T6" fmla="*/ 15 w 15"/>
                <a:gd name="T7" fmla="*/ 9 h 12"/>
                <a:gd name="T8" fmla="*/ 12 w 15"/>
                <a:gd name="T9" fmla="*/ 12 h 12"/>
              </a:gdLst>
              <a:ahLst/>
              <a:cxnLst>
                <a:cxn ang="0">
                  <a:pos x="T0" y="T1"/>
                </a:cxn>
                <a:cxn ang="0">
                  <a:pos x="T2" y="T3"/>
                </a:cxn>
                <a:cxn ang="0">
                  <a:pos x="T4" y="T5"/>
                </a:cxn>
                <a:cxn ang="0">
                  <a:pos x="T6" y="T7"/>
                </a:cxn>
                <a:cxn ang="0">
                  <a:pos x="T8" y="T9"/>
                </a:cxn>
              </a:cxnLst>
              <a:rect l="0" t="0" r="r" b="b"/>
              <a:pathLst>
                <a:path w="15" h="12">
                  <a:moveTo>
                    <a:pt x="12" y="12"/>
                  </a:moveTo>
                  <a:cubicBezTo>
                    <a:pt x="8" y="9"/>
                    <a:pt x="4" y="6"/>
                    <a:pt x="0" y="4"/>
                  </a:cubicBezTo>
                  <a:cubicBezTo>
                    <a:pt x="2" y="0"/>
                    <a:pt x="2" y="0"/>
                    <a:pt x="2" y="0"/>
                  </a:cubicBezTo>
                  <a:cubicBezTo>
                    <a:pt x="7" y="2"/>
                    <a:pt x="11" y="5"/>
                    <a:pt x="15" y="9"/>
                  </a:cubicBezTo>
                  <a:lnTo>
                    <a:pt x="12" y="1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0" name="Freeform 57"/>
            <p:cNvSpPr>
              <a:spLocks/>
            </p:cNvSpPr>
            <p:nvPr/>
          </p:nvSpPr>
          <p:spPr bwMode="auto">
            <a:xfrm>
              <a:off x="6069013" y="3133725"/>
              <a:ext cx="55562" cy="41275"/>
            </a:xfrm>
            <a:custGeom>
              <a:avLst/>
              <a:gdLst>
                <a:gd name="T0" fmla="*/ 3 w 15"/>
                <a:gd name="T1" fmla="*/ 11 h 11"/>
                <a:gd name="T2" fmla="*/ 0 w 15"/>
                <a:gd name="T3" fmla="*/ 7 h 11"/>
                <a:gd name="T4" fmla="*/ 14 w 15"/>
                <a:gd name="T5" fmla="*/ 0 h 11"/>
                <a:gd name="T6" fmla="*/ 15 w 15"/>
                <a:gd name="T7" fmla="*/ 5 h 11"/>
                <a:gd name="T8" fmla="*/ 3 w 15"/>
                <a:gd name="T9" fmla="*/ 11 h 11"/>
              </a:gdLst>
              <a:ahLst/>
              <a:cxnLst>
                <a:cxn ang="0">
                  <a:pos x="T0" y="T1"/>
                </a:cxn>
                <a:cxn ang="0">
                  <a:pos x="T2" y="T3"/>
                </a:cxn>
                <a:cxn ang="0">
                  <a:pos x="T4" y="T5"/>
                </a:cxn>
                <a:cxn ang="0">
                  <a:pos x="T6" y="T7"/>
                </a:cxn>
                <a:cxn ang="0">
                  <a:pos x="T8" y="T9"/>
                </a:cxn>
              </a:cxnLst>
              <a:rect l="0" t="0" r="r" b="b"/>
              <a:pathLst>
                <a:path w="15" h="11">
                  <a:moveTo>
                    <a:pt x="3" y="11"/>
                  </a:moveTo>
                  <a:cubicBezTo>
                    <a:pt x="0" y="7"/>
                    <a:pt x="0" y="7"/>
                    <a:pt x="0" y="7"/>
                  </a:cubicBezTo>
                  <a:cubicBezTo>
                    <a:pt x="4" y="4"/>
                    <a:pt x="9" y="1"/>
                    <a:pt x="14" y="0"/>
                  </a:cubicBezTo>
                  <a:cubicBezTo>
                    <a:pt x="15" y="5"/>
                    <a:pt x="15" y="5"/>
                    <a:pt x="15" y="5"/>
                  </a:cubicBezTo>
                  <a:cubicBezTo>
                    <a:pt x="11" y="6"/>
                    <a:pt x="6" y="8"/>
                    <a:pt x="3" y="1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1" name="Freeform 58"/>
            <p:cNvSpPr>
              <a:spLocks/>
            </p:cNvSpPr>
            <p:nvPr/>
          </p:nvSpPr>
          <p:spPr bwMode="auto">
            <a:xfrm>
              <a:off x="6151563" y="3130550"/>
              <a:ext cx="60325" cy="22225"/>
            </a:xfrm>
            <a:custGeom>
              <a:avLst/>
              <a:gdLst>
                <a:gd name="T0" fmla="*/ 14 w 16"/>
                <a:gd name="T1" fmla="*/ 6 h 6"/>
                <a:gd name="T2" fmla="*/ 4 w 16"/>
                <a:gd name="T3" fmla="*/ 5 h 6"/>
                <a:gd name="T4" fmla="*/ 0 w 16"/>
                <a:gd name="T5" fmla="*/ 5 h 6"/>
                <a:gd name="T6" fmla="*/ 0 w 16"/>
                <a:gd name="T7" fmla="*/ 0 h 6"/>
                <a:gd name="T8" fmla="*/ 4 w 16"/>
                <a:gd name="T9" fmla="*/ 0 h 6"/>
                <a:gd name="T10" fmla="*/ 16 w 16"/>
                <a:gd name="T11" fmla="*/ 1 h 6"/>
                <a:gd name="T12" fmla="*/ 14 w 16"/>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6" h="6">
                  <a:moveTo>
                    <a:pt x="14" y="6"/>
                  </a:moveTo>
                  <a:cubicBezTo>
                    <a:pt x="11" y="5"/>
                    <a:pt x="7" y="5"/>
                    <a:pt x="4" y="5"/>
                  </a:cubicBezTo>
                  <a:cubicBezTo>
                    <a:pt x="3" y="5"/>
                    <a:pt x="1" y="5"/>
                    <a:pt x="0" y="5"/>
                  </a:cubicBezTo>
                  <a:cubicBezTo>
                    <a:pt x="0" y="0"/>
                    <a:pt x="0" y="0"/>
                    <a:pt x="0" y="0"/>
                  </a:cubicBezTo>
                  <a:cubicBezTo>
                    <a:pt x="1" y="0"/>
                    <a:pt x="2" y="0"/>
                    <a:pt x="4" y="0"/>
                  </a:cubicBezTo>
                  <a:cubicBezTo>
                    <a:pt x="8" y="0"/>
                    <a:pt x="12" y="0"/>
                    <a:pt x="16" y="1"/>
                  </a:cubicBezTo>
                  <a:lnTo>
                    <a:pt x="14"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2" name="Freeform 59"/>
            <p:cNvSpPr>
              <a:spLocks/>
            </p:cNvSpPr>
            <p:nvPr/>
          </p:nvSpPr>
          <p:spPr bwMode="auto">
            <a:xfrm>
              <a:off x="5978525" y="3344863"/>
              <a:ext cx="55562" cy="44450"/>
            </a:xfrm>
            <a:custGeom>
              <a:avLst/>
              <a:gdLst>
                <a:gd name="T0" fmla="*/ 35 w 35"/>
                <a:gd name="T1" fmla="*/ 0 h 28"/>
                <a:gd name="T2" fmla="*/ 28 w 35"/>
                <a:gd name="T3" fmla="*/ 28 h 28"/>
                <a:gd name="T4" fmla="*/ 0 w 35"/>
                <a:gd name="T5" fmla="*/ 18 h 28"/>
                <a:gd name="T6" fmla="*/ 35 w 35"/>
                <a:gd name="T7" fmla="*/ 0 h 28"/>
              </a:gdLst>
              <a:ahLst/>
              <a:cxnLst>
                <a:cxn ang="0">
                  <a:pos x="T0" y="T1"/>
                </a:cxn>
                <a:cxn ang="0">
                  <a:pos x="T2" y="T3"/>
                </a:cxn>
                <a:cxn ang="0">
                  <a:pos x="T4" y="T5"/>
                </a:cxn>
                <a:cxn ang="0">
                  <a:pos x="T6" y="T7"/>
                </a:cxn>
              </a:cxnLst>
              <a:rect l="0" t="0" r="r" b="b"/>
              <a:pathLst>
                <a:path w="35" h="28">
                  <a:moveTo>
                    <a:pt x="35" y="0"/>
                  </a:moveTo>
                  <a:lnTo>
                    <a:pt x="28" y="28"/>
                  </a:lnTo>
                  <a:lnTo>
                    <a:pt x="0" y="18"/>
                  </a:lnTo>
                  <a:lnTo>
                    <a:pt x="3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3" name="Freeform 60"/>
            <p:cNvSpPr>
              <a:spLocks/>
            </p:cNvSpPr>
            <p:nvPr/>
          </p:nvSpPr>
          <p:spPr bwMode="auto">
            <a:xfrm>
              <a:off x="6229350" y="3427413"/>
              <a:ext cx="46037" cy="36513"/>
            </a:xfrm>
            <a:custGeom>
              <a:avLst/>
              <a:gdLst>
                <a:gd name="T0" fmla="*/ 9 w 12"/>
                <a:gd name="T1" fmla="*/ 0 h 10"/>
                <a:gd name="T2" fmla="*/ 0 w 12"/>
                <a:gd name="T3" fmla="*/ 5 h 10"/>
                <a:gd name="T4" fmla="*/ 2 w 12"/>
                <a:gd name="T5" fmla="*/ 10 h 10"/>
                <a:gd name="T6" fmla="*/ 12 w 12"/>
                <a:gd name="T7" fmla="*/ 4 h 10"/>
                <a:gd name="T8" fmla="*/ 9 w 12"/>
                <a:gd name="T9" fmla="*/ 0 h 10"/>
              </a:gdLst>
              <a:ahLst/>
              <a:cxnLst>
                <a:cxn ang="0">
                  <a:pos x="T0" y="T1"/>
                </a:cxn>
                <a:cxn ang="0">
                  <a:pos x="T2" y="T3"/>
                </a:cxn>
                <a:cxn ang="0">
                  <a:pos x="T4" y="T5"/>
                </a:cxn>
                <a:cxn ang="0">
                  <a:pos x="T6" y="T7"/>
                </a:cxn>
                <a:cxn ang="0">
                  <a:pos x="T8" y="T9"/>
                </a:cxn>
              </a:cxnLst>
              <a:rect l="0" t="0" r="r" b="b"/>
              <a:pathLst>
                <a:path w="12" h="10">
                  <a:moveTo>
                    <a:pt x="9" y="0"/>
                  </a:moveTo>
                  <a:cubicBezTo>
                    <a:pt x="6" y="2"/>
                    <a:pt x="3" y="4"/>
                    <a:pt x="0" y="5"/>
                  </a:cubicBezTo>
                  <a:cubicBezTo>
                    <a:pt x="2" y="10"/>
                    <a:pt x="2" y="10"/>
                    <a:pt x="2" y="10"/>
                  </a:cubicBezTo>
                  <a:cubicBezTo>
                    <a:pt x="6" y="8"/>
                    <a:pt x="9" y="6"/>
                    <a:pt x="12" y="4"/>
                  </a:cubicBezTo>
                  <a:lnTo>
                    <a:pt x="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4" name="Freeform 63"/>
            <p:cNvSpPr>
              <a:spLocks/>
            </p:cNvSpPr>
            <p:nvPr/>
          </p:nvSpPr>
          <p:spPr bwMode="auto">
            <a:xfrm>
              <a:off x="6132513" y="3587750"/>
              <a:ext cx="198437" cy="225425"/>
            </a:xfrm>
            <a:custGeom>
              <a:avLst/>
              <a:gdLst>
                <a:gd name="T0" fmla="*/ 4 w 53"/>
                <a:gd name="T1" fmla="*/ 60 h 60"/>
                <a:gd name="T2" fmla="*/ 1 w 53"/>
                <a:gd name="T3" fmla="*/ 58 h 60"/>
                <a:gd name="T4" fmla="*/ 0 w 53"/>
                <a:gd name="T5" fmla="*/ 48 h 60"/>
                <a:gd name="T6" fmla="*/ 0 w 53"/>
                <a:gd name="T7" fmla="*/ 46 h 60"/>
                <a:gd name="T8" fmla="*/ 18 w 53"/>
                <a:gd name="T9" fmla="*/ 25 h 60"/>
                <a:gd name="T10" fmla="*/ 18 w 53"/>
                <a:gd name="T11" fmla="*/ 25 h 60"/>
                <a:gd name="T12" fmla="*/ 47 w 53"/>
                <a:gd name="T13" fmla="*/ 1 h 60"/>
                <a:gd name="T14" fmla="*/ 51 w 53"/>
                <a:gd name="T15" fmla="*/ 0 h 60"/>
                <a:gd name="T16" fmla="*/ 52 w 53"/>
                <a:gd name="T17" fmla="*/ 4 h 60"/>
                <a:gd name="T18" fmla="*/ 20 w 53"/>
                <a:gd name="T19" fmla="*/ 30 h 60"/>
                <a:gd name="T20" fmla="*/ 20 w 53"/>
                <a:gd name="T21" fmla="*/ 30 h 60"/>
                <a:gd name="T22" fmla="*/ 6 w 53"/>
                <a:gd name="T23" fmla="*/ 46 h 60"/>
                <a:gd name="T24" fmla="*/ 6 w 53"/>
                <a:gd name="T25" fmla="*/ 48 h 60"/>
                <a:gd name="T26" fmla="*/ 6 w 53"/>
                <a:gd name="T27" fmla="*/ 57 h 60"/>
                <a:gd name="T28" fmla="*/ 4 w 53"/>
                <a:gd name="T29" fmla="*/ 60 h 60"/>
                <a:gd name="T30" fmla="*/ 4 w 53"/>
                <a:gd name="T31"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3" h="60">
                  <a:moveTo>
                    <a:pt x="4" y="60"/>
                  </a:moveTo>
                  <a:cubicBezTo>
                    <a:pt x="2" y="60"/>
                    <a:pt x="1" y="59"/>
                    <a:pt x="1" y="58"/>
                  </a:cubicBezTo>
                  <a:cubicBezTo>
                    <a:pt x="0" y="52"/>
                    <a:pt x="0" y="51"/>
                    <a:pt x="0" y="48"/>
                  </a:cubicBezTo>
                  <a:cubicBezTo>
                    <a:pt x="0" y="47"/>
                    <a:pt x="0" y="46"/>
                    <a:pt x="0" y="46"/>
                  </a:cubicBezTo>
                  <a:cubicBezTo>
                    <a:pt x="1" y="33"/>
                    <a:pt x="13" y="27"/>
                    <a:pt x="18" y="25"/>
                  </a:cubicBezTo>
                  <a:cubicBezTo>
                    <a:pt x="18" y="25"/>
                    <a:pt x="18" y="25"/>
                    <a:pt x="18" y="25"/>
                  </a:cubicBezTo>
                  <a:cubicBezTo>
                    <a:pt x="29" y="20"/>
                    <a:pt x="40" y="12"/>
                    <a:pt x="47" y="1"/>
                  </a:cubicBezTo>
                  <a:cubicBezTo>
                    <a:pt x="48" y="0"/>
                    <a:pt x="50" y="0"/>
                    <a:pt x="51" y="0"/>
                  </a:cubicBezTo>
                  <a:cubicBezTo>
                    <a:pt x="53" y="1"/>
                    <a:pt x="53" y="3"/>
                    <a:pt x="52" y="4"/>
                  </a:cubicBezTo>
                  <a:cubicBezTo>
                    <a:pt x="43" y="16"/>
                    <a:pt x="32" y="25"/>
                    <a:pt x="20" y="30"/>
                  </a:cubicBezTo>
                  <a:cubicBezTo>
                    <a:pt x="20" y="30"/>
                    <a:pt x="20" y="30"/>
                    <a:pt x="20" y="30"/>
                  </a:cubicBezTo>
                  <a:cubicBezTo>
                    <a:pt x="16" y="32"/>
                    <a:pt x="6" y="36"/>
                    <a:pt x="6" y="46"/>
                  </a:cubicBezTo>
                  <a:cubicBezTo>
                    <a:pt x="6" y="47"/>
                    <a:pt x="6" y="47"/>
                    <a:pt x="6" y="48"/>
                  </a:cubicBezTo>
                  <a:cubicBezTo>
                    <a:pt x="6" y="50"/>
                    <a:pt x="6" y="51"/>
                    <a:pt x="6" y="57"/>
                  </a:cubicBezTo>
                  <a:cubicBezTo>
                    <a:pt x="7" y="58"/>
                    <a:pt x="5" y="60"/>
                    <a:pt x="4" y="60"/>
                  </a:cubicBezTo>
                  <a:cubicBezTo>
                    <a:pt x="4" y="60"/>
                    <a:pt x="4" y="60"/>
                    <a:pt x="4" y="6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5" name="Freeform 64"/>
            <p:cNvSpPr>
              <a:spLocks/>
            </p:cNvSpPr>
            <p:nvPr/>
          </p:nvSpPr>
          <p:spPr bwMode="auto">
            <a:xfrm>
              <a:off x="5686425" y="3048000"/>
              <a:ext cx="295275" cy="773113"/>
            </a:xfrm>
            <a:custGeom>
              <a:avLst/>
              <a:gdLst>
                <a:gd name="T0" fmla="*/ 76 w 79"/>
                <a:gd name="T1" fmla="*/ 206 h 206"/>
                <a:gd name="T2" fmla="*/ 73 w 79"/>
                <a:gd name="T3" fmla="*/ 200 h 206"/>
                <a:gd name="T4" fmla="*/ 70 w 79"/>
                <a:gd name="T5" fmla="*/ 178 h 206"/>
                <a:gd name="T6" fmla="*/ 29 w 79"/>
                <a:gd name="T7" fmla="*/ 173 h 206"/>
                <a:gd name="T8" fmla="*/ 16 w 79"/>
                <a:gd name="T9" fmla="*/ 153 h 206"/>
                <a:gd name="T10" fmla="*/ 15 w 79"/>
                <a:gd name="T11" fmla="*/ 142 h 206"/>
                <a:gd name="T12" fmla="*/ 13 w 79"/>
                <a:gd name="T13" fmla="*/ 131 h 206"/>
                <a:gd name="T14" fmla="*/ 11 w 79"/>
                <a:gd name="T15" fmla="*/ 122 h 206"/>
                <a:gd name="T16" fmla="*/ 12 w 79"/>
                <a:gd name="T17" fmla="*/ 117 h 206"/>
                <a:gd name="T18" fmla="*/ 7 w 79"/>
                <a:gd name="T19" fmla="*/ 115 h 206"/>
                <a:gd name="T20" fmla="*/ 1 w 79"/>
                <a:gd name="T21" fmla="*/ 111 h 206"/>
                <a:gd name="T22" fmla="*/ 7 w 79"/>
                <a:gd name="T23" fmla="*/ 94 h 206"/>
                <a:gd name="T24" fmla="*/ 15 w 79"/>
                <a:gd name="T25" fmla="*/ 80 h 206"/>
                <a:gd name="T26" fmla="*/ 16 w 79"/>
                <a:gd name="T27" fmla="*/ 72 h 206"/>
                <a:gd name="T28" fmla="*/ 21 w 79"/>
                <a:gd name="T29" fmla="*/ 35 h 206"/>
                <a:gd name="T30" fmla="*/ 62 w 79"/>
                <a:gd name="T31" fmla="*/ 2 h 206"/>
                <a:gd name="T32" fmla="*/ 26 w 79"/>
                <a:gd name="T33" fmla="*/ 38 h 206"/>
                <a:gd name="T34" fmla="*/ 21 w 79"/>
                <a:gd name="T35" fmla="*/ 70 h 206"/>
                <a:gd name="T36" fmla="*/ 20 w 79"/>
                <a:gd name="T37" fmla="*/ 83 h 206"/>
                <a:gd name="T38" fmla="*/ 12 w 79"/>
                <a:gd name="T39" fmla="*/ 97 h 206"/>
                <a:gd name="T40" fmla="*/ 6 w 79"/>
                <a:gd name="T41" fmla="*/ 109 h 206"/>
                <a:gd name="T42" fmla="*/ 10 w 79"/>
                <a:gd name="T43" fmla="*/ 110 h 206"/>
                <a:gd name="T44" fmla="*/ 16 w 79"/>
                <a:gd name="T45" fmla="*/ 114 h 206"/>
                <a:gd name="T46" fmla="*/ 16 w 79"/>
                <a:gd name="T47" fmla="*/ 124 h 206"/>
                <a:gd name="T48" fmla="*/ 16 w 79"/>
                <a:gd name="T49" fmla="*/ 127 h 206"/>
                <a:gd name="T50" fmla="*/ 19 w 79"/>
                <a:gd name="T51" fmla="*/ 130 h 206"/>
                <a:gd name="T52" fmla="*/ 17 w 79"/>
                <a:gd name="T53" fmla="*/ 137 h 206"/>
                <a:gd name="T54" fmla="*/ 21 w 79"/>
                <a:gd name="T55" fmla="*/ 142 h 206"/>
                <a:gd name="T56" fmla="*/ 22 w 79"/>
                <a:gd name="T57" fmla="*/ 159 h 206"/>
                <a:gd name="T58" fmla="*/ 73 w 79"/>
                <a:gd name="T59" fmla="*/ 174 h 206"/>
                <a:gd name="T60" fmla="*/ 79 w 79"/>
                <a:gd name="T61" fmla="*/ 201 h 206"/>
                <a:gd name="T62" fmla="*/ 76 w 79"/>
                <a:gd name="T63" fmla="*/ 206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9" h="206">
                  <a:moveTo>
                    <a:pt x="76" y="206"/>
                  </a:moveTo>
                  <a:cubicBezTo>
                    <a:pt x="76" y="206"/>
                    <a:pt x="76" y="206"/>
                    <a:pt x="76" y="206"/>
                  </a:cubicBezTo>
                  <a:cubicBezTo>
                    <a:pt x="74" y="206"/>
                    <a:pt x="73" y="205"/>
                    <a:pt x="73" y="203"/>
                  </a:cubicBezTo>
                  <a:cubicBezTo>
                    <a:pt x="73" y="202"/>
                    <a:pt x="73" y="202"/>
                    <a:pt x="73" y="200"/>
                  </a:cubicBezTo>
                  <a:cubicBezTo>
                    <a:pt x="73" y="199"/>
                    <a:pt x="73" y="197"/>
                    <a:pt x="73" y="195"/>
                  </a:cubicBezTo>
                  <a:cubicBezTo>
                    <a:pt x="74" y="187"/>
                    <a:pt x="73" y="181"/>
                    <a:pt x="70" y="178"/>
                  </a:cubicBezTo>
                  <a:cubicBezTo>
                    <a:pt x="66" y="174"/>
                    <a:pt x="59" y="173"/>
                    <a:pt x="47" y="174"/>
                  </a:cubicBezTo>
                  <a:cubicBezTo>
                    <a:pt x="41" y="174"/>
                    <a:pt x="34" y="174"/>
                    <a:pt x="29" y="173"/>
                  </a:cubicBezTo>
                  <a:cubicBezTo>
                    <a:pt x="19" y="170"/>
                    <a:pt x="17" y="164"/>
                    <a:pt x="16" y="160"/>
                  </a:cubicBezTo>
                  <a:cubicBezTo>
                    <a:pt x="16" y="157"/>
                    <a:pt x="16" y="155"/>
                    <a:pt x="16" y="153"/>
                  </a:cubicBezTo>
                  <a:cubicBezTo>
                    <a:pt x="16" y="149"/>
                    <a:pt x="16" y="146"/>
                    <a:pt x="16" y="144"/>
                  </a:cubicBezTo>
                  <a:cubicBezTo>
                    <a:pt x="16" y="143"/>
                    <a:pt x="15" y="143"/>
                    <a:pt x="15" y="142"/>
                  </a:cubicBezTo>
                  <a:cubicBezTo>
                    <a:pt x="14" y="141"/>
                    <a:pt x="12" y="140"/>
                    <a:pt x="12" y="138"/>
                  </a:cubicBezTo>
                  <a:cubicBezTo>
                    <a:pt x="11" y="136"/>
                    <a:pt x="12" y="133"/>
                    <a:pt x="13" y="131"/>
                  </a:cubicBezTo>
                  <a:cubicBezTo>
                    <a:pt x="11" y="131"/>
                    <a:pt x="10" y="130"/>
                    <a:pt x="10" y="129"/>
                  </a:cubicBezTo>
                  <a:cubicBezTo>
                    <a:pt x="9" y="126"/>
                    <a:pt x="10" y="123"/>
                    <a:pt x="11" y="122"/>
                  </a:cubicBezTo>
                  <a:cubicBezTo>
                    <a:pt x="11" y="121"/>
                    <a:pt x="11" y="121"/>
                    <a:pt x="11" y="121"/>
                  </a:cubicBezTo>
                  <a:cubicBezTo>
                    <a:pt x="12" y="118"/>
                    <a:pt x="12" y="117"/>
                    <a:pt x="12" y="117"/>
                  </a:cubicBezTo>
                  <a:cubicBezTo>
                    <a:pt x="11" y="117"/>
                    <a:pt x="10" y="117"/>
                    <a:pt x="10" y="116"/>
                  </a:cubicBezTo>
                  <a:cubicBezTo>
                    <a:pt x="9" y="116"/>
                    <a:pt x="8" y="116"/>
                    <a:pt x="7" y="115"/>
                  </a:cubicBezTo>
                  <a:cubicBezTo>
                    <a:pt x="7" y="115"/>
                    <a:pt x="7" y="115"/>
                    <a:pt x="7" y="115"/>
                  </a:cubicBezTo>
                  <a:cubicBezTo>
                    <a:pt x="4" y="114"/>
                    <a:pt x="2" y="113"/>
                    <a:pt x="1" y="111"/>
                  </a:cubicBezTo>
                  <a:cubicBezTo>
                    <a:pt x="0" y="109"/>
                    <a:pt x="1" y="106"/>
                    <a:pt x="2" y="104"/>
                  </a:cubicBezTo>
                  <a:cubicBezTo>
                    <a:pt x="3" y="102"/>
                    <a:pt x="5" y="98"/>
                    <a:pt x="7" y="94"/>
                  </a:cubicBezTo>
                  <a:cubicBezTo>
                    <a:pt x="8" y="93"/>
                    <a:pt x="8" y="93"/>
                    <a:pt x="8" y="93"/>
                  </a:cubicBezTo>
                  <a:cubicBezTo>
                    <a:pt x="10" y="89"/>
                    <a:pt x="13" y="85"/>
                    <a:pt x="15" y="80"/>
                  </a:cubicBezTo>
                  <a:cubicBezTo>
                    <a:pt x="16" y="78"/>
                    <a:pt x="16" y="78"/>
                    <a:pt x="16" y="78"/>
                  </a:cubicBezTo>
                  <a:cubicBezTo>
                    <a:pt x="18" y="75"/>
                    <a:pt x="17" y="74"/>
                    <a:pt x="16" y="72"/>
                  </a:cubicBezTo>
                  <a:cubicBezTo>
                    <a:pt x="16" y="71"/>
                    <a:pt x="15" y="69"/>
                    <a:pt x="14" y="67"/>
                  </a:cubicBezTo>
                  <a:cubicBezTo>
                    <a:pt x="13" y="60"/>
                    <a:pt x="15" y="47"/>
                    <a:pt x="21" y="35"/>
                  </a:cubicBezTo>
                  <a:cubicBezTo>
                    <a:pt x="26" y="24"/>
                    <a:pt x="37" y="9"/>
                    <a:pt x="58" y="1"/>
                  </a:cubicBezTo>
                  <a:cubicBezTo>
                    <a:pt x="60" y="0"/>
                    <a:pt x="61" y="1"/>
                    <a:pt x="62" y="2"/>
                  </a:cubicBezTo>
                  <a:cubicBezTo>
                    <a:pt x="62" y="4"/>
                    <a:pt x="61" y="5"/>
                    <a:pt x="60" y="6"/>
                  </a:cubicBezTo>
                  <a:cubicBezTo>
                    <a:pt x="41" y="14"/>
                    <a:pt x="31" y="27"/>
                    <a:pt x="26" y="38"/>
                  </a:cubicBezTo>
                  <a:cubicBezTo>
                    <a:pt x="20" y="50"/>
                    <a:pt x="19" y="61"/>
                    <a:pt x="20" y="66"/>
                  </a:cubicBezTo>
                  <a:cubicBezTo>
                    <a:pt x="20" y="67"/>
                    <a:pt x="21" y="69"/>
                    <a:pt x="21" y="70"/>
                  </a:cubicBezTo>
                  <a:cubicBezTo>
                    <a:pt x="23" y="73"/>
                    <a:pt x="24" y="75"/>
                    <a:pt x="21" y="81"/>
                  </a:cubicBezTo>
                  <a:cubicBezTo>
                    <a:pt x="20" y="83"/>
                    <a:pt x="20" y="83"/>
                    <a:pt x="20" y="83"/>
                  </a:cubicBezTo>
                  <a:cubicBezTo>
                    <a:pt x="17" y="87"/>
                    <a:pt x="15" y="92"/>
                    <a:pt x="12" y="96"/>
                  </a:cubicBezTo>
                  <a:cubicBezTo>
                    <a:pt x="12" y="97"/>
                    <a:pt x="12" y="97"/>
                    <a:pt x="12" y="97"/>
                  </a:cubicBezTo>
                  <a:cubicBezTo>
                    <a:pt x="10" y="100"/>
                    <a:pt x="7" y="104"/>
                    <a:pt x="7" y="106"/>
                  </a:cubicBezTo>
                  <a:cubicBezTo>
                    <a:pt x="6" y="108"/>
                    <a:pt x="6" y="108"/>
                    <a:pt x="6" y="109"/>
                  </a:cubicBezTo>
                  <a:cubicBezTo>
                    <a:pt x="6" y="109"/>
                    <a:pt x="8" y="109"/>
                    <a:pt x="9" y="110"/>
                  </a:cubicBezTo>
                  <a:cubicBezTo>
                    <a:pt x="9" y="110"/>
                    <a:pt x="9" y="110"/>
                    <a:pt x="10" y="110"/>
                  </a:cubicBezTo>
                  <a:cubicBezTo>
                    <a:pt x="10" y="111"/>
                    <a:pt x="11" y="111"/>
                    <a:pt x="12" y="111"/>
                  </a:cubicBezTo>
                  <a:cubicBezTo>
                    <a:pt x="14" y="112"/>
                    <a:pt x="15" y="112"/>
                    <a:pt x="16" y="114"/>
                  </a:cubicBezTo>
                  <a:cubicBezTo>
                    <a:pt x="17" y="116"/>
                    <a:pt x="17" y="118"/>
                    <a:pt x="17" y="122"/>
                  </a:cubicBezTo>
                  <a:cubicBezTo>
                    <a:pt x="17" y="122"/>
                    <a:pt x="16" y="123"/>
                    <a:pt x="16" y="124"/>
                  </a:cubicBezTo>
                  <a:cubicBezTo>
                    <a:pt x="16" y="125"/>
                    <a:pt x="15" y="126"/>
                    <a:pt x="15" y="126"/>
                  </a:cubicBezTo>
                  <a:cubicBezTo>
                    <a:pt x="15" y="127"/>
                    <a:pt x="16" y="127"/>
                    <a:pt x="16" y="127"/>
                  </a:cubicBezTo>
                  <a:cubicBezTo>
                    <a:pt x="17" y="127"/>
                    <a:pt x="18" y="128"/>
                    <a:pt x="18" y="128"/>
                  </a:cubicBezTo>
                  <a:cubicBezTo>
                    <a:pt x="19" y="129"/>
                    <a:pt x="19" y="130"/>
                    <a:pt x="19" y="130"/>
                  </a:cubicBezTo>
                  <a:cubicBezTo>
                    <a:pt x="19" y="131"/>
                    <a:pt x="18" y="131"/>
                    <a:pt x="18" y="132"/>
                  </a:cubicBezTo>
                  <a:cubicBezTo>
                    <a:pt x="18" y="134"/>
                    <a:pt x="17" y="136"/>
                    <a:pt x="17" y="137"/>
                  </a:cubicBezTo>
                  <a:cubicBezTo>
                    <a:pt x="17" y="137"/>
                    <a:pt x="18" y="138"/>
                    <a:pt x="18" y="138"/>
                  </a:cubicBezTo>
                  <a:cubicBezTo>
                    <a:pt x="19" y="139"/>
                    <a:pt x="20" y="140"/>
                    <a:pt x="21" y="142"/>
                  </a:cubicBezTo>
                  <a:cubicBezTo>
                    <a:pt x="22" y="145"/>
                    <a:pt x="22" y="149"/>
                    <a:pt x="22" y="153"/>
                  </a:cubicBezTo>
                  <a:cubicBezTo>
                    <a:pt x="22" y="155"/>
                    <a:pt x="22" y="157"/>
                    <a:pt x="22" y="159"/>
                  </a:cubicBezTo>
                  <a:cubicBezTo>
                    <a:pt x="23" y="168"/>
                    <a:pt x="32" y="169"/>
                    <a:pt x="46" y="168"/>
                  </a:cubicBezTo>
                  <a:cubicBezTo>
                    <a:pt x="60" y="167"/>
                    <a:pt x="68" y="169"/>
                    <a:pt x="73" y="174"/>
                  </a:cubicBezTo>
                  <a:cubicBezTo>
                    <a:pt x="78" y="178"/>
                    <a:pt x="79" y="185"/>
                    <a:pt x="79" y="195"/>
                  </a:cubicBezTo>
                  <a:cubicBezTo>
                    <a:pt x="79" y="197"/>
                    <a:pt x="79" y="199"/>
                    <a:pt x="79" y="201"/>
                  </a:cubicBezTo>
                  <a:cubicBezTo>
                    <a:pt x="79" y="202"/>
                    <a:pt x="78" y="203"/>
                    <a:pt x="78" y="203"/>
                  </a:cubicBezTo>
                  <a:cubicBezTo>
                    <a:pt x="78" y="205"/>
                    <a:pt x="77" y="206"/>
                    <a:pt x="76" y="20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6" name="Freeform 65"/>
            <p:cNvSpPr>
              <a:spLocks/>
            </p:cNvSpPr>
            <p:nvPr/>
          </p:nvSpPr>
          <p:spPr bwMode="auto">
            <a:xfrm>
              <a:off x="5821363" y="3017838"/>
              <a:ext cx="708025" cy="806450"/>
            </a:xfrm>
            <a:custGeom>
              <a:avLst/>
              <a:gdLst>
                <a:gd name="T0" fmla="*/ 112 w 189"/>
                <a:gd name="T1" fmla="*/ 212 h 215"/>
                <a:gd name="T2" fmla="*/ 112 w 189"/>
                <a:gd name="T3" fmla="*/ 211 h 215"/>
                <a:gd name="T4" fmla="*/ 112 w 189"/>
                <a:gd name="T5" fmla="*/ 206 h 215"/>
                <a:gd name="T6" fmla="*/ 142 w 189"/>
                <a:gd name="T7" fmla="*/ 178 h 215"/>
                <a:gd name="T8" fmla="*/ 167 w 189"/>
                <a:gd name="T9" fmla="*/ 171 h 215"/>
                <a:gd name="T10" fmla="*/ 168 w 189"/>
                <a:gd name="T11" fmla="*/ 154 h 215"/>
                <a:gd name="T12" fmla="*/ 172 w 189"/>
                <a:gd name="T13" fmla="*/ 149 h 215"/>
                <a:gd name="T14" fmla="*/ 170 w 189"/>
                <a:gd name="T15" fmla="*/ 142 h 215"/>
                <a:gd name="T16" fmla="*/ 172 w 189"/>
                <a:gd name="T17" fmla="*/ 139 h 215"/>
                <a:gd name="T18" fmla="*/ 173 w 189"/>
                <a:gd name="T19" fmla="*/ 136 h 215"/>
                <a:gd name="T20" fmla="*/ 173 w 189"/>
                <a:gd name="T21" fmla="*/ 126 h 215"/>
                <a:gd name="T22" fmla="*/ 179 w 189"/>
                <a:gd name="T23" fmla="*/ 122 h 215"/>
                <a:gd name="T24" fmla="*/ 183 w 189"/>
                <a:gd name="T25" fmla="*/ 121 h 215"/>
                <a:gd name="T26" fmla="*/ 177 w 189"/>
                <a:gd name="T27" fmla="*/ 110 h 215"/>
                <a:gd name="T28" fmla="*/ 169 w 189"/>
                <a:gd name="T29" fmla="*/ 95 h 215"/>
                <a:gd name="T30" fmla="*/ 168 w 189"/>
                <a:gd name="T31" fmla="*/ 82 h 215"/>
                <a:gd name="T32" fmla="*/ 149 w 189"/>
                <a:gd name="T33" fmla="*/ 31 h 215"/>
                <a:gd name="T34" fmla="*/ 6 w 189"/>
                <a:gd name="T35" fmla="*/ 85 h 215"/>
                <a:gd name="T36" fmla="*/ 8 w 189"/>
                <a:gd name="T37" fmla="*/ 113 h 215"/>
                <a:gd name="T38" fmla="*/ 1 w 189"/>
                <a:gd name="T39" fmla="*/ 86 h 215"/>
                <a:gd name="T40" fmla="*/ 79 w 189"/>
                <a:gd name="T41" fmla="*/ 1 h 215"/>
                <a:gd name="T42" fmla="*/ 153 w 189"/>
                <a:gd name="T43" fmla="*/ 28 h 215"/>
                <a:gd name="T44" fmla="*/ 173 w 189"/>
                <a:gd name="T45" fmla="*/ 84 h 215"/>
                <a:gd name="T46" fmla="*/ 174 w 189"/>
                <a:gd name="T47" fmla="*/ 92 h 215"/>
                <a:gd name="T48" fmla="*/ 182 w 189"/>
                <a:gd name="T49" fmla="*/ 107 h 215"/>
                <a:gd name="T50" fmla="*/ 188 w 189"/>
                <a:gd name="T51" fmla="*/ 123 h 215"/>
                <a:gd name="T52" fmla="*/ 182 w 189"/>
                <a:gd name="T53" fmla="*/ 127 h 215"/>
                <a:gd name="T54" fmla="*/ 177 w 189"/>
                <a:gd name="T55" fmla="*/ 129 h 215"/>
                <a:gd name="T56" fmla="*/ 178 w 189"/>
                <a:gd name="T57" fmla="*/ 134 h 215"/>
                <a:gd name="T58" fmla="*/ 176 w 189"/>
                <a:gd name="T59" fmla="*/ 144 h 215"/>
                <a:gd name="T60" fmla="*/ 174 w 189"/>
                <a:gd name="T61" fmla="*/ 154 h 215"/>
                <a:gd name="T62" fmla="*/ 173 w 189"/>
                <a:gd name="T63" fmla="*/ 165 h 215"/>
                <a:gd name="T64" fmla="*/ 162 w 189"/>
                <a:gd name="T65" fmla="*/ 183 h 215"/>
                <a:gd name="T66" fmla="*/ 142 w 189"/>
                <a:gd name="T67" fmla="*/ 183 h 215"/>
                <a:gd name="T68" fmla="*/ 117 w 189"/>
                <a:gd name="T69" fmla="*/ 205 h 215"/>
                <a:gd name="T70" fmla="*/ 118 w 189"/>
                <a:gd name="T71" fmla="*/ 211 h 215"/>
                <a:gd name="T72" fmla="*/ 118 w 189"/>
                <a:gd name="T73" fmla="*/ 212 h 215"/>
                <a:gd name="T74" fmla="*/ 115 w 189"/>
                <a:gd name="T75" fmla="*/ 215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89" h="215">
                  <a:moveTo>
                    <a:pt x="115" y="215"/>
                  </a:moveTo>
                  <a:cubicBezTo>
                    <a:pt x="113" y="215"/>
                    <a:pt x="112" y="214"/>
                    <a:pt x="112" y="212"/>
                  </a:cubicBezTo>
                  <a:cubicBezTo>
                    <a:pt x="112" y="212"/>
                    <a:pt x="112" y="212"/>
                    <a:pt x="112" y="212"/>
                  </a:cubicBezTo>
                  <a:cubicBezTo>
                    <a:pt x="112" y="211"/>
                    <a:pt x="112" y="211"/>
                    <a:pt x="112" y="211"/>
                  </a:cubicBezTo>
                  <a:cubicBezTo>
                    <a:pt x="112" y="211"/>
                    <a:pt x="112" y="210"/>
                    <a:pt x="112" y="209"/>
                  </a:cubicBezTo>
                  <a:cubicBezTo>
                    <a:pt x="112" y="208"/>
                    <a:pt x="112" y="207"/>
                    <a:pt x="112" y="206"/>
                  </a:cubicBezTo>
                  <a:cubicBezTo>
                    <a:pt x="112" y="198"/>
                    <a:pt x="112" y="189"/>
                    <a:pt x="117" y="184"/>
                  </a:cubicBezTo>
                  <a:cubicBezTo>
                    <a:pt x="122" y="179"/>
                    <a:pt x="130" y="177"/>
                    <a:pt x="142" y="178"/>
                  </a:cubicBezTo>
                  <a:cubicBezTo>
                    <a:pt x="144" y="178"/>
                    <a:pt x="145" y="178"/>
                    <a:pt x="147" y="178"/>
                  </a:cubicBezTo>
                  <a:cubicBezTo>
                    <a:pt x="158" y="179"/>
                    <a:pt x="166" y="179"/>
                    <a:pt x="167" y="171"/>
                  </a:cubicBezTo>
                  <a:cubicBezTo>
                    <a:pt x="167" y="169"/>
                    <a:pt x="167" y="167"/>
                    <a:pt x="167" y="165"/>
                  </a:cubicBezTo>
                  <a:cubicBezTo>
                    <a:pt x="167" y="161"/>
                    <a:pt x="167" y="158"/>
                    <a:pt x="168" y="154"/>
                  </a:cubicBezTo>
                  <a:cubicBezTo>
                    <a:pt x="169" y="152"/>
                    <a:pt x="170" y="151"/>
                    <a:pt x="170" y="150"/>
                  </a:cubicBezTo>
                  <a:cubicBezTo>
                    <a:pt x="171" y="150"/>
                    <a:pt x="171" y="149"/>
                    <a:pt x="172" y="149"/>
                  </a:cubicBezTo>
                  <a:cubicBezTo>
                    <a:pt x="172" y="148"/>
                    <a:pt x="171" y="146"/>
                    <a:pt x="171" y="144"/>
                  </a:cubicBezTo>
                  <a:cubicBezTo>
                    <a:pt x="171" y="144"/>
                    <a:pt x="170" y="143"/>
                    <a:pt x="170" y="142"/>
                  </a:cubicBezTo>
                  <a:cubicBezTo>
                    <a:pt x="170" y="142"/>
                    <a:pt x="170" y="141"/>
                    <a:pt x="171" y="140"/>
                  </a:cubicBezTo>
                  <a:cubicBezTo>
                    <a:pt x="171" y="140"/>
                    <a:pt x="172" y="139"/>
                    <a:pt x="172" y="139"/>
                  </a:cubicBezTo>
                  <a:cubicBezTo>
                    <a:pt x="173" y="139"/>
                    <a:pt x="174" y="139"/>
                    <a:pt x="174" y="139"/>
                  </a:cubicBezTo>
                  <a:cubicBezTo>
                    <a:pt x="174" y="138"/>
                    <a:pt x="173" y="137"/>
                    <a:pt x="173" y="136"/>
                  </a:cubicBezTo>
                  <a:cubicBezTo>
                    <a:pt x="172" y="135"/>
                    <a:pt x="172" y="135"/>
                    <a:pt x="172" y="134"/>
                  </a:cubicBezTo>
                  <a:cubicBezTo>
                    <a:pt x="172" y="131"/>
                    <a:pt x="171" y="128"/>
                    <a:pt x="173" y="126"/>
                  </a:cubicBezTo>
                  <a:cubicBezTo>
                    <a:pt x="174" y="125"/>
                    <a:pt x="175" y="124"/>
                    <a:pt x="177" y="123"/>
                  </a:cubicBezTo>
                  <a:cubicBezTo>
                    <a:pt x="178" y="123"/>
                    <a:pt x="179" y="123"/>
                    <a:pt x="179" y="122"/>
                  </a:cubicBezTo>
                  <a:cubicBezTo>
                    <a:pt x="180" y="122"/>
                    <a:pt x="180" y="122"/>
                    <a:pt x="180" y="122"/>
                  </a:cubicBezTo>
                  <a:cubicBezTo>
                    <a:pt x="181" y="122"/>
                    <a:pt x="183" y="121"/>
                    <a:pt x="183" y="121"/>
                  </a:cubicBezTo>
                  <a:cubicBezTo>
                    <a:pt x="183" y="121"/>
                    <a:pt x="183" y="120"/>
                    <a:pt x="182" y="119"/>
                  </a:cubicBezTo>
                  <a:cubicBezTo>
                    <a:pt x="181" y="116"/>
                    <a:pt x="179" y="112"/>
                    <a:pt x="177" y="110"/>
                  </a:cubicBezTo>
                  <a:cubicBezTo>
                    <a:pt x="176" y="108"/>
                    <a:pt x="176" y="108"/>
                    <a:pt x="176" y="108"/>
                  </a:cubicBezTo>
                  <a:cubicBezTo>
                    <a:pt x="174" y="104"/>
                    <a:pt x="171" y="99"/>
                    <a:pt x="169" y="95"/>
                  </a:cubicBezTo>
                  <a:cubicBezTo>
                    <a:pt x="168" y="93"/>
                    <a:pt x="168" y="93"/>
                    <a:pt x="168" y="93"/>
                  </a:cubicBezTo>
                  <a:cubicBezTo>
                    <a:pt x="165" y="88"/>
                    <a:pt x="166" y="85"/>
                    <a:pt x="168" y="82"/>
                  </a:cubicBezTo>
                  <a:cubicBezTo>
                    <a:pt x="168" y="81"/>
                    <a:pt x="169" y="80"/>
                    <a:pt x="169" y="78"/>
                  </a:cubicBezTo>
                  <a:cubicBezTo>
                    <a:pt x="171" y="69"/>
                    <a:pt x="161" y="45"/>
                    <a:pt x="149" y="31"/>
                  </a:cubicBezTo>
                  <a:cubicBezTo>
                    <a:pt x="133" y="13"/>
                    <a:pt x="107" y="4"/>
                    <a:pt x="79" y="6"/>
                  </a:cubicBezTo>
                  <a:cubicBezTo>
                    <a:pt x="43" y="10"/>
                    <a:pt x="4" y="43"/>
                    <a:pt x="6" y="85"/>
                  </a:cubicBezTo>
                  <a:cubicBezTo>
                    <a:pt x="6" y="94"/>
                    <a:pt x="8" y="102"/>
                    <a:pt x="10" y="109"/>
                  </a:cubicBezTo>
                  <a:cubicBezTo>
                    <a:pt x="10" y="111"/>
                    <a:pt x="9" y="112"/>
                    <a:pt x="8" y="113"/>
                  </a:cubicBezTo>
                  <a:cubicBezTo>
                    <a:pt x="6" y="113"/>
                    <a:pt x="5" y="112"/>
                    <a:pt x="4" y="111"/>
                  </a:cubicBezTo>
                  <a:cubicBezTo>
                    <a:pt x="2" y="103"/>
                    <a:pt x="1" y="95"/>
                    <a:pt x="1" y="86"/>
                  </a:cubicBezTo>
                  <a:cubicBezTo>
                    <a:pt x="0" y="64"/>
                    <a:pt x="8" y="44"/>
                    <a:pt x="25" y="28"/>
                  </a:cubicBezTo>
                  <a:cubicBezTo>
                    <a:pt x="40" y="13"/>
                    <a:pt x="59" y="3"/>
                    <a:pt x="79" y="1"/>
                  </a:cubicBezTo>
                  <a:cubicBezTo>
                    <a:pt x="93" y="0"/>
                    <a:pt x="106" y="1"/>
                    <a:pt x="119" y="5"/>
                  </a:cubicBezTo>
                  <a:cubicBezTo>
                    <a:pt x="132" y="9"/>
                    <a:pt x="144" y="17"/>
                    <a:pt x="153" y="28"/>
                  </a:cubicBezTo>
                  <a:cubicBezTo>
                    <a:pt x="165" y="42"/>
                    <a:pt x="177" y="67"/>
                    <a:pt x="175" y="79"/>
                  </a:cubicBezTo>
                  <a:cubicBezTo>
                    <a:pt x="174" y="81"/>
                    <a:pt x="173" y="83"/>
                    <a:pt x="173" y="84"/>
                  </a:cubicBezTo>
                  <a:cubicBezTo>
                    <a:pt x="172" y="86"/>
                    <a:pt x="171" y="87"/>
                    <a:pt x="173" y="91"/>
                  </a:cubicBezTo>
                  <a:cubicBezTo>
                    <a:pt x="174" y="92"/>
                    <a:pt x="174" y="92"/>
                    <a:pt x="174" y="92"/>
                  </a:cubicBezTo>
                  <a:cubicBezTo>
                    <a:pt x="176" y="97"/>
                    <a:pt x="179" y="101"/>
                    <a:pt x="181" y="106"/>
                  </a:cubicBezTo>
                  <a:cubicBezTo>
                    <a:pt x="182" y="107"/>
                    <a:pt x="182" y="107"/>
                    <a:pt x="182" y="107"/>
                  </a:cubicBezTo>
                  <a:cubicBezTo>
                    <a:pt x="184" y="110"/>
                    <a:pt x="186" y="114"/>
                    <a:pt x="187" y="116"/>
                  </a:cubicBezTo>
                  <a:cubicBezTo>
                    <a:pt x="188" y="118"/>
                    <a:pt x="189" y="121"/>
                    <a:pt x="188" y="123"/>
                  </a:cubicBezTo>
                  <a:cubicBezTo>
                    <a:pt x="187" y="125"/>
                    <a:pt x="185" y="126"/>
                    <a:pt x="182" y="127"/>
                  </a:cubicBezTo>
                  <a:cubicBezTo>
                    <a:pt x="182" y="127"/>
                    <a:pt x="182" y="127"/>
                    <a:pt x="182" y="127"/>
                  </a:cubicBezTo>
                  <a:cubicBezTo>
                    <a:pt x="181" y="128"/>
                    <a:pt x="180" y="128"/>
                    <a:pt x="179" y="128"/>
                  </a:cubicBezTo>
                  <a:cubicBezTo>
                    <a:pt x="179" y="129"/>
                    <a:pt x="178" y="129"/>
                    <a:pt x="177" y="129"/>
                  </a:cubicBezTo>
                  <a:cubicBezTo>
                    <a:pt x="177" y="129"/>
                    <a:pt x="177" y="130"/>
                    <a:pt x="177" y="133"/>
                  </a:cubicBezTo>
                  <a:cubicBezTo>
                    <a:pt x="178" y="133"/>
                    <a:pt x="178" y="133"/>
                    <a:pt x="178" y="134"/>
                  </a:cubicBezTo>
                  <a:cubicBezTo>
                    <a:pt x="179" y="135"/>
                    <a:pt x="180" y="138"/>
                    <a:pt x="179" y="141"/>
                  </a:cubicBezTo>
                  <a:cubicBezTo>
                    <a:pt x="178" y="142"/>
                    <a:pt x="178" y="143"/>
                    <a:pt x="176" y="144"/>
                  </a:cubicBezTo>
                  <a:cubicBezTo>
                    <a:pt x="177" y="146"/>
                    <a:pt x="177" y="148"/>
                    <a:pt x="177" y="150"/>
                  </a:cubicBezTo>
                  <a:cubicBezTo>
                    <a:pt x="177" y="152"/>
                    <a:pt x="175" y="153"/>
                    <a:pt x="174" y="154"/>
                  </a:cubicBezTo>
                  <a:cubicBezTo>
                    <a:pt x="174" y="155"/>
                    <a:pt x="173" y="155"/>
                    <a:pt x="173" y="156"/>
                  </a:cubicBezTo>
                  <a:cubicBezTo>
                    <a:pt x="172" y="158"/>
                    <a:pt x="173" y="161"/>
                    <a:pt x="173" y="165"/>
                  </a:cubicBezTo>
                  <a:cubicBezTo>
                    <a:pt x="173" y="167"/>
                    <a:pt x="173" y="169"/>
                    <a:pt x="172" y="172"/>
                  </a:cubicBezTo>
                  <a:cubicBezTo>
                    <a:pt x="172" y="176"/>
                    <a:pt x="170" y="181"/>
                    <a:pt x="162" y="183"/>
                  </a:cubicBezTo>
                  <a:cubicBezTo>
                    <a:pt x="157" y="184"/>
                    <a:pt x="151" y="184"/>
                    <a:pt x="146" y="184"/>
                  </a:cubicBezTo>
                  <a:cubicBezTo>
                    <a:pt x="145" y="184"/>
                    <a:pt x="143" y="183"/>
                    <a:pt x="142" y="183"/>
                  </a:cubicBezTo>
                  <a:cubicBezTo>
                    <a:pt x="132" y="183"/>
                    <a:pt x="125" y="184"/>
                    <a:pt x="121" y="188"/>
                  </a:cubicBezTo>
                  <a:cubicBezTo>
                    <a:pt x="117" y="191"/>
                    <a:pt x="117" y="198"/>
                    <a:pt x="117" y="205"/>
                  </a:cubicBezTo>
                  <a:cubicBezTo>
                    <a:pt x="117" y="207"/>
                    <a:pt x="117" y="208"/>
                    <a:pt x="117" y="209"/>
                  </a:cubicBezTo>
                  <a:cubicBezTo>
                    <a:pt x="117" y="211"/>
                    <a:pt x="117" y="211"/>
                    <a:pt x="118" y="211"/>
                  </a:cubicBezTo>
                  <a:cubicBezTo>
                    <a:pt x="117" y="211"/>
                    <a:pt x="117" y="211"/>
                    <a:pt x="117" y="210"/>
                  </a:cubicBezTo>
                  <a:cubicBezTo>
                    <a:pt x="118" y="211"/>
                    <a:pt x="118" y="212"/>
                    <a:pt x="118" y="212"/>
                  </a:cubicBezTo>
                  <a:cubicBezTo>
                    <a:pt x="118" y="214"/>
                    <a:pt x="116" y="215"/>
                    <a:pt x="115" y="215"/>
                  </a:cubicBezTo>
                  <a:cubicBezTo>
                    <a:pt x="115" y="215"/>
                    <a:pt x="115" y="215"/>
                    <a:pt x="115" y="21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9718570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txBox="1">
            <a:spLocks/>
          </p:cNvSpPr>
          <p:nvPr/>
        </p:nvSpPr>
        <p:spPr>
          <a:xfrm>
            <a:off x="1475099" y="1337812"/>
            <a:ext cx="7251051" cy="4405873"/>
          </a:xfrm>
          <a:prstGeom prst="rect">
            <a:avLst/>
          </a:prstGeom>
        </p:spPr>
        <p:txBody>
          <a:bodyPr wrap="square" lIns="175764" tIns="0" rIns="175764" bIns="0" anchor="t"/>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100" b="1" spc="-67" dirty="0" smtClean="0">
                <a:gradFill>
                  <a:gsLst>
                    <a:gs pos="5417">
                      <a:schemeClr val="tx1"/>
                    </a:gs>
                    <a:gs pos="28000">
                      <a:schemeClr val="tx1"/>
                    </a:gs>
                  </a:gsLst>
                  <a:lin ang="5400000" scaled="0"/>
                </a:gradFill>
                <a:latin typeface="+mn-lt"/>
              </a:rPr>
              <a:t>Productivity</a:t>
            </a:r>
            <a:r>
              <a:rPr lang="en-US" sz="1900" i="1" spc="-67" dirty="0" smtClean="0">
                <a:gradFill>
                  <a:gsLst>
                    <a:gs pos="5417">
                      <a:srgbClr val="53565A"/>
                    </a:gs>
                    <a:gs pos="28000">
                      <a:srgbClr val="53565A"/>
                    </a:gs>
                  </a:gsLst>
                  <a:lin ang="5400000" scaled="0"/>
                </a:gradFill>
                <a:latin typeface="Arial"/>
              </a:rPr>
              <a:t>(applies </a:t>
            </a:r>
            <a:r>
              <a:rPr lang="en-US" sz="1900" i="1" spc="-67" dirty="0">
                <a:gradFill>
                  <a:gsLst>
                    <a:gs pos="5417">
                      <a:srgbClr val="53565A"/>
                    </a:gs>
                    <a:gs pos="28000">
                      <a:srgbClr val="53565A"/>
                    </a:gs>
                  </a:gsLst>
                  <a:lin ang="5400000" scaled="0"/>
                </a:gradFill>
                <a:latin typeface="Arial"/>
              </a:rPr>
              <a:t>at product level)</a:t>
            </a:r>
            <a:endParaRPr lang="en-US" sz="2100" b="1" spc="-67" dirty="0">
              <a:gradFill>
                <a:gsLst>
                  <a:gs pos="5417">
                    <a:schemeClr val="tx1"/>
                  </a:gs>
                  <a:gs pos="28000">
                    <a:schemeClr val="tx1"/>
                  </a:gs>
                </a:gsLst>
                <a:lin ang="5400000" scaled="0"/>
              </a:gradFill>
              <a:latin typeface="+mn-lt"/>
            </a:endParaRPr>
          </a:p>
          <a:p>
            <a:pPr defTabSz="1219140">
              <a:lnSpc>
                <a:spcPct val="100000"/>
              </a:lnSpc>
              <a:spcBef>
                <a:spcPts val="0"/>
              </a:spcBef>
              <a:buSzTx/>
            </a:pPr>
            <a:endParaRPr lang="en-US" sz="1400" b="1" u="sng" spc="-67" dirty="0">
              <a:gradFill>
                <a:gsLst>
                  <a:gs pos="5417">
                    <a:srgbClr val="53565A"/>
                  </a:gs>
                  <a:gs pos="28000">
                    <a:srgbClr val="53565A"/>
                  </a:gs>
                </a:gsLst>
                <a:lin ang="5400000" scaled="0"/>
              </a:gradFill>
              <a:latin typeface="Arial"/>
            </a:endParaRPr>
          </a:p>
          <a:p>
            <a:pPr lvl="0" defTabSz="914400">
              <a:lnSpc>
                <a:spcPct val="100000"/>
              </a:lnSpc>
              <a:spcBef>
                <a:spcPts val="0"/>
              </a:spcBef>
              <a:buSzTx/>
            </a:pPr>
            <a:r>
              <a:rPr lang="en-US" sz="1400" b="1" u="sng" spc="-50" dirty="0">
                <a:gradFill>
                  <a:gsLst>
                    <a:gs pos="5417">
                      <a:srgbClr val="53565A"/>
                    </a:gs>
                    <a:gs pos="28000">
                      <a:srgbClr val="53565A"/>
                    </a:gs>
                  </a:gsLst>
                  <a:lin ang="5400000" scaled="0"/>
                </a:gradFill>
                <a:latin typeface="Arial"/>
              </a:rPr>
              <a:t>What is changing?</a:t>
            </a:r>
          </a:p>
          <a:p>
            <a:pPr marL="171450" lvl="0" indent="-171450" defTabSz="914400">
              <a:lnSpc>
                <a:spcPct val="100000"/>
              </a:lnSpc>
              <a:spcBef>
                <a:spcPts val="0"/>
              </a:spcBef>
              <a:buSzTx/>
              <a:buFont typeface="Arial" panose="020B0604020202020204" pitchFamily="34" charset="0"/>
              <a:buChar char="•"/>
            </a:pPr>
            <a:r>
              <a:rPr lang="en-US" sz="1400" dirty="0">
                <a:gradFill>
                  <a:gsLst>
                    <a:gs pos="5417">
                      <a:srgbClr val="53565A"/>
                    </a:gs>
                    <a:gs pos="28000">
                      <a:srgbClr val="53565A"/>
                    </a:gs>
                  </a:gsLst>
                  <a:lin ang="5400000" scaled="0"/>
                </a:gradFill>
                <a:latin typeface="Arial"/>
              </a:rPr>
              <a:t>Disconnect from PI time boxes to increase sample frequency and support all OSAM planning horizons</a:t>
            </a:r>
          </a:p>
          <a:p>
            <a:pPr marL="171450" lvl="0" indent="-171450" defTabSz="914400">
              <a:lnSpc>
                <a:spcPct val="100000"/>
              </a:lnSpc>
              <a:spcBef>
                <a:spcPts val="0"/>
              </a:spcBef>
              <a:buSzTx/>
              <a:buFont typeface="Arial" panose="020B0604020202020204" pitchFamily="34" charset="0"/>
              <a:buChar char="•"/>
            </a:pPr>
            <a:r>
              <a:rPr lang="en-US" sz="1400" dirty="0">
                <a:gradFill>
                  <a:gsLst>
                    <a:gs pos="5417">
                      <a:srgbClr val="53565A"/>
                    </a:gs>
                    <a:gs pos="28000">
                      <a:srgbClr val="53565A"/>
                    </a:gs>
                  </a:gsLst>
                  <a:lin ang="5400000" scaled="0"/>
                </a:gradFill>
                <a:latin typeface="Arial"/>
              </a:rPr>
              <a:t>Rewire data intake to integrate </a:t>
            </a:r>
            <a:r>
              <a:rPr lang="en-US" sz="1400" dirty="0">
                <a:solidFill>
                  <a:srgbClr val="B1B3B3">
                    <a:lumMod val="75000"/>
                  </a:srgbClr>
                </a:solidFill>
                <a:latin typeface="Arial"/>
              </a:rPr>
              <a:t>p</a:t>
            </a:r>
            <a:r>
              <a:rPr lang="en-US" sz="1400" b="1" dirty="0">
                <a:solidFill>
                  <a:srgbClr val="B1B3B3">
                    <a:lumMod val="75000"/>
                  </a:srgbClr>
                </a:solidFill>
                <a:latin typeface="Arial"/>
              </a:rPr>
              <a:t>roduct work </a:t>
            </a:r>
            <a:r>
              <a:rPr lang="en-US" sz="1400" dirty="0">
                <a:gradFill>
                  <a:gsLst>
                    <a:gs pos="5417">
                      <a:srgbClr val="53565A"/>
                    </a:gs>
                    <a:gs pos="28000">
                      <a:srgbClr val="53565A"/>
                    </a:gs>
                  </a:gsLst>
                  <a:lin ang="5400000" scaled="0"/>
                </a:gradFill>
                <a:latin typeface="Arial"/>
              </a:rPr>
              <a:t>and hours (vs. capital focused measure)</a:t>
            </a:r>
          </a:p>
          <a:p>
            <a:pPr marL="171450" lvl="0" indent="-171450" defTabSz="914400">
              <a:lnSpc>
                <a:spcPct val="100000"/>
              </a:lnSpc>
              <a:spcBef>
                <a:spcPts val="0"/>
              </a:spcBef>
              <a:buSzTx/>
              <a:buFont typeface="Arial" panose="020B0604020202020204" pitchFamily="34" charset="0"/>
              <a:buChar char="•"/>
            </a:pPr>
            <a:r>
              <a:rPr lang="en-US" sz="1400" dirty="0">
                <a:gradFill>
                  <a:gsLst>
                    <a:gs pos="5417">
                      <a:srgbClr val="53565A"/>
                    </a:gs>
                    <a:gs pos="28000">
                      <a:srgbClr val="53565A"/>
                    </a:gs>
                  </a:gsLst>
                  <a:lin ang="5400000" scaled="0"/>
                </a:gradFill>
                <a:latin typeface="Arial"/>
              </a:rPr>
              <a:t>Minimize or eliminate baseline management, streamlining process and enabling teams to enroll any time</a:t>
            </a:r>
          </a:p>
          <a:p>
            <a:pPr lvl="0" defTabSz="914400">
              <a:lnSpc>
                <a:spcPct val="100000"/>
              </a:lnSpc>
              <a:spcBef>
                <a:spcPts val="0"/>
              </a:spcBef>
              <a:buSzTx/>
            </a:pPr>
            <a:endParaRPr lang="en-US" sz="1400" dirty="0" smtClean="0">
              <a:gradFill>
                <a:gsLst>
                  <a:gs pos="5417">
                    <a:srgbClr val="53565A"/>
                  </a:gs>
                  <a:gs pos="28000">
                    <a:srgbClr val="53565A"/>
                  </a:gs>
                </a:gsLst>
                <a:lin ang="5400000" scaled="0"/>
              </a:gradFill>
              <a:latin typeface="Arial"/>
            </a:endParaRPr>
          </a:p>
          <a:p>
            <a:pPr lvl="0" defTabSz="914400">
              <a:lnSpc>
                <a:spcPct val="100000"/>
              </a:lnSpc>
              <a:spcBef>
                <a:spcPts val="0"/>
              </a:spcBef>
              <a:buSzTx/>
            </a:pPr>
            <a:endParaRPr lang="en-US" sz="1400" dirty="0">
              <a:gradFill>
                <a:gsLst>
                  <a:gs pos="5417">
                    <a:srgbClr val="53565A"/>
                  </a:gs>
                  <a:gs pos="28000">
                    <a:srgbClr val="53565A"/>
                  </a:gs>
                </a:gsLst>
                <a:lin ang="5400000" scaled="0"/>
              </a:gradFill>
              <a:latin typeface="Arial"/>
            </a:endParaRPr>
          </a:p>
          <a:p>
            <a:pPr lvl="0" defTabSz="914400">
              <a:lnSpc>
                <a:spcPct val="100000"/>
              </a:lnSpc>
              <a:spcBef>
                <a:spcPts val="0"/>
              </a:spcBef>
              <a:buSzTx/>
            </a:pPr>
            <a:r>
              <a:rPr lang="en-US" sz="1400" b="1" u="sng" spc="-50" dirty="0">
                <a:gradFill>
                  <a:gsLst>
                    <a:gs pos="5417">
                      <a:srgbClr val="53565A"/>
                    </a:gs>
                    <a:gs pos="28000">
                      <a:srgbClr val="53565A"/>
                    </a:gs>
                  </a:gsLst>
                  <a:lin ang="5400000" scaled="0"/>
                </a:gradFill>
                <a:latin typeface="Arial"/>
              </a:rPr>
              <a:t>Productivity Continuous Improvement</a:t>
            </a:r>
            <a:r>
              <a:rPr lang="en-US" sz="1400" spc="-50" dirty="0">
                <a:gradFill>
                  <a:gsLst>
                    <a:gs pos="5417">
                      <a:srgbClr val="53565A"/>
                    </a:gs>
                    <a:gs pos="28000">
                      <a:srgbClr val="53565A"/>
                    </a:gs>
                  </a:gsLst>
                  <a:lin ang="5400000" scaled="0"/>
                </a:gradFill>
                <a:latin typeface="Arial"/>
              </a:rPr>
              <a:t>  </a:t>
            </a:r>
            <a:r>
              <a:rPr lang="en-US" sz="1400" i="1" dirty="0">
                <a:solidFill>
                  <a:srgbClr val="00B050"/>
                </a:solidFill>
                <a:latin typeface="Arial"/>
              </a:rPr>
              <a:t>(new)</a:t>
            </a:r>
            <a:endParaRPr lang="en-US" sz="1400" u="sng" spc="-50" dirty="0">
              <a:solidFill>
                <a:srgbClr val="00B050"/>
              </a:solidFill>
              <a:latin typeface="Arial"/>
            </a:endParaRPr>
          </a:p>
          <a:p>
            <a:pPr marL="171450" lvl="0" indent="-171450" defTabSz="914400">
              <a:lnSpc>
                <a:spcPct val="100000"/>
              </a:lnSpc>
              <a:spcBef>
                <a:spcPts val="0"/>
              </a:spcBef>
              <a:buSzTx/>
              <a:buFont typeface="Arial" panose="020B0604020202020204" pitchFamily="34" charset="0"/>
              <a:buChar char="•"/>
            </a:pPr>
            <a:r>
              <a:rPr lang="en-US" sz="1400" dirty="0">
                <a:gradFill>
                  <a:gsLst>
                    <a:gs pos="5417">
                      <a:srgbClr val="53565A"/>
                    </a:gs>
                    <a:gs pos="28000">
                      <a:srgbClr val="53565A"/>
                    </a:gs>
                  </a:gsLst>
                  <a:lin ang="5400000" scaled="0"/>
                </a:gradFill>
                <a:latin typeface="Arial"/>
              </a:rPr>
              <a:t>Measure: Ratio of quarterly productivity against previous quarter; 2.5% improvement per quarter</a:t>
            </a:r>
          </a:p>
          <a:p>
            <a:pPr marL="171450" lvl="0" indent="-171450" defTabSz="914400">
              <a:lnSpc>
                <a:spcPct val="100000"/>
              </a:lnSpc>
              <a:spcBef>
                <a:spcPts val="0"/>
              </a:spcBef>
              <a:buSzTx/>
              <a:buFont typeface="Arial" panose="020B0604020202020204" pitchFamily="34" charset="0"/>
              <a:buChar char="•"/>
            </a:pPr>
            <a:r>
              <a:rPr lang="en-US" sz="1400" dirty="0">
                <a:gradFill>
                  <a:gsLst>
                    <a:gs pos="5417">
                      <a:srgbClr val="53565A"/>
                    </a:gs>
                    <a:gs pos="28000">
                      <a:srgbClr val="53565A"/>
                    </a:gs>
                  </a:gsLst>
                  <a:lin ang="5400000" scaled="0"/>
                </a:gradFill>
                <a:latin typeface="Arial"/>
              </a:rPr>
              <a:t>Target:  Maximize number of quarters demonstrating 2.5%+ improvement (2 =&gt; Meets, 4 =&gt; Exceeds)</a:t>
            </a:r>
          </a:p>
          <a:p>
            <a:pPr marL="171450" lvl="0" indent="-171450" defTabSz="914400">
              <a:lnSpc>
                <a:spcPct val="100000"/>
              </a:lnSpc>
              <a:spcBef>
                <a:spcPts val="0"/>
              </a:spcBef>
              <a:buSzTx/>
              <a:buFont typeface="Arial" panose="020B0604020202020204" pitchFamily="34" charset="0"/>
              <a:buChar char="•"/>
            </a:pPr>
            <a:endParaRPr lang="en-US" sz="1400" dirty="0">
              <a:gradFill>
                <a:gsLst>
                  <a:gs pos="5417">
                    <a:srgbClr val="53565A"/>
                  </a:gs>
                  <a:gs pos="28000">
                    <a:srgbClr val="53565A"/>
                  </a:gs>
                </a:gsLst>
                <a:lin ang="5400000" scaled="0"/>
              </a:gradFill>
              <a:latin typeface="Arial"/>
            </a:endParaRPr>
          </a:p>
          <a:p>
            <a:pPr marL="171450" lvl="0" indent="-171450" defTabSz="914400">
              <a:lnSpc>
                <a:spcPct val="100000"/>
              </a:lnSpc>
              <a:spcBef>
                <a:spcPts val="0"/>
              </a:spcBef>
              <a:buSzTx/>
              <a:buFont typeface="Arial" panose="020B0604020202020204" pitchFamily="34" charset="0"/>
              <a:buChar char="•"/>
            </a:pPr>
            <a:endParaRPr lang="en-US" sz="1400" dirty="0">
              <a:gradFill>
                <a:gsLst>
                  <a:gs pos="5417">
                    <a:srgbClr val="53565A"/>
                  </a:gs>
                  <a:gs pos="28000">
                    <a:srgbClr val="53565A"/>
                  </a:gs>
                </a:gsLst>
                <a:lin ang="5400000" scaled="0"/>
              </a:gradFill>
              <a:latin typeface="Arial"/>
            </a:endParaRPr>
          </a:p>
          <a:p>
            <a:pPr lvl="0" defTabSz="914400">
              <a:lnSpc>
                <a:spcPct val="100000"/>
              </a:lnSpc>
              <a:spcBef>
                <a:spcPts val="0"/>
              </a:spcBef>
              <a:buSzTx/>
            </a:pPr>
            <a:endParaRPr lang="en-US" sz="1400" dirty="0">
              <a:gradFill>
                <a:gsLst>
                  <a:gs pos="5417">
                    <a:srgbClr val="53565A"/>
                  </a:gs>
                  <a:gs pos="28000">
                    <a:srgbClr val="53565A"/>
                  </a:gs>
                </a:gsLst>
                <a:lin ang="5400000" scaled="0"/>
              </a:gradFill>
              <a:latin typeface="Arial"/>
            </a:endParaRPr>
          </a:p>
          <a:p>
            <a:pPr lvl="0" defTabSz="914400">
              <a:lnSpc>
                <a:spcPct val="100000"/>
              </a:lnSpc>
              <a:spcBef>
                <a:spcPts val="0"/>
              </a:spcBef>
              <a:buSzTx/>
            </a:pPr>
            <a:r>
              <a:rPr lang="en-US" sz="1400" b="1" u="sng" spc="-50" dirty="0">
                <a:gradFill>
                  <a:gsLst>
                    <a:gs pos="5417">
                      <a:srgbClr val="53565A"/>
                    </a:gs>
                    <a:gs pos="28000">
                      <a:srgbClr val="53565A"/>
                    </a:gs>
                  </a:gsLst>
                  <a:lin ang="5400000" scaled="0"/>
                </a:gradFill>
                <a:latin typeface="Arial"/>
              </a:rPr>
              <a:t>Productivity Annual Improvement</a:t>
            </a:r>
            <a:r>
              <a:rPr lang="en-US" sz="1400" b="1" spc="-50" dirty="0">
                <a:gradFill>
                  <a:gsLst>
                    <a:gs pos="5417">
                      <a:srgbClr val="53565A"/>
                    </a:gs>
                    <a:gs pos="28000">
                      <a:srgbClr val="53565A"/>
                    </a:gs>
                  </a:gsLst>
                  <a:lin ang="5400000" scaled="0"/>
                </a:gradFill>
                <a:latin typeface="Arial"/>
              </a:rPr>
              <a:t>  </a:t>
            </a:r>
            <a:r>
              <a:rPr lang="en-US" sz="1400" i="1" dirty="0">
                <a:solidFill>
                  <a:srgbClr val="FFC000"/>
                </a:solidFill>
                <a:latin typeface="Arial"/>
              </a:rPr>
              <a:t>(updated)</a:t>
            </a:r>
            <a:r>
              <a:rPr lang="en-US" sz="1400" i="1" dirty="0">
                <a:solidFill>
                  <a:srgbClr val="008770"/>
                </a:solidFill>
                <a:latin typeface="Arial"/>
              </a:rPr>
              <a:t> </a:t>
            </a:r>
            <a:r>
              <a:rPr lang="en-US" sz="1400" i="1" dirty="0">
                <a:solidFill>
                  <a:srgbClr val="53565A"/>
                </a:solidFill>
                <a:latin typeface="Arial"/>
              </a:rPr>
              <a:t>(measure only)</a:t>
            </a:r>
          </a:p>
          <a:p>
            <a:pPr marL="171450" lvl="0" indent="-171450" defTabSz="914400">
              <a:lnSpc>
                <a:spcPct val="100000"/>
              </a:lnSpc>
              <a:spcBef>
                <a:spcPts val="0"/>
              </a:spcBef>
              <a:buSzTx/>
              <a:buFont typeface="Arial" panose="020B0604020202020204" pitchFamily="34" charset="0"/>
              <a:buChar char="•"/>
            </a:pPr>
            <a:r>
              <a:rPr lang="en-US" sz="1400" dirty="0">
                <a:gradFill>
                  <a:gsLst>
                    <a:gs pos="5417">
                      <a:srgbClr val="53565A"/>
                    </a:gs>
                    <a:gs pos="28000">
                      <a:srgbClr val="53565A"/>
                    </a:gs>
                  </a:gsLst>
                  <a:lin ang="5400000" scaled="0"/>
                </a:gradFill>
                <a:latin typeface="Arial"/>
              </a:rPr>
              <a:t>Measure: Ratio of current annual productivity against </a:t>
            </a:r>
            <a:r>
              <a:rPr lang="en-US" sz="1400" b="1" dirty="0">
                <a:solidFill>
                  <a:srgbClr val="B1B3B3">
                    <a:lumMod val="75000"/>
                  </a:srgbClr>
                </a:solidFill>
                <a:latin typeface="Arial"/>
              </a:rPr>
              <a:t>previous year</a:t>
            </a:r>
            <a:r>
              <a:rPr lang="en-US" sz="1400" dirty="0">
                <a:solidFill>
                  <a:srgbClr val="B1B3B3">
                    <a:lumMod val="75000"/>
                  </a:srgbClr>
                </a:solidFill>
                <a:latin typeface="Arial"/>
              </a:rPr>
              <a:t>; </a:t>
            </a:r>
            <a:r>
              <a:rPr lang="en-US" sz="1400" dirty="0">
                <a:gradFill>
                  <a:gsLst>
                    <a:gs pos="5417">
                      <a:srgbClr val="53565A"/>
                    </a:gs>
                    <a:gs pos="28000">
                      <a:srgbClr val="53565A"/>
                    </a:gs>
                  </a:gsLst>
                  <a:lin ang="5400000" scaled="0"/>
                </a:gradFill>
                <a:latin typeface="Arial"/>
              </a:rPr>
              <a:t>10% improvement per year</a:t>
            </a:r>
          </a:p>
          <a:p>
            <a:pPr marL="171450" lvl="0" indent="-171450" defTabSz="914400">
              <a:lnSpc>
                <a:spcPct val="100000"/>
              </a:lnSpc>
              <a:spcBef>
                <a:spcPts val="0"/>
              </a:spcBef>
              <a:buSzTx/>
              <a:buFont typeface="Arial" panose="020B0604020202020204" pitchFamily="34" charset="0"/>
              <a:buChar char="•"/>
            </a:pPr>
            <a:r>
              <a:rPr lang="en-US" sz="1400" dirty="0">
                <a:gradFill>
                  <a:gsLst>
                    <a:gs pos="5417">
                      <a:srgbClr val="53565A"/>
                    </a:gs>
                    <a:gs pos="28000">
                      <a:srgbClr val="53565A"/>
                    </a:gs>
                  </a:gsLst>
                  <a:lin ang="5400000" scaled="0"/>
                </a:gradFill>
                <a:latin typeface="Arial"/>
              </a:rPr>
              <a:t>Target:  Demonstrate 10% gains in overall productivity year over year</a:t>
            </a:r>
          </a:p>
        </p:txBody>
      </p:sp>
      <p:grpSp>
        <p:nvGrpSpPr>
          <p:cNvPr id="13" name="Group 12"/>
          <p:cNvGrpSpPr/>
          <p:nvPr/>
        </p:nvGrpSpPr>
        <p:grpSpPr>
          <a:xfrm>
            <a:off x="698632" y="1568592"/>
            <a:ext cx="540044" cy="440197"/>
            <a:chOff x="2751138" y="1573213"/>
            <a:chExt cx="463550" cy="377825"/>
          </a:xfrm>
          <a:solidFill>
            <a:srgbClr val="FFFFFF"/>
          </a:solidFill>
        </p:grpSpPr>
        <p:sp>
          <p:nvSpPr>
            <p:cNvPr id="15" name="Freeform 14"/>
            <p:cNvSpPr>
              <a:spLocks noEditPoints="1"/>
            </p:cNvSpPr>
            <p:nvPr/>
          </p:nvSpPr>
          <p:spPr bwMode="auto">
            <a:xfrm>
              <a:off x="2751138" y="1573213"/>
              <a:ext cx="463550" cy="377825"/>
            </a:xfrm>
            <a:custGeom>
              <a:avLst/>
              <a:gdLst>
                <a:gd name="T0" fmla="*/ 292 w 292"/>
                <a:gd name="T1" fmla="*/ 192 h 238"/>
                <a:gd name="T2" fmla="*/ 292 w 292"/>
                <a:gd name="T3" fmla="*/ 0 h 238"/>
                <a:gd name="T4" fmla="*/ 0 w 292"/>
                <a:gd name="T5" fmla="*/ 0 h 238"/>
                <a:gd name="T6" fmla="*/ 0 w 292"/>
                <a:gd name="T7" fmla="*/ 192 h 238"/>
                <a:gd name="T8" fmla="*/ 87 w 292"/>
                <a:gd name="T9" fmla="*/ 192 h 238"/>
                <a:gd name="T10" fmla="*/ 87 w 292"/>
                <a:gd name="T11" fmla="*/ 211 h 238"/>
                <a:gd name="T12" fmla="*/ 47 w 292"/>
                <a:gd name="T13" fmla="*/ 211 h 238"/>
                <a:gd name="T14" fmla="*/ 47 w 292"/>
                <a:gd name="T15" fmla="*/ 238 h 238"/>
                <a:gd name="T16" fmla="*/ 249 w 292"/>
                <a:gd name="T17" fmla="*/ 238 h 238"/>
                <a:gd name="T18" fmla="*/ 249 w 292"/>
                <a:gd name="T19" fmla="*/ 211 h 238"/>
                <a:gd name="T20" fmla="*/ 208 w 292"/>
                <a:gd name="T21" fmla="*/ 211 h 238"/>
                <a:gd name="T22" fmla="*/ 208 w 292"/>
                <a:gd name="T23" fmla="*/ 192 h 238"/>
                <a:gd name="T24" fmla="*/ 292 w 292"/>
                <a:gd name="T25" fmla="*/ 192 h 238"/>
                <a:gd name="T26" fmla="*/ 240 w 292"/>
                <a:gd name="T27" fmla="*/ 228 h 238"/>
                <a:gd name="T28" fmla="*/ 55 w 292"/>
                <a:gd name="T29" fmla="*/ 228 h 238"/>
                <a:gd name="T30" fmla="*/ 55 w 292"/>
                <a:gd name="T31" fmla="*/ 220 h 238"/>
                <a:gd name="T32" fmla="*/ 240 w 292"/>
                <a:gd name="T33" fmla="*/ 220 h 238"/>
                <a:gd name="T34" fmla="*/ 240 w 292"/>
                <a:gd name="T35" fmla="*/ 228 h 238"/>
                <a:gd name="T36" fmla="*/ 200 w 292"/>
                <a:gd name="T37" fmla="*/ 197 h 238"/>
                <a:gd name="T38" fmla="*/ 200 w 292"/>
                <a:gd name="T39" fmla="*/ 211 h 238"/>
                <a:gd name="T40" fmla="*/ 95 w 292"/>
                <a:gd name="T41" fmla="*/ 211 h 238"/>
                <a:gd name="T42" fmla="*/ 95 w 292"/>
                <a:gd name="T43" fmla="*/ 197 h 238"/>
                <a:gd name="T44" fmla="*/ 200 w 292"/>
                <a:gd name="T45" fmla="*/ 197 h 238"/>
                <a:gd name="T46" fmla="*/ 8 w 292"/>
                <a:gd name="T47" fmla="*/ 9 h 238"/>
                <a:gd name="T48" fmla="*/ 284 w 292"/>
                <a:gd name="T49" fmla="*/ 9 h 238"/>
                <a:gd name="T50" fmla="*/ 284 w 292"/>
                <a:gd name="T51" fmla="*/ 183 h 238"/>
                <a:gd name="T52" fmla="*/ 8 w 292"/>
                <a:gd name="T53" fmla="*/ 183 h 238"/>
                <a:gd name="T54" fmla="*/ 8 w 292"/>
                <a:gd name="T55" fmla="*/ 9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92" h="238">
                  <a:moveTo>
                    <a:pt x="292" y="192"/>
                  </a:moveTo>
                  <a:lnTo>
                    <a:pt x="292" y="0"/>
                  </a:lnTo>
                  <a:lnTo>
                    <a:pt x="0" y="0"/>
                  </a:lnTo>
                  <a:lnTo>
                    <a:pt x="0" y="192"/>
                  </a:lnTo>
                  <a:lnTo>
                    <a:pt x="87" y="192"/>
                  </a:lnTo>
                  <a:lnTo>
                    <a:pt x="87" y="211"/>
                  </a:lnTo>
                  <a:lnTo>
                    <a:pt x="47" y="211"/>
                  </a:lnTo>
                  <a:lnTo>
                    <a:pt x="47" y="238"/>
                  </a:lnTo>
                  <a:lnTo>
                    <a:pt x="249" y="238"/>
                  </a:lnTo>
                  <a:lnTo>
                    <a:pt x="249" y="211"/>
                  </a:lnTo>
                  <a:lnTo>
                    <a:pt x="208" y="211"/>
                  </a:lnTo>
                  <a:lnTo>
                    <a:pt x="208" y="192"/>
                  </a:lnTo>
                  <a:lnTo>
                    <a:pt x="292" y="192"/>
                  </a:lnTo>
                  <a:close/>
                  <a:moveTo>
                    <a:pt x="240" y="228"/>
                  </a:moveTo>
                  <a:lnTo>
                    <a:pt x="55" y="228"/>
                  </a:lnTo>
                  <a:lnTo>
                    <a:pt x="55" y="220"/>
                  </a:lnTo>
                  <a:lnTo>
                    <a:pt x="240" y="220"/>
                  </a:lnTo>
                  <a:lnTo>
                    <a:pt x="240" y="228"/>
                  </a:lnTo>
                  <a:close/>
                  <a:moveTo>
                    <a:pt x="200" y="197"/>
                  </a:moveTo>
                  <a:lnTo>
                    <a:pt x="200" y="211"/>
                  </a:lnTo>
                  <a:lnTo>
                    <a:pt x="95" y="211"/>
                  </a:lnTo>
                  <a:lnTo>
                    <a:pt x="95" y="197"/>
                  </a:lnTo>
                  <a:lnTo>
                    <a:pt x="200" y="197"/>
                  </a:lnTo>
                  <a:close/>
                  <a:moveTo>
                    <a:pt x="8" y="9"/>
                  </a:moveTo>
                  <a:lnTo>
                    <a:pt x="284" y="9"/>
                  </a:lnTo>
                  <a:lnTo>
                    <a:pt x="284" y="183"/>
                  </a:lnTo>
                  <a:lnTo>
                    <a:pt x="8" y="183"/>
                  </a:lnTo>
                  <a:lnTo>
                    <a:pt x="8" y="9"/>
                  </a:lnTo>
                  <a:close/>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sp>
          <p:nvSpPr>
            <p:cNvPr id="19" name="Freeform 18"/>
            <p:cNvSpPr>
              <a:spLocks noEditPoints="1"/>
            </p:cNvSpPr>
            <p:nvPr/>
          </p:nvSpPr>
          <p:spPr bwMode="auto">
            <a:xfrm>
              <a:off x="2797176" y="1616076"/>
              <a:ext cx="347663" cy="209550"/>
            </a:xfrm>
            <a:custGeom>
              <a:avLst/>
              <a:gdLst>
                <a:gd name="T0" fmla="*/ 31 w 219"/>
                <a:gd name="T1" fmla="*/ 132 h 132"/>
                <a:gd name="T2" fmla="*/ 24 w 219"/>
                <a:gd name="T3" fmla="*/ 126 h 132"/>
                <a:gd name="T4" fmla="*/ 75 w 219"/>
                <a:gd name="T5" fmla="*/ 57 h 132"/>
                <a:gd name="T6" fmla="*/ 142 w 219"/>
                <a:gd name="T7" fmla="*/ 103 h 132"/>
                <a:gd name="T8" fmla="*/ 213 w 219"/>
                <a:gd name="T9" fmla="*/ 31 h 132"/>
                <a:gd name="T10" fmla="*/ 219 w 219"/>
                <a:gd name="T11" fmla="*/ 38 h 132"/>
                <a:gd name="T12" fmla="*/ 143 w 219"/>
                <a:gd name="T13" fmla="*/ 115 h 132"/>
                <a:gd name="T14" fmla="*/ 77 w 219"/>
                <a:gd name="T15" fmla="*/ 69 h 132"/>
                <a:gd name="T16" fmla="*/ 31 w 219"/>
                <a:gd name="T17" fmla="*/ 132 h 132"/>
                <a:gd name="T18" fmla="*/ 54 w 219"/>
                <a:gd name="T19" fmla="*/ 21 h 132"/>
                <a:gd name="T20" fmla="*/ 32 w 219"/>
                <a:gd name="T21" fmla="*/ 21 h 132"/>
                <a:gd name="T22" fmla="*/ 32 w 219"/>
                <a:gd name="T23" fmla="*/ 0 h 132"/>
                <a:gd name="T24" fmla="*/ 23 w 219"/>
                <a:gd name="T25" fmla="*/ 0 h 132"/>
                <a:gd name="T26" fmla="*/ 23 w 219"/>
                <a:gd name="T27" fmla="*/ 21 h 132"/>
                <a:gd name="T28" fmla="*/ 0 w 219"/>
                <a:gd name="T29" fmla="*/ 21 h 132"/>
                <a:gd name="T30" fmla="*/ 0 w 219"/>
                <a:gd name="T31" fmla="*/ 30 h 132"/>
                <a:gd name="T32" fmla="*/ 23 w 219"/>
                <a:gd name="T33" fmla="*/ 30 h 132"/>
                <a:gd name="T34" fmla="*/ 23 w 219"/>
                <a:gd name="T35" fmla="*/ 52 h 132"/>
                <a:gd name="T36" fmla="*/ 32 w 219"/>
                <a:gd name="T37" fmla="*/ 52 h 132"/>
                <a:gd name="T38" fmla="*/ 32 w 219"/>
                <a:gd name="T39" fmla="*/ 30 h 132"/>
                <a:gd name="T40" fmla="*/ 54 w 219"/>
                <a:gd name="T41" fmla="*/ 30 h 132"/>
                <a:gd name="T42" fmla="*/ 54 w 219"/>
                <a:gd name="T43" fmla="*/ 21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9" h="132">
                  <a:moveTo>
                    <a:pt x="31" y="132"/>
                  </a:moveTo>
                  <a:lnTo>
                    <a:pt x="24" y="126"/>
                  </a:lnTo>
                  <a:lnTo>
                    <a:pt x="75" y="57"/>
                  </a:lnTo>
                  <a:lnTo>
                    <a:pt x="142" y="103"/>
                  </a:lnTo>
                  <a:lnTo>
                    <a:pt x="213" y="31"/>
                  </a:lnTo>
                  <a:lnTo>
                    <a:pt x="219" y="38"/>
                  </a:lnTo>
                  <a:lnTo>
                    <a:pt x="143" y="115"/>
                  </a:lnTo>
                  <a:lnTo>
                    <a:pt x="77" y="69"/>
                  </a:lnTo>
                  <a:lnTo>
                    <a:pt x="31" y="132"/>
                  </a:lnTo>
                  <a:close/>
                  <a:moveTo>
                    <a:pt x="54" y="21"/>
                  </a:moveTo>
                  <a:lnTo>
                    <a:pt x="32" y="21"/>
                  </a:lnTo>
                  <a:lnTo>
                    <a:pt x="32" y="0"/>
                  </a:lnTo>
                  <a:lnTo>
                    <a:pt x="23" y="0"/>
                  </a:lnTo>
                  <a:lnTo>
                    <a:pt x="23" y="21"/>
                  </a:lnTo>
                  <a:lnTo>
                    <a:pt x="0" y="21"/>
                  </a:lnTo>
                  <a:lnTo>
                    <a:pt x="0" y="30"/>
                  </a:lnTo>
                  <a:lnTo>
                    <a:pt x="23" y="30"/>
                  </a:lnTo>
                  <a:lnTo>
                    <a:pt x="23" y="52"/>
                  </a:lnTo>
                  <a:lnTo>
                    <a:pt x="32" y="52"/>
                  </a:lnTo>
                  <a:lnTo>
                    <a:pt x="32" y="30"/>
                  </a:lnTo>
                  <a:lnTo>
                    <a:pt x="54" y="30"/>
                  </a:lnTo>
                  <a:lnTo>
                    <a:pt x="54" y="21"/>
                  </a:lnTo>
                  <a:close/>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8" name="Title 1"/>
          <p:cNvSpPr txBox="1">
            <a:spLocks/>
          </p:cNvSpPr>
          <p:nvPr/>
        </p:nvSpPr>
        <p:spPr>
          <a:xfrm>
            <a:off x="461391" y="304808"/>
            <a:ext cx="8396863" cy="620359"/>
          </a:xfrm>
          <a:prstGeom prst="rect">
            <a:avLst/>
          </a:prstGeom>
        </p:spPr>
        <p:txBody>
          <a:bodyPr vert="horz" lIns="121914" tIns="60957" rIns="121914" bIns="60957" rtlCol="0" anchor="b" anchorCtr="0">
            <a:normAutofit/>
          </a:bodyPr>
          <a:lstStyle>
            <a:lvl1pPr algn="l" defTabSz="914400" rtl="0" eaLnBrk="1" latinLnBrk="0" hangingPunct="1">
              <a:lnSpc>
                <a:spcPct val="90000"/>
              </a:lnSpc>
              <a:spcBef>
                <a:spcPct val="0"/>
              </a:spcBef>
              <a:buNone/>
              <a:defRPr sz="2000" b="0" kern="1200">
                <a:solidFill>
                  <a:schemeClr val="tx1"/>
                </a:solidFill>
                <a:latin typeface="Arial" pitchFamily="34" charset="0"/>
                <a:ea typeface="+mj-ea"/>
                <a:cs typeface="Arial" pitchFamily="34" charset="0"/>
              </a:defRPr>
            </a:lvl1pPr>
          </a:lstStyle>
          <a:p>
            <a:r>
              <a:rPr lang="en-US" dirty="0" smtClean="0"/>
              <a:t>Productivity</a:t>
            </a:r>
            <a:endParaRPr lang="en-US" dirty="0"/>
          </a:p>
        </p:txBody>
      </p:sp>
      <p:sp>
        <p:nvSpPr>
          <p:cNvPr id="9" name="Rectangle 26"/>
          <p:cNvSpPr>
            <a:spLocks noChangeArrowheads="1"/>
          </p:cNvSpPr>
          <p:nvPr/>
        </p:nvSpPr>
        <p:spPr bwMode="auto">
          <a:xfrm>
            <a:off x="531099" y="1337812"/>
            <a:ext cx="875110" cy="4453395"/>
          </a:xfrm>
          <a:prstGeom prst="rect">
            <a:avLst/>
          </a:prstGeom>
          <a:solidFill>
            <a:srgbClr val="007C8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4006" tIns="45719" rIns="27431" bIns="45719" numCol="1" anchor="ctr" anchorCtr="0" compatLnSpc="1">
            <a:prstTxWarp prst="textNoShape">
              <a:avLst/>
            </a:prstTxWarp>
          </a:bodyPr>
          <a:lstStyle/>
          <a:p>
            <a:pPr>
              <a:lnSpc>
                <a:spcPct val="95000"/>
              </a:lnSpc>
            </a:pPr>
            <a:endParaRPr lang="en-US" sz="1500" dirty="0"/>
          </a:p>
        </p:txBody>
      </p:sp>
      <p:grpSp>
        <p:nvGrpSpPr>
          <p:cNvPr id="10" name="Group 9"/>
          <p:cNvGrpSpPr/>
          <p:nvPr/>
        </p:nvGrpSpPr>
        <p:grpSpPr>
          <a:xfrm>
            <a:off x="676270" y="1500191"/>
            <a:ext cx="528638" cy="528639"/>
            <a:chOff x="3405188" y="812800"/>
            <a:chExt cx="704850" cy="528638"/>
          </a:xfrm>
        </p:grpSpPr>
        <p:sp>
          <p:nvSpPr>
            <p:cNvPr id="11" name="Freeform 35"/>
            <p:cNvSpPr>
              <a:spLocks/>
            </p:cNvSpPr>
            <p:nvPr/>
          </p:nvSpPr>
          <p:spPr bwMode="auto">
            <a:xfrm>
              <a:off x="3405188" y="812800"/>
              <a:ext cx="704850" cy="528638"/>
            </a:xfrm>
            <a:custGeom>
              <a:avLst/>
              <a:gdLst>
                <a:gd name="T0" fmla="*/ 94 w 188"/>
                <a:gd name="T1" fmla="*/ 0 h 141"/>
                <a:gd name="T2" fmla="*/ 0 w 188"/>
                <a:gd name="T3" fmla="*/ 94 h 141"/>
                <a:gd name="T4" fmla="*/ 13 w 188"/>
                <a:gd name="T5" fmla="*/ 141 h 141"/>
                <a:gd name="T6" fmla="*/ 18 w 188"/>
                <a:gd name="T7" fmla="*/ 139 h 141"/>
                <a:gd name="T8" fmla="*/ 18 w 188"/>
                <a:gd name="T9" fmla="*/ 139 h 141"/>
                <a:gd name="T10" fmla="*/ 5 w 188"/>
                <a:gd name="T11" fmla="*/ 94 h 141"/>
                <a:gd name="T12" fmla="*/ 94 w 188"/>
                <a:gd name="T13" fmla="*/ 6 h 141"/>
                <a:gd name="T14" fmla="*/ 182 w 188"/>
                <a:gd name="T15" fmla="*/ 94 h 141"/>
                <a:gd name="T16" fmla="*/ 172 w 188"/>
                <a:gd name="T17" fmla="*/ 135 h 141"/>
                <a:gd name="T18" fmla="*/ 177 w 188"/>
                <a:gd name="T19" fmla="*/ 138 h 141"/>
                <a:gd name="T20" fmla="*/ 177 w 188"/>
                <a:gd name="T21" fmla="*/ 138 h 141"/>
                <a:gd name="T22" fmla="*/ 188 w 188"/>
                <a:gd name="T23" fmla="*/ 94 h 141"/>
                <a:gd name="T24" fmla="*/ 94 w 188"/>
                <a:gd name="T25" fmla="*/ 0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8" h="141">
                  <a:moveTo>
                    <a:pt x="94" y="0"/>
                  </a:moveTo>
                  <a:cubicBezTo>
                    <a:pt x="42" y="0"/>
                    <a:pt x="0" y="42"/>
                    <a:pt x="0" y="94"/>
                  </a:cubicBezTo>
                  <a:cubicBezTo>
                    <a:pt x="0" y="110"/>
                    <a:pt x="5" y="127"/>
                    <a:pt x="13" y="141"/>
                  </a:cubicBezTo>
                  <a:cubicBezTo>
                    <a:pt x="18" y="139"/>
                    <a:pt x="18" y="139"/>
                    <a:pt x="18" y="139"/>
                  </a:cubicBezTo>
                  <a:cubicBezTo>
                    <a:pt x="18" y="139"/>
                    <a:pt x="18" y="139"/>
                    <a:pt x="18" y="139"/>
                  </a:cubicBezTo>
                  <a:cubicBezTo>
                    <a:pt x="10" y="125"/>
                    <a:pt x="5" y="110"/>
                    <a:pt x="5" y="94"/>
                  </a:cubicBezTo>
                  <a:cubicBezTo>
                    <a:pt x="5" y="45"/>
                    <a:pt x="45" y="6"/>
                    <a:pt x="94" y="6"/>
                  </a:cubicBezTo>
                  <a:cubicBezTo>
                    <a:pt x="143" y="6"/>
                    <a:pt x="182" y="45"/>
                    <a:pt x="182" y="94"/>
                  </a:cubicBezTo>
                  <a:cubicBezTo>
                    <a:pt x="182" y="108"/>
                    <a:pt x="179" y="123"/>
                    <a:pt x="172" y="135"/>
                  </a:cubicBezTo>
                  <a:cubicBezTo>
                    <a:pt x="177" y="138"/>
                    <a:pt x="177" y="138"/>
                    <a:pt x="177" y="138"/>
                  </a:cubicBezTo>
                  <a:cubicBezTo>
                    <a:pt x="177" y="138"/>
                    <a:pt x="177" y="138"/>
                    <a:pt x="177" y="138"/>
                  </a:cubicBezTo>
                  <a:cubicBezTo>
                    <a:pt x="184" y="125"/>
                    <a:pt x="188" y="109"/>
                    <a:pt x="188" y="94"/>
                  </a:cubicBezTo>
                  <a:cubicBezTo>
                    <a:pt x="188" y="42"/>
                    <a:pt x="145" y="0"/>
                    <a:pt x="9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36"/>
            <p:cNvSpPr>
              <a:spLocks/>
            </p:cNvSpPr>
            <p:nvPr/>
          </p:nvSpPr>
          <p:spPr bwMode="auto">
            <a:xfrm>
              <a:off x="3473450" y="876300"/>
              <a:ext cx="569912" cy="409575"/>
            </a:xfrm>
            <a:custGeom>
              <a:avLst/>
              <a:gdLst>
                <a:gd name="T0" fmla="*/ 124 w 152"/>
                <a:gd name="T1" fmla="*/ 100 h 109"/>
                <a:gd name="T2" fmla="*/ 145 w 152"/>
                <a:gd name="T3" fmla="*/ 109 h 109"/>
                <a:gd name="T4" fmla="*/ 145 w 152"/>
                <a:gd name="T5" fmla="*/ 109 h 109"/>
                <a:gd name="T6" fmla="*/ 146 w 152"/>
                <a:gd name="T7" fmla="*/ 108 h 109"/>
                <a:gd name="T8" fmla="*/ 152 w 152"/>
                <a:gd name="T9" fmla="*/ 77 h 109"/>
                <a:gd name="T10" fmla="*/ 76 w 152"/>
                <a:gd name="T11" fmla="*/ 0 h 109"/>
                <a:gd name="T12" fmla="*/ 0 w 152"/>
                <a:gd name="T13" fmla="*/ 77 h 109"/>
                <a:gd name="T14" fmla="*/ 6 w 152"/>
                <a:gd name="T15" fmla="*/ 106 h 109"/>
                <a:gd name="T16" fmla="*/ 7 w 152"/>
                <a:gd name="T17" fmla="*/ 109 h 109"/>
                <a:gd name="T18" fmla="*/ 27 w 152"/>
                <a:gd name="T19" fmla="*/ 101 h 109"/>
                <a:gd name="T20" fmla="*/ 25 w 152"/>
                <a:gd name="T21" fmla="*/ 95 h 109"/>
                <a:gd name="T22" fmla="*/ 10 w 152"/>
                <a:gd name="T23" fmla="*/ 101 h 109"/>
                <a:gd name="T24" fmla="*/ 9 w 152"/>
                <a:gd name="T25" fmla="*/ 100 h 109"/>
                <a:gd name="T26" fmla="*/ 6 w 152"/>
                <a:gd name="T27" fmla="*/ 77 h 109"/>
                <a:gd name="T28" fmla="*/ 9 w 152"/>
                <a:gd name="T29" fmla="*/ 54 h 109"/>
                <a:gd name="T30" fmla="*/ 10 w 152"/>
                <a:gd name="T31" fmla="*/ 53 h 109"/>
                <a:gd name="T32" fmla="*/ 25 w 152"/>
                <a:gd name="T33" fmla="*/ 59 h 109"/>
                <a:gd name="T34" fmla="*/ 27 w 152"/>
                <a:gd name="T35" fmla="*/ 54 h 109"/>
                <a:gd name="T36" fmla="*/ 12 w 152"/>
                <a:gd name="T37" fmla="*/ 47 h 109"/>
                <a:gd name="T38" fmla="*/ 12 w 152"/>
                <a:gd name="T39" fmla="*/ 46 h 109"/>
                <a:gd name="T40" fmla="*/ 45 w 152"/>
                <a:gd name="T41" fmla="*/ 13 h 109"/>
                <a:gd name="T42" fmla="*/ 46 w 152"/>
                <a:gd name="T43" fmla="*/ 13 h 109"/>
                <a:gd name="T44" fmla="*/ 53 w 152"/>
                <a:gd name="T45" fmla="*/ 29 h 109"/>
                <a:gd name="T46" fmla="*/ 58 w 152"/>
                <a:gd name="T47" fmla="*/ 27 h 109"/>
                <a:gd name="T48" fmla="*/ 51 w 152"/>
                <a:gd name="T49" fmla="*/ 11 h 109"/>
                <a:gd name="T50" fmla="*/ 53 w 152"/>
                <a:gd name="T51" fmla="*/ 10 h 109"/>
                <a:gd name="T52" fmla="*/ 99 w 152"/>
                <a:gd name="T53" fmla="*/ 10 h 109"/>
                <a:gd name="T54" fmla="*/ 101 w 152"/>
                <a:gd name="T55" fmla="*/ 11 h 109"/>
                <a:gd name="T56" fmla="*/ 94 w 152"/>
                <a:gd name="T57" fmla="*/ 27 h 109"/>
                <a:gd name="T58" fmla="*/ 99 w 152"/>
                <a:gd name="T59" fmla="*/ 29 h 109"/>
                <a:gd name="T60" fmla="*/ 105 w 152"/>
                <a:gd name="T61" fmla="*/ 13 h 109"/>
                <a:gd name="T62" fmla="*/ 106 w 152"/>
                <a:gd name="T63" fmla="*/ 13 h 109"/>
                <a:gd name="T64" fmla="*/ 139 w 152"/>
                <a:gd name="T65" fmla="*/ 46 h 109"/>
                <a:gd name="T66" fmla="*/ 140 w 152"/>
                <a:gd name="T67" fmla="*/ 48 h 109"/>
                <a:gd name="T68" fmla="*/ 124 w 152"/>
                <a:gd name="T69" fmla="*/ 54 h 109"/>
                <a:gd name="T70" fmla="*/ 127 w 152"/>
                <a:gd name="T71" fmla="*/ 59 h 109"/>
                <a:gd name="T72" fmla="*/ 142 w 152"/>
                <a:gd name="T73" fmla="*/ 53 h 109"/>
                <a:gd name="T74" fmla="*/ 142 w 152"/>
                <a:gd name="T75" fmla="*/ 54 h 109"/>
                <a:gd name="T76" fmla="*/ 146 w 152"/>
                <a:gd name="T77" fmla="*/ 77 h 109"/>
                <a:gd name="T78" fmla="*/ 142 w 152"/>
                <a:gd name="T79" fmla="*/ 100 h 109"/>
                <a:gd name="T80" fmla="*/ 142 w 152"/>
                <a:gd name="T81" fmla="*/ 101 h 109"/>
                <a:gd name="T82" fmla="*/ 127 w 152"/>
                <a:gd name="T83" fmla="*/ 95 h 109"/>
                <a:gd name="T84" fmla="*/ 124 w 152"/>
                <a:gd name="T85" fmla="*/ 10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52" h="109">
                  <a:moveTo>
                    <a:pt x="124" y="100"/>
                  </a:moveTo>
                  <a:cubicBezTo>
                    <a:pt x="145" y="109"/>
                    <a:pt x="145" y="109"/>
                    <a:pt x="145" y="109"/>
                  </a:cubicBezTo>
                  <a:cubicBezTo>
                    <a:pt x="145" y="109"/>
                    <a:pt x="145" y="109"/>
                    <a:pt x="145" y="109"/>
                  </a:cubicBezTo>
                  <a:cubicBezTo>
                    <a:pt x="146" y="108"/>
                    <a:pt x="146" y="108"/>
                    <a:pt x="146" y="108"/>
                  </a:cubicBezTo>
                  <a:cubicBezTo>
                    <a:pt x="150" y="98"/>
                    <a:pt x="152" y="88"/>
                    <a:pt x="152" y="77"/>
                  </a:cubicBezTo>
                  <a:cubicBezTo>
                    <a:pt x="152" y="35"/>
                    <a:pt x="118" y="0"/>
                    <a:pt x="76" y="0"/>
                  </a:cubicBezTo>
                  <a:cubicBezTo>
                    <a:pt x="34" y="0"/>
                    <a:pt x="0" y="35"/>
                    <a:pt x="0" y="77"/>
                  </a:cubicBezTo>
                  <a:cubicBezTo>
                    <a:pt x="0" y="87"/>
                    <a:pt x="2" y="97"/>
                    <a:pt x="6" y="106"/>
                  </a:cubicBezTo>
                  <a:cubicBezTo>
                    <a:pt x="7" y="109"/>
                    <a:pt x="7" y="109"/>
                    <a:pt x="7" y="109"/>
                  </a:cubicBezTo>
                  <a:cubicBezTo>
                    <a:pt x="27" y="101"/>
                    <a:pt x="27" y="101"/>
                    <a:pt x="27" y="101"/>
                  </a:cubicBezTo>
                  <a:cubicBezTo>
                    <a:pt x="25" y="95"/>
                    <a:pt x="25" y="95"/>
                    <a:pt x="25" y="95"/>
                  </a:cubicBezTo>
                  <a:cubicBezTo>
                    <a:pt x="10" y="101"/>
                    <a:pt x="10" y="101"/>
                    <a:pt x="10" y="101"/>
                  </a:cubicBezTo>
                  <a:cubicBezTo>
                    <a:pt x="9" y="100"/>
                    <a:pt x="9" y="100"/>
                    <a:pt x="9" y="100"/>
                  </a:cubicBezTo>
                  <a:cubicBezTo>
                    <a:pt x="7" y="94"/>
                    <a:pt x="6" y="86"/>
                    <a:pt x="6" y="77"/>
                  </a:cubicBezTo>
                  <a:cubicBezTo>
                    <a:pt x="6" y="68"/>
                    <a:pt x="7" y="61"/>
                    <a:pt x="9" y="54"/>
                  </a:cubicBezTo>
                  <a:cubicBezTo>
                    <a:pt x="10" y="53"/>
                    <a:pt x="10" y="53"/>
                    <a:pt x="10" y="53"/>
                  </a:cubicBezTo>
                  <a:cubicBezTo>
                    <a:pt x="25" y="59"/>
                    <a:pt x="25" y="59"/>
                    <a:pt x="25" y="59"/>
                  </a:cubicBezTo>
                  <a:cubicBezTo>
                    <a:pt x="27" y="54"/>
                    <a:pt x="27" y="54"/>
                    <a:pt x="27" y="54"/>
                  </a:cubicBezTo>
                  <a:cubicBezTo>
                    <a:pt x="12" y="47"/>
                    <a:pt x="12" y="47"/>
                    <a:pt x="12" y="47"/>
                  </a:cubicBezTo>
                  <a:cubicBezTo>
                    <a:pt x="12" y="46"/>
                    <a:pt x="12" y="46"/>
                    <a:pt x="12" y="46"/>
                  </a:cubicBezTo>
                  <a:cubicBezTo>
                    <a:pt x="19" y="32"/>
                    <a:pt x="31" y="20"/>
                    <a:pt x="45" y="13"/>
                  </a:cubicBezTo>
                  <a:cubicBezTo>
                    <a:pt x="46" y="13"/>
                    <a:pt x="46" y="13"/>
                    <a:pt x="46" y="13"/>
                  </a:cubicBezTo>
                  <a:cubicBezTo>
                    <a:pt x="53" y="29"/>
                    <a:pt x="53" y="29"/>
                    <a:pt x="53" y="29"/>
                  </a:cubicBezTo>
                  <a:cubicBezTo>
                    <a:pt x="58" y="27"/>
                    <a:pt x="58" y="27"/>
                    <a:pt x="58" y="27"/>
                  </a:cubicBezTo>
                  <a:cubicBezTo>
                    <a:pt x="51" y="11"/>
                    <a:pt x="51" y="11"/>
                    <a:pt x="51" y="11"/>
                  </a:cubicBezTo>
                  <a:cubicBezTo>
                    <a:pt x="53" y="10"/>
                    <a:pt x="53" y="10"/>
                    <a:pt x="53" y="10"/>
                  </a:cubicBezTo>
                  <a:cubicBezTo>
                    <a:pt x="68" y="6"/>
                    <a:pt x="84" y="6"/>
                    <a:pt x="99" y="10"/>
                  </a:cubicBezTo>
                  <a:cubicBezTo>
                    <a:pt x="101" y="11"/>
                    <a:pt x="101" y="11"/>
                    <a:pt x="101" y="11"/>
                  </a:cubicBezTo>
                  <a:cubicBezTo>
                    <a:pt x="94" y="27"/>
                    <a:pt x="94" y="27"/>
                    <a:pt x="94" y="27"/>
                  </a:cubicBezTo>
                  <a:cubicBezTo>
                    <a:pt x="99" y="29"/>
                    <a:pt x="99" y="29"/>
                    <a:pt x="99" y="29"/>
                  </a:cubicBezTo>
                  <a:cubicBezTo>
                    <a:pt x="105" y="13"/>
                    <a:pt x="105" y="13"/>
                    <a:pt x="105" y="13"/>
                  </a:cubicBezTo>
                  <a:cubicBezTo>
                    <a:pt x="106" y="13"/>
                    <a:pt x="106" y="13"/>
                    <a:pt x="106" y="13"/>
                  </a:cubicBezTo>
                  <a:cubicBezTo>
                    <a:pt x="121" y="20"/>
                    <a:pt x="132" y="32"/>
                    <a:pt x="139" y="46"/>
                  </a:cubicBezTo>
                  <a:cubicBezTo>
                    <a:pt x="140" y="48"/>
                    <a:pt x="140" y="48"/>
                    <a:pt x="140" y="48"/>
                  </a:cubicBezTo>
                  <a:cubicBezTo>
                    <a:pt x="124" y="54"/>
                    <a:pt x="124" y="54"/>
                    <a:pt x="124" y="54"/>
                  </a:cubicBezTo>
                  <a:cubicBezTo>
                    <a:pt x="127" y="59"/>
                    <a:pt x="127" y="59"/>
                    <a:pt x="127" y="59"/>
                  </a:cubicBezTo>
                  <a:cubicBezTo>
                    <a:pt x="142" y="53"/>
                    <a:pt x="142" y="53"/>
                    <a:pt x="142" y="53"/>
                  </a:cubicBezTo>
                  <a:cubicBezTo>
                    <a:pt x="142" y="54"/>
                    <a:pt x="142" y="54"/>
                    <a:pt x="142" y="54"/>
                  </a:cubicBezTo>
                  <a:cubicBezTo>
                    <a:pt x="145" y="61"/>
                    <a:pt x="146" y="68"/>
                    <a:pt x="146" y="77"/>
                  </a:cubicBezTo>
                  <a:cubicBezTo>
                    <a:pt x="146" y="87"/>
                    <a:pt x="145" y="94"/>
                    <a:pt x="142" y="100"/>
                  </a:cubicBezTo>
                  <a:cubicBezTo>
                    <a:pt x="142" y="101"/>
                    <a:pt x="142" y="101"/>
                    <a:pt x="142" y="101"/>
                  </a:cubicBezTo>
                  <a:cubicBezTo>
                    <a:pt x="127" y="95"/>
                    <a:pt x="127" y="95"/>
                    <a:pt x="127" y="95"/>
                  </a:cubicBezTo>
                  <a:lnTo>
                    <a:pt x="124" y="10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61"/>
            <p:cNvSpPr>
              <a:spLocks noEditPoints="1"/>
            </p:cNvSpPr>
            <p:nvPr/>
          </p:nvSpPr>
          <p:spPr bwMode="auto">
            <a:xfrm>
              <a:off x="3713163" y="1120775"/>
              <a:ext cx="90487" cy="90488"/>
            </a:xfrm>
            <a:custGeom>
              <a:avLst/>
              <a:gdLst>
                <a:gd name="T0" fmla="*/ 12 w 24"/>
                <a:gd name="T1" fmla="*/ 24 h 24"/>
                <a:gd name="T2" fmla="*/ 0 w 24"/>
                <a:gd name="T3" fmla="*/ 12 h 24"/>
                <a:gd name="T4" fmla="*/ 12 w 24"/>
                <a:gd name="T5" fmla="*/ 0 h 24"/>
                <a:gd name="T6" fmla="*/ 24 w 24"/>
                <a:gd name="T7" fmla="*/ 12 h 24"/>
                <a:gd name="T8" fmla="*/ 12 w 24"/>
                <a:gd name="T9" fmla="*/ 24 h 24"/>
                <a:gd name="T10" fmla="*/ 12 w 24"/>
                <a:gd name="T11" fmla="*/ 3 h 24"/>
                <a:gd name="T12" fmla="*/ 3 w 24"/>
                <a:gd name="T13" fmla="*/ 12 h 24"/>
                <a:gd name="T14" fmla="*/ 12 w 24"/>
                <a:gd name="T15" fmla="*/ 20 h 24"/>
                <a:gd name="T16" fmla="*/ 20 w 24"/>
                <a:gd name="T17" fmla="*/ 12 h 24"/>
                <a:gd name="T18" fmla="*/ 12 w 24"/>
                <a:gd name="T19" fmla="*/ 3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24">
                  <a:moveTo>
                    <a:pt x="12" y="24"/>
                  </a:moveTo>
                  <a:cubicBezTo>
                    <a:pt x="5" y="24"/>
                    <a:pt x="0" y="18"/>
                    <a:pt x="0" y="12"/>
                  </a:cubicBezTo>
                  <a:cubicBezTo>
                    <a:pt x="0" y="5"/>
                    <a:pt x="5" y="0"/>
                    <a:pt x="12" y="0"/>
                  </a:cubicBezTo>
                  <a:cubicBezTo>
                    <a:pt x="18" y="0"/>
                    <a:pt x="24" y="5"/>
                    <a:pt x="24" y="12"/>
                  </a:cubicBezTo>
                  <a:cubicBezTo>
                    <a:pt x="24" y="18"/>
                    <a:pt x="18" y="24"/>
                    <a:pt x="12" y="24"/>
                  </a:cubicBezTo>
                  <a:close/>
                  <a:moveTo>
                    <a:pt x="12" y="3"/>
                  </a:moveTo>
                  <a:cubicBezTo>
                    <a:pt x="7" y="3"/>
                    <a:pt x="3" y="7"/>
                    <a:pt x="3" y="12"/>
                  </a:cubicBezTo>
                  <a:cubicBezTo>
                    <a:pt x="3" y="16"/>
                    <a:pt x="7" y="20"/>
                    <a:pt x="12" y="20"/>
                  </a:cubicBezTo>
                  <a:cubicBezTo>
                    <a:pt x="16" y="20"/>
                    <a:pt x="20" y="16"/>
                    <a:pt x="20" y="12"/>
                  </a:cubicBezTo>
                  <a:cubicBezTo>
                    <a:pt x="20" y="7"/>
                    <a:pt x="16" y="3"/>
                    <a:pt x="12"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62"/>
            <p:cNvSpPr>
              <a:spLocks/>
            </p:cNvSpPr>
            <p:nvPr/>
          </p:nvSpPr>
          <p:spPr bwMode="auto">
            <a:xfrm>
              <a:off x="3795713" y="1131888"/>
              <a:ext cx="142875" cy="33338"/>
            </a:xfrm>
            <a:custGeom>
              <a:avLst/>
              <a:gdLst>
                <a:gd name="T0" fmla="*/ 2 w 38"/>
                <a:gd name="T1" fmla="*/ 9 h 9"/>
                <a:gd name="T2" fmla="*/ 0 w 38"/>
                <a:gd name="T3" fmla="*/ 7 h 9"/>
                <a:gd name="T4" fmla="*/ 2 w 38"/>
                <a:gd name="T5" fmla="*/ 5 h 9"/>
                <a:gd name="T6" fmla="*/ 35 w 38"/>
                <a:gd name="T7" fmla="*/ 1 h 9"/>
                <a:gd name="T8" fmla="*/ 38 w 38"/>
                <a:gd name="T9" fmla="*/ 3 h 9"/>
                <a:gd name="T10" fmla="*/ 36 w 38"/>
                <a:gd name="T11" fmla="*/ 5 h 9"/>
                <a:gd name="T12" fmla="*/ 2 w 38"/>
                <a:gd name="T13" fmla="*/ 9 h 9"/>
                <a:gd name="T14" fmla="*/ 2 w 38"/>
                <a:gd name="T15" fmla="*/ 9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9">
                  <a:moveTo>
                    <a:pt x="2" y="9"/>
                  </a:moveTo>
                  <a:cubicBezTo>
                    <a:pt x="1" y="9"/>
                    <a:pt x="0" y="9"/>
                    <a:pt x="0" y="7"/>
                  </a:cubicBezTo>
                  <a:cubicBezTo>
                    <a:pt x="0" y="6"/>
                    <a:pt x="1" y="5"/>
                    <a:pt x="2" y="5"/>
                  </a:cubicBezTo>
                  <a:cubicBezTo>
                    <a:pt x="35" y="1"/>
                    <a:pt x="35" y="1"/>
                    <a:pt x="35" y="1"/>
                  </a:cubicBezTo>
                  <a:cubicBezTo>
                    <a:pt x="36" y="0"/>
                    <a:pt x="37" y="1"/>
                    <a:pt x="38" y="3"/>
                  </a:cubicBezTo>
                  <a:cubicBezTo>
                    <a:pt x="38" y="4"/>
                    <a:pt x="37" y="5"/>
                    <a:pt x="36" y="5"/>
                  </a:cubicBezTo>
                  <a:cubicBezTo>
                    <a:pt x="2" y="9"/>
                    <a:pt x="2" y="9"/>
                    <a:pt x="2" y="9"/>
                  </a:cubicBezTo>
                  <a:cubicBezTo>
                    <a:pt x="2" y="9"/>
                    <a:pt x="2" y="9"/>
                    <a:pt x="2" y="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7417749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txBox="1">
            <a:spLocks/>
          </p:cNvSpPr>
          <p:nvPr/>
        </p:nvSpPr>
        <p:spPr>
          <a:xfrm>
            <a:off x="1475099" y="1337812"/>
            <a:ext cx="7251051" cy="4405873"/>
          </a:xfrm>
          <a:prstGeom prst="rect">
            <a:avLst/>
          </a:prstGeom>
        </p:spPr>
        <p:txBody>
          <a:bodyPr wrap="square" lIns="175764" tIns="0" rIns="175764" bIns="0" anchor="t"/>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1219140">
              <a:lnSpc>
                <a:spcPct val="100000"/>
              </a:lnSpc>
              <a:spcBef>
                <a:spcPts val="0"/>
              </a:spcBef>
              <a:buSzTx/>
            </a:pPr>
            <a:r>
              <a:rPr lang="en-US" sz="1600" b="1" u="sng" spc="-67" dirty="0">
                <a:gradFill>
                  <a:gsLst>
                    <a:gs pos="5417">
                      <a:srgbClr val="53565A"/>
                    </a:gs>
                    <a:gs pos="28000">
                      <a:srgbClr val="53565A"/>
                    </a:gs>
                  </a:gsLst>
                  <a:lin ang="5400000" scaled="0"/>
                </a:gradFill>
                <a:latin typeface="Arial"/>
              </a:rPr>
              <a:t>Group By</a:t>
            </a:r>
          </a:p>
          <a:p>
            <a:pPr marL="228589" indent="-228589" defTabSz="1219140">
              <a:lnSpc>
                <a:spcPct val="100000"/>
              </a:lnSpc>
              <a:spcBef>
                <a:spcPts val="0"/>
              </a:spcBef>
              <a:buSzTx/>
              <a:buFont typeface="Arial" panose="020B0604020202020204" pitchFamily="34" charset="0"/>
              <a:buChar char="•"/>
            </a:pPr>
            <a:r>
              <a:rPr lang="en-US" sz="1500" dirty="0">
                <a:gradFill>
                  <a:gsLst>
                    <a:gs pos="5417">
                      <a:srgbClr val="53565A"/>
                    </a:gs>
                    <a:gs pos="28000">
                      <a:srgbClr val="53565A"/>
                    </a:gs>
                  </a:gsLst>
                  <a:lin ang="5400000" scaled="0"/>
                </a:gradFill>
                <a:latin typeface="Arial"/>
              </a:rPr>
              <a:t>Cost Center Structure</a:t>
            </a:r>
          </a:p>
          <a:p>
            <a:pPr marL="228589" indent="-228589" defTabSz="1219140">
              <a:lnSpc>
                <a:spcPct val="100000"/>
              </a:lnSpc>
              <a:spcBef>
                <a:spcPts val="0"/>
              </a:spcBef>
              <a:buSzTx/>
              <a:buFont typeface="Arial" panose="020B0604020202020204" pitchFamily="34" charset="0"/>
              <a:buChar char="•"/>
            </a:pPr>
            <a:r>
              <a:rPr lang="en-US" sz="1500" dirty="0">
                <a:gradFill>
                  <a:gsLst>
                    <a:gs pos="5417">
                      <a:srgbClr val="53565A"/>
                    </a:gs>
                    <a:gs pos="28000">
                      <a:srgbClr val="53565A"/>
                    </a:gs>
                  </a:gsLst>
                  <a:lin ang="5400000" scaled="0"/>
                </a:gradFill>
                <a:latin typeface="Arial"/>
              </a:rPr>
              <a:t>Product, Asset </a:t>
            </a:r>
            <a:r>
              <a:rPr lang="en-US" sz="1500" dirty="0" smtClean="0">
                <a:gradFill>
                  <a:gsLst>
                    <a:gs pos="5417">
                      <a:srgbClr val="53565A"/>
                    </a:gs>
                    <a:gs pos="28000">
                      <a:srgbClr val="53565A"/>
                    </a:gs>
                  </a:gsLst>
                  <a:lin ang="5400000" scaled="0"/>
                </a:gradFill>
                <a:latin typeface="Arial"/>
              </a:rPr>
              <a:t>or Billing Application </a:t>
            </a:r>
            <a:r>
              <a:rPr lang="en-US" sz="1500" dirty="0">
                <a:gradFill>
                  <a:gsLst>
                    <a:gs pos="5417">
                      <a:srgbClr val="53565A"/>
                    </a:gs>
                    <a:gs pos="28000">
                      <a:srgbClr val="53565A"/>
                    </a:gs>
                  </a:gsLst>
                  <a:lin ang="5400000" scaled="0"/>
                </a:gradFill>
                <a:latin typeface="Arial"/>
              </a:rPr>
              <a:t>(future enhancement</a:t>
            </a:r>
            <a:r>
              <a:rPr lang="en-US" sz="1500" dirty="0" smtClean="0">
                <a:gradFill>
                  <a:gsLst>
                    <a:gs pos="5417">
                      <a:srgbClr val="53565A"/>
                    </a:gs>
                    <a:gs pos="28000">
                      <a:srgbClr val="53565A"/>
                    </a:gs>
                  </a:gsLst>
                  <a:lin ang="5400000" scaled="0"/>
                </a:gradFill>
                <a:latin typeface="Arial"/>
              </a:rPr>
              <a:t>)</a:t>
            </a:r>
            <a:endParaRPr lang="en-US" sz="1600" b="1" u="sng" spc="-67" dirty="0">
              <a:gradFill>
                <a:gsLst>
                  <a:gs pos="5417">
                    <a:schemeClr val="tx1"/>
                  </a:gs>
                  <a:gs pos="28000">
                    <a:schemeClr val="tx1"/>
                  </a:gs>
                </a:gsLst>
                <a:lin ang="5400000" scaled="0"/>
              </a:gradFill>
              <a:latin typeface="+mn-lt"/>
            </a:endParaRPr>
          </a:p>
          <a:p>
            <a:endParaRPr lang="en-US" sz="1600" b="1" u="sng" spc="-67" dirty="0">
              <a:gradFill>
                <a:gsLst>
                  <a:gs pos="5417">
                    <a:schemeClr val="tx1"/>
                  </a:gs>
                  <a:gs pos="28000">
                    <a:schemeClr val="tx1"/>
                  </a:gs>
                </a:gsLst>
                <a:lin ang="5400000" scaled="0"/>
              </a:gradFill>
              <a:latin typeface="+mn-lt"/>
            </a:endParaRPr>
          </a:p>
          <a:p>
            <a:endParaRPr lang="en-US" sz="1600" b="1" u="sng" spc="-67" dirty="0">
              <a:gradFill>
                <a:gsLst>
                  <a:gs pos="5417">
                    <a:schemeClr val="tx1"/>
                  </a:gs>
                  <a:gs pos="28000">
                    <a:schemeClr val="tx1"/>
                  </a:gs>
                </a:gsLst>
                <a:lin ang="5400000" scaled="0"/>
              </a:gradFill>
              <a:latin typeface="+mn-lt"/>
            </a:endParaRPr>
          </a:p>
          <a:p>
            <a:endParaRPr lang="en-US" sz="1600" b="1" u="sng" spc="-67" dirty="0">
              <a:gradFill>
                <a:gsLst>
                  <a:gs pos="5417">
                    <a:schemeClr val="tx1"/>
                  </a:gs>
                  <a:gs pos="28000">
                    <a:schemeClr val="tx1"/>
                  </a:gs>
                </a:gsLst>
                <a:lin ang="5400000" scaled="0"/>
              </a:gradFill>
              <a:latin typeface="+mn-lt"/>
            </a:endParaRPr>
          </a:p>
          <a:p>
            <a:endParaRPr lang="en-US" sz="1600" b="1" u="sng" spc="-67" dirty="0">
              <a:gradFill>
                <a:gsLst>
                  <a:gs pos="5417">
                    <a:schemeClr val="tx1"/>
                  </a:gs>
                  <a:gs pos="28000">
                    <a:schemeClr val="tx1"/>
                  </a:gs>
                </a:gsLst>
                <a:lin ang="5400000" scaled="0"/>
              </a:gradFill>
              <a:latin typeface="+mn-lt"/>
            </a:endParaRPr>
          </a:p>
          <a:p>
            <a:endParaRPr lang="en-US" sz="1600" b="1" u="sng" spc="-67" dirty="0">
              <a:gradFill>
                <a:gsLst>
                  <a:gs pos="5417">
                    <a:schemeClr val="tx1"/>
                  </a:gs>
                  <a:gs pos="28000">
                    <a:schemeClr val="tx1"/>
                  </a:gs>
                </a:gsLst>
                <a:lin ang="5400000" scaled="0"/>
              </a:gradFill>
              <a:latin typeface="+mn-lt"/>
            </a:endParaRPr>
          </a:p>
          <a:p>
            <a:endParaRPr lang="en-US" sz="1600" b="1" u="sng" spc="-67" dirty="0">
              <a:gradFill>
                <a:gsLst>
                  <a:gs pos="5417">
                    <a:schemeClr val="tx1"/>
                  </a:gs>
                  <a:gs pos="28000">
                    <a:schemeClr val="tx1"/>
                  </a:gs>
                </a:gsLst>
                <a:lin ang="5400000" scaled="0"/>
              </a:gradFill>
              <a:latin typeface="+mn-lt"/>
            </a:endParaRPr>
          </a:p>
          <a:p>
            <a:endParaRPr lang="en-US" sz="1600" b="1" u="sng" spc="-67" dirty="0">
              <a:gradFill>
                <a:gsLst>
                  <a:gs pos="5417">
                    <a:schemeClr val="tx1"/>
                  </a:gs>
                  <a:gs pos="28000">
                    <a:schemeClr val="tx1"/>
                  </a:gs>
                </a:gsLst>
                <a:lin ang="5400000" scaled="0"/>
              </a:gradFill>
              <a:latin typeface="+mn-lt"/>
            </a:endParaRPr>
          </a:p>
        </p:txBody>
      </p:sp>
      <p:grpSp>
        <p:nvGrpSpPr>
          <p:cNvPr id="13" name="Group 12"/>
          <p:cNvGrpSpPr/>
          <p:nvPr/>
        </p:nvGrpSpPr>
        <p:grpSpPr>
          <a:xfrm>
            <a:off x="698632" y="1568592"/>
            <a:ext cx="540044" cy="440197"/>
            <a:chOff x="2751138" y="1573213"/>
            <a:chExt cx="463550" cy="377825"/>
          </a:xfrm>
          <a:solidFill>
            <a:srgbClr val="FFFFFF"/>
          </a:solidFill>
        </p:grpSpPr>
        <p:sp>
          <p:nvSpPr>
            <p:cNvPr id="15" name="Freeform 14"/>
            <p:cNvSpPr>
              <a:spLocks noEditPoints="1"/>
            </p:cNvSpPr>
            <p:nvPr/>
          </p:nvSpPr>
          <p:spPr bwMode="auto">
            <a:xfrm>
              <a:off x="2751138" y="1573213"/>
              <a:ext cx="463550" cy="377825"/>
            </a:xfrm>
            <a:custGeom>
              <a:avLst/>
              <a:gdLst>
                <a:gd name="T0" fmla="*/ 292 w 292"/>
                <a:gd name="T1" fmla="*/ 192 h 238"/>
                <a:gd name="T2" fmla="*/ 292 w 292"/>
                <a:gd name="T3" fmla="*/ 0 h 238"/>
                <a:gd name="T4" fmla="*/ 0 w 292"/>
                <a:gd name="T5" fmla="*/ 0 h 238"/>
                <a:gd name="T6" fmla="*/ 0 w 292"/>
                <a:gd name="T7" fmla="*/ 192 h 238"/>
                <a:gd name="T8" fmla="*/ 87 w 292"/>
                <a:gd name="T9" fmla="*/ 192 h 238"/>
                <a:gd name="T10" fmla="*/ 87 w 292"/>
                <a:gd name="T11" fmla="*/ 211 h 238"/>
                <a:gd name="T12" fmla="*/ 47 w 292"/>
                <a:gd name="T13" fmla="*/ 211 h 238"/>
                <a:gd name="T14" fmla="*/ 47 w 292"/>
                <a:gd name="T15" fmla="*/ 238 h 238"/>
                <a:gd name="T16" fmla="*/ 249 w 292"/>
                <a:gd name="T17" fmla="*/ 238 h 238"/>
                <a:gd name="T18" fmla="*/ 249 w 292"/>
                <a:gd name="T19" fmla="*/ 211 h 238"/>
                <a:gd name="T20" fmla="*/ 208 w 292"/>
                <a:gd name="T21" fmla="*/ 211 h 238"/>
                <a:gd name="T22" fmla="*/ 208 w 292"/>
                <a:gd name="T23" fmla="*/ 192 h 238"/>
                <a:gd name="T24" fmla="*/ 292 w 292"/>
                <a:gd name="T25" fmla="*/ 192 h 238"/>
                <a:gd name="T26" fmla="*/ 240 w 292"/>
                <a:gd name="T27" fmla="*/ 228 h 238"/>
                <a:gd name="T28" fmla="*/ 55 w 292"/>
                <a:gd name="T29" fmla="*/ 228 h 238"/>
                <a:gd name="T30" fmla="*/ 55 w 292"/>
                <a:gd name="T31" fmla="*/ 220 h 238"/>
                <a:gd name="T32" fmla="*/ 240 w 292"/>
                <a:gd name="T33" fmla="*/ 220 h 238"/>
                <a:gd name="T34" fmla="*/ 240 w 292"/>
                <a:gd name="T35" fmla="*/ 228 h 238"/>
                <a:gd name="T36" fmla="*/ 200 w 292"/>
                <a:gd name="T37" fmla="*/ 197 h 238"/>
                <a:gd name="T38" fmla="*/ 200 w 292"/>
                <a:gd name="T39" fmla="*/ 211 h 238"/>
                <a:gd name="T40" fmla="*/ 95 w 292"/>
                <a:gd name="T41" fmla="*/ 211 h 238"/>
                <a:gd name="T42" fmla="*/ 95 w 292"/>
                <a:gd name="T43" fmla="*/ 197 h 238"/>
                <a:gd name="T44" fmla="*/ 200 w 292"/>
                <a:gd name="T45" fmla="*/ 197 h 238"/>
                <a:gd name="T46" fmla="*/ 8 w 292"/>
                <a:gd name="T47" fmla="*/ 9 h 238"/>
                <a:gd name="T48" fmla="*/ 284 w 292"/>
                <a:gd name="T49" fmla="*/ 9 h 238"/>
                <a:gd name="T50" fmla="*/ 284 w 292"/>
                <a:gd name="T51" fmla="*/ 183 h 238"/>
                <a:gd name="T52" fmla="*/ 8 w 292"/>
                <a:gd name="T53" fmla="*/ 183 h 238"/>
                <a:gd name="T54" fmla="*/ 8 w 292"/>
                <a:gd name="T55" fmla="*/ 9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92" h="238">
                  <a:moveTo>
                    <a:pt x="292" y="192"/>
                  </a:moveTo>
                  <a:lnTo>
                    <a:pt x="292" y="0"/>
                  </a:lnTo>
                  <a:lnTo>
                    <a:pt x="0" y="0"/>
                  </a:lnTo>
                  <a:lnTo>
                    <a:pt x="0" y="192"/>
                  </a:lnTo>
                  <a:lnTo>
                    <a:pt x="87" y="192"/>
                  </a:lnTo>
                  <a:lnTo>
                    <a:pt x="87" y="211"/>
                  </a:lnTo>
                  <a:lnTo>
                    <a:pt x="47" y="211"/>
                  </a:lnTo>
                  <a:lnTo>
                    <a:pt x="47" y="238"/>
                  </a:lnTo>
                  <a:lnTo>
                    <a:pt x="249" y="238"/>
                  </a:lnTo>
                  <a:lnTo>
                    <a:pt x="249" y="211"/>
                  </a:lnTo>
                  <a:lnTo>
                    <a:pt x="208" y="211"/>
                  </a:lnTo>
                  <a:lnTo>
                    <a:pt x="208" y="192"/>
                  </a:lnTo>
                  <a:lnTo>
                    <a:pt x="292" y="192"/>
                  </a:lnTo>
                  <a:close/>
                  <a:moveTo>
                    <a:pt x="240" y="228"/>
                  </a:moveTo>
                  <a:lnTo>
                    <a:pt x="55" y="228"/>
                  </a:lnTo>
                  <a:lnTo>
                    <a:pt x="55" y="220"/>
                  </a:lnTo>
                  <a:lnTo>
                    <a:pt x="240" y="220"/>
                  </a:lnTo>
                  <a:lnTo>
                    <a:pt x="240" y="228"/>
                  </a:lnTo>
                  <a:close/>
                  <a:moveTo>
                    <a:pt x="200" y="197"/>
                  </a:moveTo>
                  <a:lnTo>
                    <a:pt x="200" y="211"/>
                  </a:lnTo>
                  <a:lnTo>
                    <a:pt x="95" y="211"/>
                  </a:lnTo>
                  <a:lnTo>
                    <a:pt x="95" y="197"/>
                  </a:lnTo>
                  <a:lnTo>
                    <a:pt x="200" y="197"/>
                  </a:lnTo>
                  <a:close/>
                  <a:moveTo>
                    <a:pt x="8" y="9"/>
                  </a:moveTo>
                  <a:lnTo>
                    <a:pt x="284" y="9"/>
                  </a:lnTo>
                  <a:lnTo>
                    <a:pt x="284" y="183"/>
                  </a:lnTo>
                  <a:lnTo>
                    <a:pt x="8" y="183"/>
                  </a:lnTo>
                  <a:lnTo>
                    <a:pt x="8" y="9"/>
                  </a:lnTo>
                  <a:close/>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sp>
          <p:nvSpPr>
            <p:cNvPr id="19" name="Freeform 18"/>
            <p:cNvSpPr>
              <a:spLocks noEditPoints="1"/>
            </p:cNvSpPr>
            <p:nvPr/>
          </p:nvSpPr>
          <p:spPr bwMode="auto">
            <a:xfrm>
              <a:off x="2797176" y="1616076"/>
              <a:ext cx="347663" cy="209550"/>
            </a:xfrm>
            <a:custGeom>
              <a:avLst/>
              <a:gdLst>
                <a:gd name="T0" fmla="*/ 31 w 219"/>
                <a:gd name="T1" fmla="*/ 132 h 132"/>
                <a:gd name="T2" fmla="*/ 24 w 219"/>
                <a:gd name="T3" fmla="*/ 126 h 132"/>
                <a:gd name="T4" fmla="*/ 75 w 219"/>
                <a:gd name="T5" fmla="*/ 57 h 132"/>
                <a:gd name="T6" fmla="*/ 142 w 219"/>
                <a:gd name="T7" fmla="*/ 103 h 132"/>
                <a:gd name="T8" fmla="*/ 213 w 219"/>
                <a:gd name="T9" fmla="*/ 31 h 132"/>
                <a:gd name="T10" fmla="*/ 219 w 219"/>
                <a:gd name="T11" fmla="*/ 38 h 132"/>
                <a:gd name="T12" fmla="*/ 143 w 219"/>
                <a:gd name="T13" fmla="*/ 115 h 132"/>
                <a:gd name="T14" fmla="*/ 77 w 219"/>
                <a:gd name="T15" fmla="*/ 69 h 132"/>
                <a:gd name="T16" fmla="*/ 31 w 219"/>
                <a:gd name="T17" fmla="*/ 132 h 132"/>
                <a:gd name="T18" fmla="*/ 54 w 219"/>
                <a:gd name="T19" fmla="*/ 21 h 132"/>
                <a:gd name="T20" fmla="*/ 32 w 219"/>
                <a:gd name="T21" fmla="*/ 21 h 132"/>
                <a:gd name="T22" fmla="*/ 32 w 219"/>
                <a:gd name="T23" fmla="*/ 0 h 132"/>
                <a:gd name="T24" fmla="*/ 23 w 219"/>
                <a:gd name="T25" fmla="*/ 0 h 132"/>
                <a:gd name="T26" fmla="*/ 23 w 219"/>
                <a:gd name="T27" fmla="*/ 21 h 132"/>
                <a:gd name="T28" fmla="*/ 0 w 219"/>
                <a:gd name="T29" fmla="*/ 21 h 132"/>
                <a:gd name="T30" fmla="*/ 0 w 219"/>
                <a:gd name="T31" fmla="*/ 30 h 132"/>
                <a:gd name="T32" fmla="*/ 23 w 219"/>
                <a:gd name="T33" fmla="*/ 30 h 132"/>
                <a:gd name="T34" fmla="*/ 23 w 219"/>
                <a:gd name="T35" fmla="*/ 52 h 132"/>
                <a:gd name="T36" fmla="*/ 32 w 219"/>
                <a:gd name="T37" fmla="*/ 52 h 132"/>
                <a:gd name="T38" fmla="*/ 32 w 219"/>
                <a:gd name="T39" fmla="*/ 30 h 132"/>
                <a:gd name="T40" fmla="*/ 54 w 219"/>
                <a:gd name="T41" fmla="*/ 30 h 132"/>
                <a:gd name="T42" fmla="*/ 54 w 219"/>
                <a:gd name="T43" fmla="*/ 21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9" h="132">
                  <a:moveTo>
                    <a:pt x="31" y="132"/>
                  </a:moveTo>
                  <a:lnTo>
                    <a:pt x="24" y="126"/>
                  </a:lnTo>
                  <a:lnTo>
                    <a:pt x="75" y="57"/>
                  </a:lnTo>
                  <a:lnTo>
                    <a:pt x="142" y="103"/>
                  </a:lnTo>
                  <a:lnTo>
                    <a:pt x="213" y="31"/>
                  </a:lnTo>
                  <a:lnTo>
                    <a:pt x="219" y="38"/>
                  </a:lnTo>
                  <a:lnTo>
                    <a:pt x="143" y="115"/>
                  </a:lnTo>
                  <a:lnTo>
                    <a:pt x="77" y="69"/>
                  </a:lnTo>
                  <a:lnTo>
                    <a:pt x="31" y="132"/>
                  </a:lnTo>
                  <a:close/>
                  <a:moveTo>
                    <a:pt x="54" y="21"/>
                  </a:moveTo>
                  <a:lnTo>
                    <a:pt x="32" y="21"/>
                  </a:lnTo>
                  <a:lnTo>
                    <a:pt x="32" y="0"/>
                  </a:lnTo>
                  <a:lnTo>
                    <a:pt x="23" y="0"/>
                  </a:lnTo>
                  <a:lnTo>
                    <a:pt x="23" y="21"/>
                  </a:lnTo>
                  <a:lnTo>
                    <a:pt x="0" y="21"/>
                  </a:lnTo>
                  <a:lnTo>
                    <a:pt x="0" y="30"/>
                  </a:lnTo>
                  <a:lnTo>
                    <a:pt x="23" y="30"/>
                  </a:lnTo>
                  <a:lnTo>
                    <a:pt x="23" y="52"/>
                  </a:lnTo>
                  <a:lnTo>
                    <a:pt x="32" y="52"/>
                  </a:lnTo>
                  <a:lnTo>
                    <a:pt x="32" y="30"/>
                  </a:lnTo>
                  <a:lnTo>
                    <a:pt x="54" y="30"/>
                  </a:lnTo>
                  <a:lnTo>
                    <a:pt x="54" y="21"/>
                  </a:lnTo>
                  <a:close/>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8" name="Title 1"/>
          <p:cNvSpPr txBox="1">
            <a:spLocks/>
          </p:cNvSpPr>
          <p:nvPr/>
        </p:nvSpPr>
        <p:spPr>
          <a:xfrm>
            <a:off x="461391" y="304808"/>
            <a:ext cx="8396863" cy="620359"/>
          </a:xfrm>
          <a:prstGeom prst="rect">
            <a:avLst/>
          </a:prstGeom>
        </p:spPr>
        <p:txBody>
          <a:bodyPr vert="horz" lIns="121914" tIns="60957" rIns="121914" bIns="60957" rtlCol="0" anchor="b" anchorCtr="0">
            <a:normAutofit/>
          </a:bodyPr>
          <a:lstStyle>
            <a:lvl1pPr algn="l" defTabSz="914400" rtl="0" eaLnBrk="1" latinLnBrk="0" hangingPunct="1">
              <a:lnSpc>
                <a:spcPct val="90000"/>
              </a:lnSpc>
              <a:spcBef>
                <a:spcPct val="0"/>
              </a:spcBef>
              <a:buNone/>
              <a:defRPr sz="2000" b="0" kern="1200">
                <a:solidFill>
                  <a:schemeClr val="tx1"/>
                </a:solidFill>
                <a:latin typeface="Arial" pitchFamily="34" charset="0"/>
                <a:ea typeface="+mj-ea"/>
                <a:cs typeface="Arial" pitchFamily="34" charset="0"/>
              </a:defRPr>
            </a:lvl1pPr>
          </a:lstStyle>
          <a:p>
            <a:r>
              <a:rPr lang="en-US" dirty="0" smtClean="0"/>
              <a:t>Productivity Data Element Detail</a:t>
            </a:r>
            <a:endParaRPr lang="en-US" dirty="0"/>
          </a:p>
        </p:txBody>
      </p:sp>
      <p:sp>
        <p:nvSpPr>
          <p:cNvPr id="9" name="Rectangle 26"/>
          <p:cNvSpPr>
            <a:spLocks noChangeArrowheads="1"/>
          </p:cNvSpPr>
          <p:nvPr/>
        </p:nvSpPr>
        <p:spPr bwMode="auto">
          <a:xfrm>
            <a:off x="531099" y="1337812"/>
            <a:ext cx="875110" cy="4453395"/>
          </a:xfrm>
          <a:prstGeom prst="rect">
            <a:avLst/>
          </a:prstGeom>
          <a:solidFill>
            <a:srgbClr val="007C8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4006" tIns="45719" rIns="27431" bIns="45719" numCol="1" anchor="ctr" anchorCtr="0" compatLnSpc="1">
            <a:prstTxWarp prst="textNoShape">
              <a:avLst/>
            </a:prstTxWarp>
          </a:bodyPr>
          <a:lstStyle/>
          <a:p>
            <a:pPr>
              <a:lnSpc>
                <a:spcPct val="95000"/>
              </a:lnSpc>
            </a:pPr>
            <a:endParaRPr lang="en-US" sz="1500" dirty="0"/>
          </a:p>
        </p:txBody>
      </p:sp>
      <p:grpSp>
        <p:nvGrpSpPr>
          <p:cNvPr id="10" name="Group 9"/>
          <p:cNvGrpSpPr/>
          <p:nvPr/>
        </p:nvGrpSpPr>
        <p:grpSpPr>
          <a:xfrm>
            <a:off x="676270" y="1500191"/>
            <a:ext cx="528638" cy="528639"/>
            <a:chOff x="3405188" y="812800"/>
            <a:chExt cx="704850" cy="528638"/>
          </a:xfrm>
        </p:grpSpPr>
        <p:sp>
          <p:nvSpPr>
            <p:cNvPr id="11" name="Freeform 35"/>
            <p:cNvSpPr>
              <a:spLocks/>
            </p:cNvSpPr>
            <p:nvPr/>
          </p:nvSpPr>
          <p:spPr bwMode="auto">
            <a:xfrm>
              <a:off x="3405188" y="812800"/>
              <a:ext cx="704850" cy="528638"/>
            </a:xfrm>
            <a:custGeom>
              <a:avLst/>
              <a:gdLst>
                <a:gd name="T0" fmla="*/ 94 w 188"/>
                <a:gd name="T1" fmla="*/ 0 h 141"/>
                <a:gd name="T2" fmla="*/ 0 w 188"/>
                <a:gd name="T3" fmla="*/ 94 h 141"/>
                <a:gd name="T4" fmla="*/ 13 w 188"/>
                <a:gd name="T5" fmla="*/ 141 h 141"/>
                <a:gd name="T6" fmla="*/ 18 w 188"/>
                <a:gd name="T7" fmla="*/ 139 h 141"/>
                <a:gd name="T8" fmla="*/ 18 w 188"/>
                <a:gd name="T9" fmla="*/ 139 h 141"/>
                <a:gd name="T10" fmla="*/ 5 w 188"/>
                <a:gd name="T11" fmla="*/ 94 h 141"/>
                <a:gd name="T12" fmla="*/ 94 w 188"/>
                <a:gd name="T13" fmla="*/ 6 h 141"/>
                <a:gd name="T14" fmla="*/ 182 w 188"/>
                <a:gd name="T15" fmla="*/ 94 h 141"/>
                <a:gd name="T16" fmla="*/ 172 w 188"/>
                <a:gd name="T17" fmla="*/ 135 h 141"/>
                <a:gd name="T18" fmla="*/ 177 w 188"/>
                <a:gd name="T19" fmla="*/ 138 h 141"/>
                <a:gd name="T20" fmla="*/ 177 w 188"/>
                <a:gd name="T21" fmla="*/ 138 h 141"/>
                <a:gd name="T22" fmla="*/ 188 w 188"/>
                <a:gd name="T23" fmla="*/ 94 h 141"/>
                <a:gd name="T24" fmla="*/ 94 w 188"/>
                <a:gd name="T25" fmla="*/ 0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8" h="141">
                  <a:moveTo>
                    <a:pt x="94" y="0"/>
                  </a:moveTo>
                  <a:cubicBezTo>
                    <a:pt x="42" y="0"/>
                    <a:pt x="0" y="42"/>
                    <a:pt x="0" y="94"/>
                  </a:cubicBezTo>
                  <a:cubicBezTo>
                    <a:pt x="0" y="110"/>
                    <a:pt x="5" y="127"/>
                    <a:pt x="13" y="141"/>
                  </a:cubicBezTo>
                  <a:cubicBezTo>
                    <a:pt x="18" y="139"/>
                    <a:pt x="18" y="139"/>
                    <a:pt x="18" y="139"/>
                  </a:cubicBezTo>
                  <a:cubicBezTo>
                    <a:pt x="18" y="139"/>
                    <a:pt x="18" y="139"/>
                    <a:pt x="18" y="139"/>
                  </a:cubicBezTo>
                  <a:cubicBezTo>
                    <a:pt x="10" y="125"/>
                    <a:pt x="5" y="110"/>
                    <a:pt x="5" y="94"/>
                  </a:cubicBezTo>
                  <a:cubicBezTo>
                    <a:pt x="5" y="45"/>
                    <a:pt x="45" y="6"/>
                    <a:pt x="94" y="6"/>
                  </a:cubicBezTo>
                  <a:cubicBezTo>
                    <a:pt x="143" y="6"/>
                    <a:pt x="182" y="45"/>
                    <a:pt x="182" y="94"/>
                  </a:cubicBezTo>
                  <a:cubicBezTo>
                    <a:pt x="182" y="108"/>
                    <a:pt x="179" y="123"/>
                    <a:pt x="172" y="135"/>
                  </a:cubicBezTo>
                  <a:cubicBezTo>
                    <a:pt x="177" y="138"/>
                    <a:pt x="177" y="138"/>
                    <a:pt x="177" y="138"/>
                  </a:cubicBezTo>
                  <a:cubicBezTo>
                    <a:pt x="177" y="138"/>
                    <a:pt x="177" y="138"/>
                    <a:pt x="177" y="138"/>
                  </a:cubicBezTo>
                  <a:cubicBezTo>
                    <a:pt x="184" y="125"/>
                    <a:pt x="188" y="109"/>
                    <a:pt x="188" y="94"/>
                  </a:cubicBezTo>
                  <a:cubicBezTo>
                    <a:pt x="188" y="42"/>
                    <a:pt x="145" y="0"/>
                    <a:pt x="9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36"/>
            <p:cNvSpPr>
              <a:spLocks/>
            </p:cNvSpPr>
            <p:nvPr/>
          </p:nvSpPr>
          <p:spPr bwMode="auto">
            <a:xfrm>
              <a:off x="3473450" y="876300"/>
              <a:ext cx="569912" cy="409575"/>
            </a:xfrm>
            <a:custGeom>
              <a:avLst/>
              <a:gdLst>
                <a:gd name="T0" fmla="*/ 124 w 152"/>
                <a:gd name="T1" fmla="*/ 100 h 109"/>
                <a:gd name="T2" fmla="*/ 145 w 152"/>
                <a:gd name="T3" fmla="*/ 109 h 109"/>
                <a:gd name="T4" fmla="*/ 145 w 152"/>
                <a:gd name="T5" fmla="*/ 109 h 109"/>
                <a:gd name="T6" fmla="*/ 146 w 152"/>
                <a:gd name="T7" fmla="*/ 108 h 109"/>
                <a:gd name="T8" fmla="*/ 152 w 152"/>
                <a:gd name="T9" fmla="*/ 77 h 109"/>
                <a:gd name="T10" fmla="*/ 76 w 152"/>
                <a:gd name="T11" fmla="*/ 0 h 109"/>
                <a:gd name="T12" fmla="*/ 0 w 152"/>
                <a:gd name="T13" fmla="*/ 77 h 109"/>
                <a:gd name="T14" fmla="*/ 6 w 152"/>
                <a:gd name="T15" fmla="*/ 106 h 109"/>
                <a:gd name="T16" fmla="*/ 7 w 152"/>
                <a:gd name="T17" fmla="*/ 109 h 109"/>
                <a:gd name="T18" fmla="*/ 27 w 152"/>
                <a:gd name="T19" fmla="*/ 101 h 109"/>
                <a:gd name="T20" fmla="*/ 25 w 152"/>
                <a:gd name="T21" fmla="*/ 95 h 109"/>
                <a:gd name="T22" fmla="*/ 10 w 152"/>
                <a:gd name="T23" fmla="*/ 101 h 109"/>
                <a:gd name="T24" fmla="*/ 9 w 152"/>
                <a:gd name="T25" fmla="*/ 100 h 109"/>
                <a:gd name="T26" fmla="*/ 6 w 152"/>
                <a:gd name="T27" fmla="*/ 77 h 109"/>
                <a:gd name="T28" fmla="*/ 9 w 152"/>
                <a:gd name="T29" fmla="*/ 54 h 109"/>
                <a:gd name="T30" fmla="*/ 10 w 152"/>
                <a:gd name="T31" fmla="*/ 53 h 109"/>
                <a:gd name="T32" fmla="*/ 25 w 152"/>
                <a:gd name="T33" fmla="*/ 59 h 109"/>
                <a:gd name="T34" fmla="*/ 27 w 152"/>
                <a:gd name="T35" fmla="*/ 54 h 109"/>
                <a:gd name="T36" fmla="*/ 12 w 152"/>
                <a:gd name="T37" fmla="*/ 47 h 109"/>
                <a:gd name="T38" fmla="*/ 12 w 152"/>
                <a:gd name="T39" fmla="*/ 46 h 109"/>
                <a:gd name="T40" fmla="*/ 45 w 152"/>
                <a:gd name="T41" fmla="*/ 13 h 109"/>
                <a:gd name="T42" fmla="*/ 46 w 152"/>
                <a:gd name="T43" fmla="*/ 13 h 109"/>
                <a:gd name="T44" fmla="*/ 53 w 152"/>
                <a:gd name="T45" fmla="*/ 29 h 109"/>
                <a:gd name="T46" fmla="*/ 58 w 152"/>
                <a:gd name="T47" fmla="*/ 27 h 109"/>
                <a:gd name="T48" fmla="*/ 51 w 152"/>
                <a:gd name="T49" fmla="*/ 11 h 109"/>
                <a:gd name="T50" fmla="*/ 53 w 152"/>
                <a:gd name="T51" fmla="*/ 10 h 109"/>
                <a:gd name="T52" fmla="*/ 99 w 152"/>
                <a:gd name="T53" fmla="*/ 10 h 109"/>
                <a:gd name="T54" fmla="*/ 101 w 152"/>
                <a:gd name="T55" fmla="*/ 11 h 109"/>
                <a:gd name="T56" fmla="*/ 94 w 152"/>
                <a:gd name="T57" fmla="*/ 27 h 109"/>
                <a:gd name="T58" fmla="*/ 99 w 152"/>
                <a:gd name="T59" fmla="*/ 29 h 109"/>
                <a:gd name="T60" fmla="*/ 105 w 152"/>
                <a:gd name="T61" fmla="*/ 13 h 109"/>
                <a:gd name="T62" fmla="*/ 106 w 152"/>
                <a:gd name="T63" fmla="*/ 13 h 109"/>
                <a:gd name="T64" fmla="*/ 139 w 152"/>
                <a:gd name="T65" fmla="*/ 46 h 109"/>
                <a:gd name="T66" fmla="*/ 140 w 152"/>
                <a:gd name="T67" fmla="*/ 48 h 109"/>
                <a:gd name="T68" fmla="*/ 124 w 152"/>
                <a:gd name="T69" fmla="*/ 54 h 109"/>
                <a:gd name="T70" fmla="*/ 127 w 152"/>
                <a:gd name="T71" fmla="*/ 59 h 109"/>
                <a:gd name="T72" fmla="*/ 142 w 152"/>
                <a:gd name="T73" fmla="*/ 53 h 109"/>
                <a:gd name="T74" fmla="*/ 142 w 152"/>
                <a:gd name="T75" fmla="*/ 54 h 109"/>
                <a:gd name="T76" fmla="*/ 146 w 152"/>
                <a:gd name="T77" fmla="*/ 77 h 109"/>
                <a:gd name="T78" fmla="*/ 142 w 152"/>
                <a:gd name="T79" fmla="*/ 100 h 109"/>
                <a:gd name="T80" fmla="*/ 142 w 152"/>
                <a:gd name="T81" fmla="*/ 101 h 109"/>
                <a:gd name="T82" fmla="*/ 127 w 152"/>
                <a:gd name="T83" fmla="*/ 95 h 109"/>
                <a:gd name="T84" fmla="*/ 124 w 152"/>
                <a:gd name="T85" fmla="*/ 10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52" h="109">
                  <a:moveTo>
                    <a:pt x="124" y="100"/>
                  </a:moveTo>
                  <a:cubicBezTo>
                    <a:pt x="145" y="109"/>
                    <a:pt x="145" y="109"/>
                    <a:pt x="145" y="109"/>
                  </a:cubicBezTo>
                  <a:cubicBezTo>
                    <a:pt x="145" y="109"/>
                    <a:pt x="145" y="109"/>
                    <a:pt x="145" y="109"/>
                  </a:cubicBezTo>
                  <a:cubicBezTo>
                    <a:pt x="146" y="108"/>
                    <a:pt x="146" y="108"/>
                    <a:pt x="146" y="108"/>
                  </a:cubicBezTo>
                  <a:cubicBezTo>
                    <a:pt x="150" y="98"/>
                    <a:pt x="152" y="88"/>
                    <a:pt x="152" y="77"/>
                  </a:cubicBezTo>
                  <a:cubicBezTo>
                    <a:pt x="152" y="35"/>
                    <a:pt x="118" y="0"/>
                    <a:pt x="76" y="0"/>
                  </a:cubicBezTo>
                  <a:cubicBezTo>
                    <a:pt x="34" y="0"/>
                    <a:pt x="0" y="35"/>
                    <a:pt x="0" y="77"/>
                  </a:cubicBezTo>
                  <a:cubicBezTo>
                    <a:pt x="0" y="87"/>
                    <a:pt x="2" y="97"/>
                    <a:pt x="6" y="106"/>
                  </a:cubicBezTo>
                  <a:cubicBezTo>
                    <a:pt x="7" y="109"/>
                    <a:pt x="7" y="109"/>
                    <a:pt x="7" y="109"/>
                  </a:cubicBezTo>
                  <a:cubicBezTo>
                    <a:pt x="27" y="101"/>
                    <a:pt x="27" y="101"/>
                    <a:pt x="27" y="101"/>
                  </a:cubicBezTo>
                  <a:cubicBezTo>
                    <a:pt x="25" y="95"/>
                    <a:pt x="25" y="95"/>
                    <a:pt x="25" y="95"/>
                  </a:cubicBezTo>
                  <a:cubicBezTo>
                    <a:pt x="10" y="101"/>
                    <a:pt x="10" y="101"/>
                    <a:pt x="10" y="101"/>
                  </a:cubicBezTo>
                  <a:cubicBezTo>
                    <a:pt x="9" y="100"/>
                    <a:pt x="9" y="100"/>
                    <a:pt x="9" y="100"/>
                  </a:cubicBezTo>
                  <a:cubicBezTo>
                    <a:pt x="7" y="94"/>
                    <a:pt x="6" y="86"/>
                    <a:pt x="6" y="77"/>
                  </a:cubicBezTo>
                  <a:cubicBezTo>
                    <a:pt x="6" y="68"/>
                    <a:pt x="7" y="61"/>
                    <a:pt x="9" y="54"/>
                  </a:cubicBezTo>
                  <a:cubicBezTo>
                    <a:pt x="10" y="53"/>
                    <a:pt x="10" y="53"/>
                    <a:pt x="10" y="53"/>
                  </a:cubicBezTo>
                  <a:cubicBezTo>
                    <a:pt x="25" y="59"/>
                    <a:pt x="25" y="59"/>
                    <a:pt x="25" y="59"/>
                  </a:cubicBezTo>
                  <a:cubicBezTo>
                    <a:pt x="27" y="54"/>
                    <a:pt x="27" y="54"/>
                    <a:pt x="27" y="54"/>
                  </a:cubicBezTo>
                  <a:cubicBezTo>
                    <a:pt x="12" y="47"/>
                    <a:pt x="12" y="47"/>
                    <a:pt x="12" y="47"/>
                  </a:cubicBezTo>
                  <a:cubicBezTo>
                    <a:pt x="12" y="46"/>
                    <a:pt x="12" y="46"/>
                    <a:pt x="12" y="46"/>
                  </a:cubicBezTo>
                  <a:cubicBezTo>
                    <a:pt x="19" y="32"/>
                    <a:pt x="31" y="20"/>
                    <a:pt x="45" y="13"/>
                  </a:cubicBezTo>
                  <a:cubicBezTo>
                    <a:pt x="46" y="13"/>
                    <a:pt x="46" y="13"/>
                    <a:pt x="46" y="13"/>
                  </a:cubicBezTo>
                  <a:cubicBezTo>
                    <a:pt x="53" y="29"/>
                    <a:pt x="53" y="29"/>
                    <a:pt x="53" y="29"/>
                  </a:cubicBezTo>
                  <a:cubicBezTo>
                    <a:pt x="58" y="27"/>
                    <a:pt x="58" y="27"/>
                    <a:pt x="58" y="27"/>
                  </a:cubicBezTo>
                  <a:cubicBezTo>
                    <a:pt x="51" y="11"/>
                    <a:pt x="51" y="11"/>
                    <a:pt x="51" y="11"/>
                  </a:cubicBezTo>
                  <a:cubicBezTo>
                    <a:pt x="53" y="10"/>
                    <a:pt x="53" y="10"/>
                    <a:pt x="53" y="10"/>
                  </a:cubicBezTo>
                  <a:cubicBezTo>
                    <a:pt x="68" y="6"/>
                    <a:pt x="84" y="6"/>
                    <a:pt x="99" y="10"/>
                  </a:cubicBezTo>
                  <a:cubicBezTo>
                    <a:pt x="101" y="11"/>
                    <a:pt x="101" y="11"/>
                    <a:pt x="101" y="11"/>
                  </a:cubicBezTo>
                  <a:cubicBezTo>
                    <a:pt x="94" y="27"/>
                    <a:pt x="94" y="27"/>
                    <a:pt x="94" y="27"/>
                  </a:cubicBezTo>
                  <a:cubicBezTo>
                    <a:pt x="99" y="29"/>
                    <a:pt x="99" y="29"/>
                    <a:pt x="99" y="29"/>
                  </a:cubicBezTo>
                  <a:cubicBezTo>
                    <a:pt x="105" y="13"/>
                    <a:pt x="105" y="13"/>
                    <a:pt x="105" y="13"/>
                  </a:cubicBezTo>
                  <a:cubicBezTo>
                    <a:pt x="106" y="13"/>
                    <a:pt x="106" y="13"/>
                    <a:pt x="106" y="13"/>
                  </a:cubicBezTo>
                  <a:cubicBezTo>
                    <a:pt x="121" y="20"/>
                    <a:pt x="132" y="32"/>
                    <a:pt x="139" y="46"/>
                  </a:cubicBezTo>
                  <a:cubicBezTo>
                    <a:pt x="140" y="48"/>
                    <a:pt x="140" y="48"/>
                    <a:pt x="140" y="48"/>
                  </a:cubicBezTo>
                  <a:cubicBezTo>
                    <a:pt x="124" y="54"/>
                    <a:pt x="124" y="54"/>
                    <a:pt x="124" y="54"/>
                  </a:cubicBezTo>
                  <a:cubicBezTo>
                    <a:pt x="127" y="59"/>
                    <a:pt x="127" y="59"/>
                    <a:pt x="127" y="59"/>
                  </a:cubicBezTo>
                  <a:cubicBezTo>
                    <a:pt x="142" y="53"/>
                    <a:pt x="142" y="53"/>
                    <a:pt x="142" y="53"/>
                  </a:cubicBezTo>
                  <a:cubicBezTo>
                    <a:pt x="142" y="54"/>
                    <a:pt x="142" y="54"/>
                    <a:pt x="142" y="54"/>
                  </a:cubicBezTo>
                  <a:cubicBezTo>
                    <a:pt x="145" y="61"/>
                    <a:pt x="146" y="68"/>
                    <a:pt x="146" y="77"/>
                  </a:cubicBezTo>
                  <a:cubicBezTo>
                    <a:pt x="146" y="87"/>
                    <a:pt x="145" y="94"/>
                    <a:pt x="142" y="100"/>
                  </a:cubicBezTo>
                  <a:cubicBezTo>
                    <a:pt x="142" y="101"/>
                    <a:pt x="142" y="101"/>
                    <a:pt x="142" y="101"/>
                  </a:cubicBezTo>
                  <a:cubicBezTo>
                    <a:pt x="127" y="95"/>
                    <a:pt x="127" y="95"/>
                    <a:pt x="127" y="95"/>
                  </a:cubicBezTo>
                  <a:lnTo>
                    <a:pt x="124" y="10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61"/>
            <p:cNvSpPr>
              <a:spLocks noEditPoints="1"/>
            </p:cNvSpPr>
            <p:nvPr/>
          </p:nvSpPr>
          <p:spPr bwMode="auto">
            <a:xfrm>
              <a:off x="3713163" y="1120775"/>
              <a:ext cx="90487" cy="90488"/>
            </a:xfrm>
            <a:custGeom>
              <a:avLst/>
              <a:gdLst>
                <a:gd name="T0" fmla="*/ 12 w 24"/>
                <a:gd name="T1" fmla="*/ 24 h 24"/>
                <a:gd name="T2" fmla="*/ 0 w 24"/>
                <a:gd name="T3" fmla="*/ 12 h 24"/>
                <a:gd name="T4" fmla="*/ 12 w 24"/>
                <a:gd name="T5" fmla="*/ 0 h 24"/>
                <a:gd name="T6" fmla="*/ 24 w 24"/>
                <a:gd name="T7" fmla="*/ 12 h 24"/>
                <a:gd name="T8" fmla="*/ 12 w 24"/>
                <a:gd name="T9" fmla="*/ 24 h 24"/>
                <a:gd name="T10" fmla="*/ 12 w 24"/>
                <a:gd name="T11" fmla="*/ 3 h 24"/>
                <a:gd name="T12" fmla="*/ 3 w 24"/>
                <a:gd name="T13" fmla="*/ 12 h 24"/>
                <a:gd name="T14" fmla="*/ 12 w 24"/>
                <a:gd name="T15" fmla="*/ 20 h 24"/>
                <a:gd name="T16" fmla="*/ 20 w 24"/>
                <a:gd name="T17" fmla="*/ 12 h 24"/>
                <a:gd name="T18" fmla="*/ 12 w 24"/>
                <a:gd name="T19" fmla="*/ 3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24">
                  <a:moveTo>
                    <a:pt x="12" y="24"/>
                  </a:moveTo>
                  <a:cubicBezTo>
                    <a:pt x="5" y="24"/>
                    <a:pt x="0" y="18"/>
                    <a:pt x="0" y="12"/>
                  </a:cubicBezTo>
                  <a:cubicBezTo>
                    <a:pt x="0" y="5"/>
                    <a:pt x="5" y="0"/>
                    <a:pt x="12" y="0"/>
                  </a:cubicBezTo>
                  <a:cubicBezTo>
                    <a:pt x="18" y="0"/>
                    <a:pt x="24" y="5"/>
                    <a:pt x="24" y="12"/>
                  </a:cubicBezTo>
                  <a:cubicBezTo>
                    <a:pt x="24" y="18"/>
                    <a:pt x="18" y="24"/>
                    <a:pt x="12" y="24"/>
                  </a:cubicBezTo>
                  <a:close/>
                  <a:moveTo>
                    <a:pt x="12" y="3"/>
                  </a:moveTo>
                  <a:cubicBezTo>
                    <a:pt x="7" y="3"/>
                    <a:pt x="3" y="7"/>
                    <a:pt x="3" y="12"/>
                  </a:cubicBezTo>
                  <a:cubicBezTo>
                    <a:pt x="3" y="16"/>
                    <a:pt x="7" y="20"/>
                    <a:pt x="12" y="20"/>
                  </a:cubicBezTo>
                  <a:cubicBezTo>
                    <a:pt x="16" y="20"/>
                    <a:pt x="20" y="16"/>
                    <a:pt x="20" y="12"/>
                  </a:cubicBezTo>
                  <a:cubicBezTo>
                    <a:pt x="20" y="7"/>
                    <a:pt x="16" y="3"/>
                    <a:pt x="12"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62"/>
            <p:cNvSpPr>
              <a:spLocks/>
            </p:cNvSpPr>
            <p:nvPr/>
          </p:nvSpPr>
          <p:spPr bwMode="auto">
            <a:xfrm>
              <a:off x="3795713" y="1131888"/>
              <a:ext cx="142875" cy="33338"/>
            </a:xfrm>
            <a:custGeom>
              <a:avLst/>
              <a:gdLst>
                <a:gd name="T0" fmla="*/ 2 w 38"/>
                <a:gd name="T1" fmla="*/ 9 h 9"/>
                <a:gd name="T2" fmla="*/ 0 w 38"/>
                <a:gd name="T3" fmla="*/ 7 h 9"/>
                <a:gd name="T4" fmla="*/ 2 w 38"/>
                <a:gd name="T5" fmla="*/ 5 h 9"/>
                <a:gd name="T6" fmla="*/ 35 w 38"/>
                <a:gd name="T7" fmla="*/ 1 h 9"/>
                <a:gd name="T8" fmla="*/ 38 w 38"/>
                <a:gd name="T9" fmla="*/ 3 h 9"/>
                <a:gd name="T10" fmla="*/ 36 w 38"/>
                <a:gd name="T11" fmla="*/ 5 h 9"/>
                <a:gd name="T12" fmla="*/ 2 w 38"/>
                <a:gd name="T13" fmla="*/ 9 h 9"/>
                <a:gd name="T14" fmla="*/ 2 w 38"/>
                <a:gd name="T15" fmla="*/ 9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9">
                  <a:moveTo>
                    <a:pt x="2" y="9"/>
                  </a:moveTo>
                  <a:cubicBezTo>
                    <a:pt x="1" y="9"/>
                    <a:pt x="0" y="9"/>
                    <a:pt x="0" y="7"/>
                  </a:cubicBezTo>
                  <a:cubicBezTo>
                    <a:pt x="0" y="6"/>
                    <a:pt x="1" y="5"/>
                    <a:pt x="2" y="5"/>
                  </a:cubicBezTo>
                  <a:cubicBezTo>
                    <a:pt x="35" y="1"/>
                    <a:pt x="35" y="1"/>
                    <a:pt x="35" y="1"/>
                  </a:cubicBezTo>
                  <a:cubicBezTo>
                    <a:pt x="36" y="0"/>
                    <a:pt x="37" y="1"/>
                    <a:pt x="38" y="3"/>
                  </a:cubicBezTo>
                  <a:cubicBezTo>
                    <a:pt x="38" y="4"/>
                    <a:pt x="37" y="5"/>
                    <a:pt x="36" y="5"/>
                  </a:cubicBezTo>
                  <a:cubicBezTo>
                    <a:pt x="2" y="9"/>
                    <a:pt x="2" y="9"/>
                    <a:pt x="2" y="9"/>
                  </a:cubicBezTo>
                  <a:cubicBezTo>
                    <a:pt x="2" y="9"/>
                    <a:pt x="2" y="9"/>
                    <a:pt x="2" y="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aphicFrame>
        <p:nvGraphicFramePr>
          <p:cNvPr id="2" name="Table 1"/>
          <p:cNvGraphicFramePr>
            <a:graphicFrameLocks noGrp="1"/>
          </p:cNvGraphicFramePr>
          <p:nvPr>
            <p:extLst>
              <p:ext uri="{D42A27DB-BD31-4B8C-83A1-F6EECF244321}">
                <p14:modId xmlns:p14="http://schemas.microsoft.com/office/powerpoint/2010/main" val="2532338354"/>
              </p:ext>
            </p:extLst>
          </p:nvPr>
        </p:nvGraphicFramePr>
        <p:xfrm>
          <a:off x="1605909" y="2266914"/>
          <a:ext cx="6989433" cy="3931920"/>
        </p:xfrm>
        <a:graphic>
          <a:graphicData uri="http://schemas.openxmlformats.org/drawingml/2006/table">
            <a:tbl>
              <a:tblPr firstRow="1" bandRow="1">
                <a:tableStyleId>{5FD0F851-EC5A-4D38-B0AD-8093EC10F338}</a:tableStyleId>
              </a:tblPr>
              <a:tblGrid>
                <a:gridCol w="692653"/>
                <a:gridCol w="1371600"/>
                <a:gridCol w="798845"/>
                <a:gridCol w="934496"/>
                <a:gridCol w="1255020"/>
                <a:gridCol w="1936819"/>
              </a:tblGrid>
              <a:tr h="430858">
                <a:tc>
                  <a:txBody>
                    <a:bodyPr/>
                    <a:lstStyle/>
                    <a:p>
                      <a:r>
                        <a:rPr lang="en-US" sz="1200" dirty="0" smtClean="0"/>
                        <a:t>Data</a:t>
                      </a:r>
                      <a:r>
                        <a:rPr lang="en-US" sz="1200" baseline="0" dirty="0" smtClean="0"/>
                        <a:t> Element  </a:t>
                      </a:r>
                      <a:endParaRPr lang="en-US" sz="1200" dirty="0"/>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smtClean="0"/>
                        <a:t>Attribute</a:t>
                      </a:r>
                      <a:endParaRPr lang="en-US" sz="1200" dirty="0"/>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smtClean="0"/>
                        <a:t>Sub Attribute</a:t>
                      </a:r>
                      <a:endParaRPr lang="en-US" sz="1200" dirty="0"/>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smtClean="0"/>
                        <a:t>Measure</a:t>
                      </a:r>
                      <a:endParaRPr lang="en-US" sz="1200" dirty="0"/>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smtClean="0"/>
                        <a:t>Source System </a:t>
                      </a:r>
                      <a:endParaRPr lang="en-US" sz="1200" dirty="0"/>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smtClean="0"/>
                        <a:t>Commonly</a:t>
                      </a:r>
                      <a:r>
                        <a:rPr lang="en-US" sz="1200" baseline="0" dirty="0" smtClean="0"/>
                        <a:t> Responsible</a:t>
                      </a:r>
                      <a:endParaRPr lang="en-US" sz="1200" dirty="0"/>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95015">
                <a:tc>
                  <a:txBody>
                    <a:bodyPr/>
                    <a:lstStyle/>
                    <a:p>
                      <a:r>
                        <a:rPr lang="en-US" sz="1200" dirty="0" smtClean="0"/>
                        <a:t>User</a:t>
                      </a:r>
                      <a:r>
                        <a:rPr lang="en-US" sz="1200" baseline="0" dirty="0" smtClean="0"/>
                        <a:t> Story</a:t>
                      </a:r>
                      <a:endParaRPr lang="en-US" sz="1200" dirty="0"/>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smtClean="0"/>
                        <a:t>Plan Est. </a:t>
                      </a:r>
                      <a:endParaRPr lang="en-US" sz="1200" dirty="0"/>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smtClean="0"/>
                        <a:t>Points</a:t>
                      </a:r>
                      <a:endParaRPr lang="en-US" sz="1200" dirty="0"/>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smtClean="0"/>
                        <a:t>Productivity</a:t>
                      </a:r>
                      <a:endParaRPr lang="en-US" sz="1200" dirty="0"/>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smtClean="0"/>
                        <a:t>CA</a:t>
                      </a:r>
                      <a:r>
                        <a:rPr lang="en-US" sz="1200" baseline="0" dirty="0" smtClean="0"/>
                        <a:t> Agile</a:t>
                      </a:r>
                      <a:endParaRPr lang="en-US" sz="1200" dirty="0"/>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smtClean="0"/>
                        <a:t>Scrum</a:t>
                      </a:r>
                      <a:r>
                        <a:rPr lang="en-US" sz="1200" baseline="0" dirty="0" smtClean="0"/>
                        <a:t> Master or Team</a:t>
                      </a:r>
                      <a:endParaRPr lang="en-US" sz="1200" dirty="0"/>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97799">
                <a:tc>
                  <a:txBody>
                    <a:bodyPr/>
                    <a:lstStyle/>
                    <a:p>
                      <a:r>
                        <a:rPr lang="en-US" sz="1200" dirty="0" smtClean="0"/>
                        <a:t>User Story</a:t>
                      </a:r>
                      <a:endParaRPr lang="en-US" sz="1200" dirty="0"/>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smtClean="0"/>
                        <a:t>Schedule</a:t>
                      </a:r>
                      <a:r>
                        <a:rPr lang="en-US" sz="1200" baseline="0" dirty="0" smtClean="0"/>
                        <a:t> State</a:t>
                      </a:r>
                      <a:endParaRPr lang="en-US" sz="1200" dirty="0"/>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smtClean="0"/>
                        <a:t>Accepted</a:t>
                      </a:r>
                      <a:endParaRPr lang="en-US" sz="1200" dirty="0"/>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smtClean="0"/>
                        <a:t>Productivity</a:t>
                      </a:r>
                      <a:endParaRPr lang="en-US" sz="1200" dirty="0"/>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smtClean="0"/>
                        <a:t>CA</a:t>
                      </a:r>
                      <a:r>
                        <a:rPr lang="en-US" sz="1200" baseline="0" dirty="0" smtClean="0"/>
                        <a:t> Agile</a:t>
                      </a:r>
                      <a:endParaRPr lang="en-US" sz="1200" dirty="0"/>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b="0" dirty="0" smtClean="0"/>
                        <a:t>Product</a:t>
                      </a:r>
                      <a:r>
                        <a:rPr lang="en-US" sz="1200" b="0" baseline="0" dirty="0" smtClean="0"/>
                        <a:t> Owner or Scrum Master</a:t>
                      </a:r>
                      <a:endParaRPr lang="en-US" sz="1200" b="0" dirty="0"/>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30858">
                <a:tc>
                  <a:txBody>
                    <a:bodyPr/>
                    <a:lstStyle/>
                    <a:p>
                      <a:r>
                        <a:rPr lang="en-US" sz="1200" dirty="0" smtClean="0"/>
                        <a:t>User</a:t>
                      </a:r>
                      <a:r>
                        <a:rPr lang="en-US" sz="1200" baseline="0" dirty="0" smtClean="0"/>
                        <a:t> Story</a:t>
                      </a:r>
                      <a:endParaRPr lang="en-US" sz="1200" dirty="0"/>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smtClean="0"/>
                        <a:t>Accepted Date</a:t>
                      </a:r>
                      <a:endParaRPr lang="en-US" sz="1200" dirty="0"/>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smtClean="0"/>
                        <a:t>N/A</a:t>
                      </a:r>
                      <a:endParaRPr lang="en-US" sz="1200" dirty="0"/>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smtClean="0"/>
                        <a:t>Productivity</a:t>
                      </a:r>
                      <a:endParaRPr lang="en-US" sz="1200" dirty="0"/>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smtClean="0"/>
                        <a:t>CA Agile</a:t>
                      </a:r>
                      <a:endParaRPr lang="en-US" sz="1200" dirty="0"/>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b="0" dirty="0" smtClean="0"/>
                        <a:t>Derived from date state</a:t>
                      </a:r>
                      <a:r>
                        <a:rPr lang="en-US" sz="1200" b="0" baseline="0" dirty="0" smtClean="0"/>
                        <a:t> was set to accepted. </a:t>
                      </a:r>
                      <a:endParaRPr lang="en-US" sz="1200" b="0" dirty="0"/>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30858">
                <a:tc>
                  <a:txBody>
                    <a:bodyPr/>
                    <a:lstStyle/>
                    <a:p>
                      <a:r>
                        <a:rPr lang="en-US" sz="1200" dirty="0" smtClean="0"/>
                        <a:t>Mapped Project</a:t>
                      </a:r>
                      <a:endParaRPr lang="en-US" sz="1200" dirty="0"/>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smtClean="0"/>
                        <a:t>Product</a:t>
                      </a:r>
                      <a:r>
                        <a:rPr lang="en-US" sz="1200" baseline="0" dirty="0" smtClean="0"/>
                        <a:t> or Application </a:t>
                      </a:r>
                      <a:endParaRPr lang="en-US" sz="1200" dirty="0"/>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smtClean="0"/>
                        <a:t>Name</a:t>
                      </a:r>
                      <a:endParaRPr lang="en-US" sz="1200" dirty="0"/>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smtClean="0"/>
                        <a:t>Productivity</a:t>
                      </a:r>
                      <a:endParaRPr lang="en-US" sz="1200" dirty="0"/>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smtClean="0"/>
                        <a:t>OSAM Hub</a:t>
                      </a:r>
                      <a:r>
                        <a:rPr lang="en-US" sz="1200" baseline="0" dirty="0" smtClean="0"/>
                        <a:t> Data Management Admin</a:t>
                      </a:r>
                      <a:endParaRPr lang="en-US" sz="1200" dirty="0"/>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b="0" dirty="0" smtClean="0"/>
                        <a:t>Cost</a:t>
                      </a:r>
                      <a:r>
                        <a:rPr lang="en-US" sz="1200" b="0" baseline="0" dirty="0" smtClean="0"/>
                        <a:t> Center Owner or Delegate</a:t>
                      </a:r>
                      <a:endParaRPr lang="en-US" sz="1200" b="0" dirty="0"/>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30858">
                <a:tc>
                  <a:txBody>
                    <a:bodyPr/>
                    <a:lstStyle/>
                    <a:p>
                      <a:r>
                        <a:rPr lang="en-US" sz="1200" dirty="0" smtClean="0"/>
                        <a:t>Actual</a:t>
                      </a:r>
                      <a:r>
                        <a:rPr lang="en-US" sz="1200" baseline="0" dirty="0" smtClean="0"/>
                        <a:t> Labor</a:t>
                      </a:r>
                      <a:endParaRPr lang="en-US" sz="1200" dirty="0"/>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smtClean="0"/>
                        <a:t>Hours</a:t>
                      </a:r>
                      <a:endParaRPr lang="en-US" sz="1200" dirty="0"/>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smtClean="0"/>
                        <a:t>N/A</a:t>
                      </a:r>
                      <a:endParaRPr lang="en-US" sz="1200" dirty="0"/>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377" rtl="0" eaLnBrk="1" fontAlgn="auto" latinLnBrk="0" hangingPunct="1">
                        <a:lnSpc>
                          <a:spcPct val="100000"/>
                        </a:lnSpc>
                        <a:spcBef>
                          <a:spcPts val="0"/>
                        </a:spcBef>
                        <a:spcAft>
                          <a:spcPts val="0"/>
                        </a:spcAft>
                        <a:buClrTx/>
                        <a:buSzTx/>
                        <a:buFontTx/>
                        <a:buNone/>
                        <a:tabLst/>
                        <a:defRPr/>
                      </a:pPr>
                      <a:r>
                        <a:rPr lang="en-US" sz="1200" dirty="0" smtClean="0"/>
                        <a:t>Productivity</a:t>
                      </a:r>
                    </a:p>
                    <a:p>
                      <a:endParaRPr lang="en-US" sz="1200" dirty="0"/>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smtClean="0"/>
                        <a:t>Planview</a:t>
                      </a:r>
                      <a:r>
                        <a:rPr lang="en-US" sz="1200" baseline="0" dirty="0" smtClean="0"/>
                        <a:t> or PPM Optics</a:t>
                      </a:r>
                      <a:endParaRPr lang="en-US" sz="1200" dirty="0"/>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smtClean="0"/>
                        <a:t>Team</a:t>
                      </a:r>
                      <a:r>
                        <a:rPr lang="en-US" sz="1200" baseline="0" dirty="0" smtClean="0"/>
                        <a:t> Member</a:t>
                      </a:r>
                      <a:endParaRPr lang="en-US" sz="1200" dirty="0"/>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603201">
                <a:tc>
                  <a:txBody>
                    <a:bodyPr/>
                    <a:lstStyle/>
                    <a:p>
                      <a:r>
                        <a:rPr lang="en-US" sz="1200" dirty="0" smtClean="0"/>
                        <a:t>Project</a:t>
                      </a:r>
                      <a:endParaRPr lang="en-US" sz="1200" dirty="0"/>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smtClean="0"/>
                        <a:t>Product or Application Billing Group</a:t>
                      </a:r>
                      <a:endParaRPr lang="en-US" sz="1200" dirty="0"/>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smtClean="0"/>
                        <a:t>ID</a:t>
                      </a:r>
                      <a:endParaRPr lang="en-US" sz="1200" dirty="0"/>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smtClean="0"/>
                        <a:t>Productivity</a:t>
                      </a:r>
                      <a:endParaRPr lang="en-US" sz="1200" dirty="0"/>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377" rtl="0" eaLnBrk="1" fontAlgn="auto" latinLnBrk="0" hangingPunct="1">
                        <a:lnSpc>
                          <a:spcPct val="100000"/>
                        </a:lnSpc>
                        <a:spcBef>
                          <a:spcPts val="0"/>
                        </a:spcBef>
                        <a:spcAft>
                          <a:spcPts val="0"/>
                        </a:spcAft>
                        <a:buClrTx/>
                        <a:buSzTx/>
                        <a:buFontTx/>
                        <a:buNone/>
                        <a:tabLst/>
                        <a:defRPr/>
                      </a:pPr>
                      <a:r>
                        <a:rPr lang="en-US" sz="1200" dirty="0" smtClean="0"/>
                        <a:t>Planview</a:t>
                      </a:r>
                      <a:r>
                        <a:rPr lang="en-US" sz="1200" baseline="0" dirty="0" smtClean="0"/>
                        <a:t> or PPM Optics</a:t>
                      </a:r>
                      <a:endParaRPr lang="en-US" sz="1200" dirty="0"/>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smtClean="0"/>
                        <a:t>PM</a:t>
                      </a:r>
                      <a:r>
                        <a:rPr lang="en-US" sz="1200" baseline="0" dirty="0" smtClean="0"/>
                        <a:t> or RTE</a:t>
                      </a:r>
                      <a:endParaRPr lang="en-US" sz="1200" dirty="0"/>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26535552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txBox="1">
            <a:spLocks/>
          </p:cNvSpPr>
          <p:nvPr/>
        </p:nvSpPr>
        <p:spPr>
          <a:xfrm>
            <a:off x="1475099" y="1337813"/>
            <a:ext cx="7251051" cy="4405873"/>
          </a:xfrm>
          <a:prstGeom prst="rect">
            <a:avLst/>
          </a:prstGeom>
        </p:spPr>
        <p:txBody>
          <a:bodyPr wrap="square" lIns="175764" tIns="0" rIns="175764" bIns="0" anchor="t"/>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600" b="1" u="sng" spc="-67" dirty="0">
              <a:gradFill>
                <a:gsLst>
                  <a:gs pos="5417">
                    <a:srgbClr val="55565A"/>
                  </a:gs>
                  <a:gs pos="28000">
                    <a:srgbClr val="55565A"/>
                  </a:gs>
                </a:gsLst>
                <a:lin ang="5400000" scaled="0"/>
              </a:gradFill>
              <a:latin typeface="Arial" panose="020B0604020202020204"/>
            </a:endParaRPr>
          </a:p>
          <a:p>
            <a:endParaRPr lang="en-US" sz="1600" b="1" u="sng" spc="-67" dirty="0">
              <a:gradFill>
                <a:gsLst>
                  <a:gs pos="5417">
                    <a:srgbClr val="55565A"/>
                  </a:gs>
                  <a:gs pos="28000">
                    <a:srgbClr val="55565A"/>
                  </a:gs>
                </a:gsLst>
                <a:lin ang="5400000" scaled="0"/>
              </a:gradFill>
              <a:latin typeface="Arial" panose="020B0604020202020204"/>
            </a:endParaRPr>
          </a:p>
          <a:p>
            <a:endParaRPr lang="en-US" sz="1600" b="1" u="sng" spc="-67" dirty="0">
              <a:gradFill>
                <a:gsLst>
                  <a:gs pos="5417">
                    <a:srgbClr val="55565A"/>
                  </a:gs>
                  <a:gs pos="28000">
                    <a:srgbClr val="55565A"/>
                  </a:gs>
                </a:gsLst>
                <a:lin ang="5400000" scaled="0"/>
              </a:gradFill>
              <a:latin typeface="Arial" panose="020B0604020202020204"/>
            </a:endParaRPr>
          </a:p>
          <a:p>
            <a:endParaRPr lang="en-US" sz="1600" b="1" u="sng" spc="-67" dirty="0">
              <a:gradFill>
                <a:gsLst>
                  <a:gs pos="5417">
                    <a:srgbClr val="55565A"/>
                  </a:gs>
                  <a:gs pos="28000">
                    <a:srgbClr val="55565A"/>
                  </a:gs>
                </a:gsLst>
                <a:lin ang="5400000" scaled="0"/>
              </a:gradFill>
              <a:latin typeface="Arial" panose="020B0604020202020204"/>
            </a:endParaRPr>
          </a:p>
          <a:p>
            <a:endParaRPr lang="en-US" sz="1600" b="1" u="sng" spc="-67" dirty="0">
              <a:gradFill>
                <a:gsLst>
                  <a:gs pos="5417">
                    <a:srgbClr val="55565A"/>
                  </a:gs>
                  <a:gs pos="28000">
                    <a:srgbClr val="55565A"/>
                  </a:gs>
                </a:gsLst>
                <a:lin ang="5400000" scaled="0"/>
              </a:gradFill>
              <a:latin typeface="Arial" panose="020B0604020202020204"/>
            </a:endParaRPr>
          </a:p>
          <a:p>
            <a:endParaRPr lang="en-US" sz="1600" b="1" u="sng" spc="-67" dirty="0">
              <a:gradFill>
                <a:gsLst>
                  <a:gs pos="5417">
                    <a:srgbClr val="55565A"/>
                  </a:gs>
                  <a:gs pos="28000">
                    <a:srgbClr val="55565A"/>
                  </a:gs>
                </a:gsLst>
                <a:lin ang="5400000" scaled="0"/>
              </a:gradFill>
              <a:latin typeface="Arial" panose="020B0604020202020204"/>
            </a:endParaRPr>
          </a:p>
          <a:p>
            <a:endParaRPr lang="en-US" sz="1600" b="1" u="sng" spc="-67" dirty="0">
              <a:gradFill>
                <a:gsLst>
                  <a:gs pos="5417">
                    <a:srgbClr val="55565A"/>
                  </a:gs>
                  <a:gs pos="28000">
                    <a:srgbClr val="55565A"/>
                  </a:gs>
                </a:gsLst>
                <a:lin ang="5400000" scaled="0"/>
              </a:gradFill>
              <a:latin typeface="Arial" panose="020B0604020202020204"/>
            </a:endParaRPr>
          </a:p>
          <a:p>
            <a:endParaRPr lang="en-US" sz="1600" b="1" u="sng" spc="-67" dirty="0">
              <a:gradFill>
                <a:gsLst>
                  <a:gs pos="5417">
                    <a:srgbClr val="55565A"/>
                  </a:gs>
                  <a:gs pos="28000">
                    <a:srgbClr val="55565A"/>
                  </a:gs>
                </a:gsLst>
                <a:lin ang="5400000" scaled="0"/>
              </a:gradFill>
              <a:latin typeface="Arial" panose="020B0604020202020204"/>
            </a:endParaRPr>
          </a:p>
          <a:p>
            <a:endParaRPr lang="en-US" sz="1600" b="1" u="sng" spc="-67" dirty="0">
              <a:gradFill>
                <a:gsLst>
                  <a:gs pos="5417">
                    <a:srgbClr val="55565A"/>
                  </a:gs>
                  <a:gs pos="28000">
                    <a:srgbClr val="55565A"/>
                  </a:gs>
                </a:gsLst>
                <a:lin ang="5400000" scaled="0"/>
              </a:gradFill>
              <a:latin typeface="Arial" panose="020B0604020202020204"/>
            </a:endParaRPr>
          </a:p>
          <a:p>
            <a:endParaRPr lang="en-US" sz="1600" b="1" u="sng" spc="-67" dirty="0">
              <a:gradFill>
                <a:gsLst>
                  <a:gs pos="5417">
                    <a:srgbClr val="55565A"/>
                  </a:gs>
                  <a:gs pos="28000">
                    <a:srgbClr val="55565A"/>
                  </a:gs>
                </a:gsLst>
                <a:lin ang="5400000" scaled="0"/>
              </a:gradFill>
              <a:latin typeface="Arial" panose="020B0604020202020204"/>
            </a:endParaRPr>
          </a:p>
        </p:txBody>
      </p:sp>
      <p:sp>
        <p:nvSpPr>
          <p:cNvPr id="8" name="Title 1"/>
          <p:cNvSpPr txBox="1">
            <a:spLocks/>
          </p:cNvSpPr>
          <p:nvPr/>
        </p:nvSpPr>
        <p:spPr>
          <a:xfrm>
            <a:off x="461470" y="304966"/>
            <a:ext cx="8396863" cy="620359"/>
          </a:xfrm>
          <a:prstGeom prst="rect">
            <a:avLst/>
          </a:prstGeom>
        </p:spPr>
        <p:txBody>
          <a:bodyPr vert="horz" lIns="121914" tIns="60957" rIns="121914" bIns="60957" rtlCol="0" anchor="b" anchorCtr="0">
            <a:normAutofit/>
          </a:bodyPr>
          <a:lstStyle>
            <a:lvl1pPr algn="l" defTabSz="914400" rtl="0" eaLnBrk="1" latinLnBrk="0" hangingPunct="1">
              <a:lnSpc>
                <a:spcPct val="90000"/>
              </a:lnSpc>
              <a:spcBef>
                <a:spcPct val="0"/>
              </a:spcBef>
              <a:buNone/>
              <a:defRPr sz="2000" b="0" kern="1200">
                <a:solidFill>
                  <a:schemeClr val="tx1"/>
                </a:solidFill>
                <a:latin typeface="Arial" pitchFamily="34" charset="0"/>
                <a:ea typeface="+mj-ea"/>
                <a:cs typeface="Arial" pitchFamily="34" charset="0"/>
              </a:defRPr>
            </a:lvl1pPr>
          </a:lstStyle>
          <a:p>
            <a:endParaRPr lang="en-US" dirty="0">
              <a:solidFill>
                <a:srgbClr val="55565A"/>
              </a:solidFill>
            </a:endParaRPr>
          </a:p>
        </p:txBody>
      </p:sp>
      <p:sp>
        <p:nvSpPr>
          <p:cNvPr id="18" name="Rectangle 17"/>
          <p:cNvSpPr/>
          <p:nvPr/>
        </p:nvSpPr>
        <p:spPr>
          <a:xfrm>
            <a:off x="0" y="162"/>
            <a:ext cx="9144000" cy="753555"/>
          </a:xfrm>
          <a:prstGeom prst="rect">
            <a:avLst/>
          </a:prstGeom>
          <a:solidFill>
            <a:srgbClr val="007C89"/>
          </a:solidFill>
          <a:ln>
            <a:noFill/>
          </a:ln>
        </p:spPr>
        <p:style>
          <a:lnRef idx="2">
            <a:schemeClr val="accent1">
              <a:shade val="50000"/>
            </a:schemeClr>
          </a:lnRef>
          <a:fillRef idx="1">
            <a:schemeClr val="accent1"/>
          </a:fillRef>
          <a:effectRef idx="0">
            <a:schemeClr val="accent1"/>
          </a:effectRef>
          <a:fontRef idx="minor">
            <a:schemeClr val="lt1"/>
          </a:fontRef>
        </p:style>
        <p:txBody>
          <a:bodyPr lIns="45719" tIns="45719" rIns="45719" bIns="45719" rtlCol="0" anchor="ctr"/>
          <a:lstStyle/>
          <a:p>
            <a:pPr algn="ctr"/>
            <a:endParaRPr lang="en-US" sz="1600" dirty="0">
              <a:solidFill>
                <a:srgbClr val="FFFFFF"/>
              </a:solidFill>
            </a:endParaRPr>
          </a:p>
        </p:txBody>
      </p:sp>
      <p:sp>
        <p:nvSpPr>
          <p:cNvPr id="20" name="Title 1"/>
          <p:cNvSpPr txBox="1">
            <a:spLocks/>
          </p:cNvSpPr>
          <p:nvPr/>
        </p:nvSpPr>
        <p:spPr>
          <a:xfrm>
            <a:off x="186829" y="250542"/>
            <a:ext cx="8229600" cy="434975"/>
          </a:xfrm>
          <a:prstGeom prst="rect">
            <a:avLst/>
          </a:prstGeom>
        </p:spPr>
        <p:txBody>
          <a:bodyPr vert="horz" lIns="91438" tIns="45719" rIns="91438" bIns="45719" rtlCol="0" anchor="b" anchorCtr="0">
            <a:normAutofit/>
          </a:bodyPr>
          <a:lstStyle>
            <a:lvl1pPr algn="l" defTabSz="914400" rtl="0" eaLnBrk="1" latinLnBrk="0" hangingPunct="1">
              <a:lnSpc>
                <a:spcPct val="90000"/>
              </a:lnSpc>
              <a:spcBef>
                <a:spcPct val="0"/>
              </a:spcBef>
              <a:buNone/>
              <a:defRPr sz="2000" b="0" kern="1200">
                <a:solidFill>
                  <a:schemeClr val="tx1"/>
                </a:solidFill>
                <a:latin typeface="Arial" pitchFamily="34" charset="0"/>
                <a:ea typeface="+mj-ea"/>
                <a:cs typeface="Arial" pitchFamily="34" charset="0"/>
              </a:defRPr>
            </a:lvl1pPr>
          </a:lstStyle>
          <a:p>
            <a:r>
              <a:rPr lang="en-US" sz="2400" dirty="0" smtClean="0">
                <a:solidFill>
                  <a:srgbClr val="FFFFFF"/>
                </a:solidFill>
              </a:rPr>
              <a:t>Pre Work &amp; Actions to Take </a:t>
            </a:r>
            <a:endParaRPr lang="en-US" sz="2400" dirty="0">
              <a:solidFill>
                <a:srgbClr val="FFFFFF"/>
              </a:solidFill>
            </a:endParaRPr>
          </a:p>
        </p:txBody>
      </p:sp>
      <p:sp>
        <p:nvSpPr>
          <p:cNvPr id="2" name="TextBox 1"/>
          <p:cNvSpPr txBox="1"/>
          <p:nvPr/>
        </p:nvSpPr>
        <p:spPr>
          <a:xfrm>
            <a:off x="293929" y="1057870"/>
            <a:ext cx="8421350" cy="923330"/>
          </a:xfrm>
          <a:prstGeom prst="rect">
            <a:avLst/>
          </a:prstGeom>
          <a:noFill/>
        </p:spPr>
        <p:txBody>
          <a:bodyPr wrap="square" rtlCol="0">
            <a:spAutoFit/>
          </a:bodyPr>
          <a:lstStyle/>
          <a:p>
            <a:pPr marL="342900" indent="-342900" defTabSz="914400">
              <a:buFont typeface="+mj-lt"/>
              <a:buAutoNum type="arabicPeriod"/>
            </a:pPr>
            <a:r>
              <a:rPr lang="en-US" sz="1800" dirty="0" smtClean="0">
                <a:solidFill>
                  <a:prstClr val="black"/>
                </a:solidFill>
              </a:rPr>
              <a:t>CA Agile Central teams must be aligned to a product or application </a:t>
            </a:r>
          </a:p>
          <a:p>
            <a:pPr marL="342900" indent="-342900" defTabSz="914400">
              <a:buFont typeface="+mj-lt"/>
              <a:buAutoNum type="arabicPeriod"/>
            </a:pPr>
            <a:r>
              <a:rPr lang="en-US" sz="1800" dirty="0" smtClean="0">
                <a:solidFill>
                  <a:prstClr val="black"/>
                </a:solidFill>
              </a:rPr>
              <a:t>Labor hours must be aligned to the same product or application</a:t>
            </a:r>
          </a:p>
          <a:p>
            <a:pPr marL="342900" indent="-342900" defTabSz="914400">
              <a:buFont typeface="+mj-lt"/>
              <a:buAutoNum type="arabicPeriod"/>
            </a:pPr>
            <a:endParaRPr lang="en-US" sz="1800" dirty="0">
              <a:solidFill>
                <a:prstClr val="black"/>
              </a:solidFill>
            </a:endParaRP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07873" y="1676400"/>
            <a:ext cx="2107406" cy="160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3929" y="1965175"/>
            <a:ext cx="5256479" cy="45331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07873" y="4844861"/>
            <a:ext cx="1458516" cy="158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4"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82665" y="3270833"/>
            <a:ext cx="2743486" cy="13216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57452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txBox="1">
            <a:spLocks/>
          </p:cNvSpPr>
          <p:nvPr/>
        </p:nvSpPr>
        <p:spPr>
          <a:xfrm>
            <a:off x="1475099" y="1337812"/>
            <a:ext cx="7251051" cy="4405873"/>
          </a:xfrm>
          <a:prstGeom prst="rect">
            <a:avLst/>
          </a:prstGeom>
        </p:spPr>
        <p:txBody>
          <a:bodyPr wrap="square" lIns="175764" tIns="0" rIns="175764" bIns="0" anchor="t"/>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1219140">
              <a:lnSpc>
                <a:spcPct val="100000"/>
              </a:lnSpc>
              <a:spcBef>
                <a:spcPts val="0"/>
              </a:spcBef>
              <a:buSzTx/>
            </a:pPr>
            <a:r>
              <a:rPr lang="en-US" sz="1600" b="1" u="sng" spc="-67" dirty="0">
                <a:gradFill>
                  <a:gsLst>
                    <a:gs pos="5417">
                      <a:srgbClr val="53565A"/>
                    </a:gs>
                    <a:gs pos="28000">
                      <a:srgbClr val="53565A"/>
                    </a:gs>
                  </a:gsLst>
                  <a:lin ang="5400000" scaled="0"/>
                </a:gradFill>
                <a:latin typeface="Arial"/>
              </a:rPr>
              <a:t>Group By </a:t>
            </a:r>
            <a:r>
              <a:rPr lang="en-US" sz="1600" b="1" spc="-67" dirty="0">
                <a:gradFill>
                  <a:gsLst>
                    <a:gs pos="5417">
                      <a:srgbClr val="53565A"/>
                    </a:gs>
                    <a:gs pos="28000">
                      <a:srgbClr val="53565A"/>
                    </a:gs>
                  </a:gsLst>
                  <a:lin ang="5400000" scaled="0"/>
                </a:gradFill>
                <a:latin typeface="Arial"/>
              </a:rPr>
              <a:t>  </a:t>
            </a:r>
            <a:r>
              <a:rPr lang="en-US" sz="1500" dirty="0">
                <a:gradFill>
                  <a:gsLst>
                    <a:gs pos="5417">
                      <a:srgbClr val="53565A"/>
                    </a:gs>
                    <a:gs pos="28000">
                      <a:srgbClr val="53565A"/>
                    </a:gs>
                  </a:gsLst>
                  <a:lin ang="5400000" scaled="0"/>
                </a:gradFill>
                <a:latin typeface="Arial"/>
              </a:rPr>
              <a:t>Cost Center Structure </a:t>
            </a:r>
            <a:r>
              <a:rPr lang="en-US" sz="1500" dirty="0" smtClean="0">
                <a:gradFill>
                  <a:gsLst>
                    <a:gs pos="5417">
                      <a:srgbClr val="53565A"/>
                    </a:gs>
                    <a:gs pos="28000">
                      <a:srgbClr val="53565A"/>
                    </a:gs>
                  </a:gsLst>
                  <a:lin ang="5400000" scaled="0"/>
                </a:gradFill>
                <a:latin typeface="Arial"/>
              </a:rPr>
              <a:t>and Product</a:t>
            </a:r>
            <a:r>
              <a:rPr lang="en-US" sz="1500" dirty="0">
                <a:gradFill>
                  <a:gsLst>
                    <a:gs pos="5417">
                      <a:srgbClr val="53565A"/>
                    </a:gs>
                    <a:gs pos="28000">
                      <a:srgbClr val="53565A"/>
                    </a:gs>
                  </a:gsLst>
                  <a:lin ang="5400000" scaled="0"/>
                </a:gradFill>
                <a:latin typeface="Arial"/>
              </a:rPr>
              <a:t>,  Asset or Billing Application (future enhancement)</a:t>
            </a:r>
          </a:p>
          <a:p>
            <a:pPr defTabSz="1219140">
              <a:lnSpc>
                <a:spcPct val="100000"/>
              </a:lnSpc>
              <a:spcBef>
                <a:spcPts val="0"/>
              </a:spcBef>
              <a:buSzTx/>
            </a:pPr>
            <a:endParaRPr lang="en-US" sz="1600" b="1" u="sng" spc="-67" dirty="0" smtClean="0">
              <a:gradFill>
                <a:gsLst>
                  <a:gs pos="5417">
                    <a:srgbClr val="53565A"/>
                  </a:gs>
                  <a:gs pos="28000">
                    <a:srgbClr val="53565A"/>
                  </a:gs>
                </a:gsLst>
                <a:lin ang="5400000" scaled="0"/>
              </a:gradFill>
              <a:latin typeface="Arial"/>
            </a:endParaRPr>
          </a:p>
          <a:p>
            <a:pPr defTabSz="1219140">
              <a:lnSpc>
                <a:spcPct val="100000"/>
              </a:lnSpc>
              <a:spcBef>
                <a:spcPts val="0"/>
              </a:spcBef>
              <a:buSzTx/>
            </a:pPr>
            <a:r>
              <a:rPr lang="en-US" sz="1600" b="1" u="sng" spc="-67" dirty="0" smtClean="0">
                <a:gradFill>
                  <a:gsLst>
                    <a:gs pos="5417">
                      <a:srgbClr val="53565A"/>
                    </a:gs>
                    <a:gs pos="28000">
                      <a:srgbClr val="53565A"/>
                    </a:gs>
                  </a:gsLst>
                  <a:lin ang="5400000" scaled="0"/>
                </a:gradFill>
                <a:latin typeface="Arial"/>
              </a:rPr>
              <a:t>Pre Condition </a:t>
            </a:r>
            <a:r>
              <a:rPr lang="en-US" sz="1600" spc="-67" dirty="0" smtClean="0">
                <a:gradFill>
                  <a:gsLst>
                    <a:gs pos="5417">
                      <a:srgbClr val="53565A"/>
                    </a:gs>
                    <a:gs pos="28000">
                      <a:srgbClr val="53565A"/>
                    </a:gs>
                  </a:gsLst>
                  <a:lin ang="5400000" scaled="0"/>
                </a:gradFill>
                <a:latin typeface="Arial"/>
              </a:rPr>
              <a:t>All work and labor must be associated to a product or application billing group</a:t>
            </a:r>
            <a:endParaRPr lang="en-US" sz="1600" b="1" u="sng" spc="-67" dirty="0" smtClean="0">
              <a:gradFill>
                <a:gsLst>
                  <a:gs pos="5417">
                    <a:srgbClr val="53565A"/>
                  </a:gs>
                  <a:gs pos="28000">
                    <a:srgbClr val="53565A"/>
                  </a:gs>
                </a:gsLst>
                <a:lin ang="5400000" scaled="0"/>
              </a:gradFill>
              <a:latin typeface="Arial"/>
            </a:endParaRPr>
          </a:p>
          <a:p>
            <a:pPr defTabSz="1219140">
              <a:lnSpc>
                <a:spcPct val="100000"/>
              </a:lnSpc>
              <a:spcBef>
                <a:spcPts val="0"/>
              </a:spcBef>
              <a:buSzTx/>
            </a:pPr>
            <a:endParaRPr lang="en-US" sz="1600" b="1" u="sng" spc="-67" dirty="0">
              <a:gradFill>
                <a:gsLst>
                  <a:gs pos="5417">
                    <a:srgbClr val="53565A"/>
                  </a:gs>
                  <a:gs pos="28000">
                    <a:srgbClr val="53565A"/>
                  </a:gs>
                </a:gsLst>
                <a:lin ang="5400000" scaled="0"/>
              </a:gradFill>
              <a:latin typeface="Arial"/>
            </a:endParaRPr>
          </a:p>
          <a:p>
            <a:pPr defTabSz="1219140">
              <a:lnSpc>
                <a:spcPct val="100000"/>
              </a:lnSpc>
              <a:spcBef>
                <a:spcPts val="0"/>
              </a:spcBef>
              <a:buSzTx/>
            </a:pPr>
            <a:r>
              <a:rPr lang="en-US" sz="1600" b="1" u="sng" spc="-67" dirty="0" smtClean="0">
                <a:gradFill>
                  <a:gsLst>
                    <a:gs pos="5417">
                      <a:srgbClr val="53565A"/>
                    </a:gs>
                    <a:gs pos="28000">
                      <a:srgbClr val="53565A"/>
                    </a:gs>
                  </a:gsLst>
                  <a:lin ang="5400000" scaled="0"/>
                </a:gradFill>
                <a:latin typeface="Arial"/>
              </a:rPr>
              <a:t>Target/Goal</a:t>
            </a:r>
            <a:r>
              <a:rPr lang="en-US" sz="1600" b="1" spc="-67" dirty="0" smtClean="0">
                <a:gradFill>
                  <a:gsLst>
                    <a:gs pos="5417">
                      <a:srgbClr val="53565A"/>
                    </a:gs>
                    <a:gs pos="28000">
                      <a:srgbClr val="53565A"/>
                    </a:gs>
                  </a:gsLst>
                  <a:lin ang="5400000" scaled="0"/>
                </a:gradFill>
                <a:latin typeface="Arial"/>
              </a:rPr>
              <a:t> </a:t>
            </a:r>
            <a:r>
              <a:rPr lang="en-US" sz="1500" dirty="0" smtClean="0">
                <a:gradFill>
                  <a:gsLst>
                    <a:gs pos="5417">
                      <a:srgbClr val="53565A"/>
                    </a:gs>
                    <a:gs pos="28000">
                      <a:srgbClr val="53565A"/>
                    </a:gs>
                  </a:gsLst>
                  <a:lin ang="5400000" scaled="0"/>
                </a:gradFill>
                <a:latin typeface="Arial"/>
              </a:rPr>
              <a:t>2.5% quarterly improvement</a:t>
            </a:r>
          </a:p>
          <a:p>
            <a:pPr defTabSz="1219140">
              <a:lnSpc>
                <a:spcPct val="100000"/>
              </a:lnSpc>
              <a:spcBef>
                <a:spcPts val="0"/>
              </a:spcBef>
              <a:buSzTx/>
            </a:pPr>
            <a:endParaRPr lang="en-US" sz="1500" dirty="0">
              <a:gradFill>
                <a:gsLst>
                  <a:gs pos="5417">
                    <a:srgbClr val="53565A"/>
                  </a:gs>
                  <a:gs pos="28000">
                    <a:srgbClr val="53565A"/>
                  </a:gs>
                </a:gsLst>
                <a:lin ang="5400000" scaled="0"/>
              </a:gradFill>
              <a:latin typeface="Arial"/>
            </a:endParaRPr>
          </a:p>
          <a:p>
            <a:pPr defTabSz="1219140">
              <a:lnSpc>
                <a:spcPct val="100000"/>
              </a:lnSpc>
              <a:spcBef>
                <a:spcPts val="0"/>
              </a:spcBef>
              <a:buSzTx/>
            </a:pPr>
            <a:endParaRPr lang="en-US" sz="1500" dirty="0">
              <a:gradFill>
                <a:gsLst>
                  <a:gs pos="5417">
                    <a:srgbClr val="53565A"/>
                  </a:gs>
                  <a:gs pos="28000">
                    <a:srgbClr val="53565A"/>
                  </a:gs>
                </a:gsLst>
                <a:lin ang="5400000" scaled="0"/>
              </a:gradFill>
              <a:latin typeface="Arial"/>
            </a:endParaRPr>
          </a:p>
          <a:p>
            <a:endParaRPr lang="en-US" sz="1600" b="1" u="sng" spc="-67" dirty="0">
              <a:gradFill>
                <a:gsLst>
                  <a:gs pos="5417">
                    <a:schemeClr val="tx1"/>
                  </a:gs>
                  <a:gs pos="28000">
                    <a:schemeClr val="tx1"/>
                  </a:gs>
                </a:gsLst>
                <a:lin ang="5400000" scaled="0"/>
              </a:gradFill>
              <a:latin typeface="+mn-lt"/>
            </a:endParaRPr>
          </a:p>
          <a:p>
            <a:endParaRPr lang="en-US" sz="1600" b="1" u="sng" spc="-67" dirty="0">
              <a:gradFill>
                <a:gsLst>
                  <a:gs pos="5417">
                    <a:schemeClr val="tx1"/>
                  </a:gs>
                  <a:gs pos="28000">
                    <a:schemeClr val="tx1"/>
                  </a:gs>
                </a:gsLst>
                <a:lin ang="5400000" scaled="0"/>
              </a:gradFill>
              <a:latin typeface="+mn-lt"/>
            </a:endParaRPr>
          </a:p>
          <a:p>
            <a:endParaRPr lang="en-US" sz="1600" b="1" u="sng" spc="-67" dirty="0">
              <a:gradFill>
                <a:gsLst>
                  <a:gs pos="5417">
                    <a:schemeClr val="tx1"/>
                  </a:gs>
                  <a:gs pos="28000">
                    <a:schemeClr val="tx1"/>
                  </a:gs>
                </a:gsLst>
                <a:lin ang="5400000" scaled="0"/>
              </a:gradFill>
              <a:latin typeface="+mn-lt"/>
            </a:endParaRPr>
          </a:p>
          <a:p>
            <a:endParaRPr lang="en-US" sz="1600" b="1" u="sng" spc="-67" dirty="0">
              <a:gradFill>
                <a:gsLst>
                  <a:gs pos="5417">
                    <a:schemeClr val="tx1"/>
                  </a:gs>
                  <a:gs pos="28000">
                    <a:schemeClr val="tx1"/>
                  </a:gs>
                </a:gsLst>
                <a:lin ang="5400000" scaled="0"/>
              </a:gradFill>
              <a:latin typeface="+mn-lt"/>
            </a:endParaRPr>
          </a:p>
          <a:p>
            <a:endParaRPr lang="en-US" sz="1600" b="1" u="sng" spc="-67" dirty="0">
              <a:gradFill>
                <a:gsLst>
                  <a:gs pos="5417">
                    <a:schemeClr val="tx1"/>
                  </a:gs>
                  <a:gs pos="28000">
                    <a:schemeClr val="tx1"/>
                  </a:gs>
                </a:gsLst>
                <a:lin ang="5400000" scaled="0"/>
              </a:gradFill>
              <a:latin typeface="+mn-lt"/>
            </a:endParaRPr>
          </a:p>
          <a:p>
            <a:endParaRPr lang="en-US" sz="1600" b="1" u="sng" spc="-67" dirty="0">
              <a:gradFill>
                <a:gsLst>
                  <a:gs pos="5417">
                    <a:schemeClr val="tx1"/>
                  </a:gs>
                  <a:gs pos="28000">
                    <a:schemeClr val="tx1"/>
                  </a:gs>
                </a:gsLst>
                <a:lin ang="5400000" scaled="0"/>
              </a:gradFill>
              <a:latin typeface="+mn-lt"/>
            </a:endParaRPr>
          </a:p>
          <a:p>
            <a:endParaRPr lang="en-US" sz="1600" b="1" u="sng" spc="-67" dirty="0">
              <a:gradFill>
                <a:gsLst>
                  <a:gs pos="5417">
                    <a:schemeClr val="tx1"/>
                  </a:gs>
                  <a:gs pos="28000">
                    <a:schemeClr val="tx1"/>
                  </a:gs>
                </a:gsLst>
                <a:lin ang="5400000" scaled="0"/>
              </a:gradFill>
              <a:latin typeface="+mn-lt"/>
            </a:endParaRPr>
          </a:p>
          <a:p>
            <a:endParaRPr lang="en-US" sz="1600" b="1" u="sng" spc="-67" dirty="0">
              <a:gradFill>
                <a:gsLst>
                  <a:gs pos="5417">
                    <a:schemeClr val="tx1"/>
                  </a:gs>
                  <a:gs pos="28000">
                    <a:schemeClr val="tx1"/>
                  </a:gs>
                </a:gsLst>
                <a:lin ang="5400000" scaled="0"/>
              </a:gradFill>
              <a:latin typeface="+mn-lt"/>
            </a:endParaRPr>
          </a:p>
          <a:p>
            <a:r>
              <a:rPr lang="en-US" sz="1600" dirty="0"/>
              <a:t>The productivity score is calculated independently for each quarter, and accumulates over the quarter. Therefore, the score for second and third month within the quarter are cumulative.</a:t>
            </a:r>
            <a:endParaRPr lang="en-US" sz="1600" b="1" u="sng" spc="-67" dirty="0">
              <a:gradFill>
                <a:gsLst>
                  <a:gs pos="5417">
                    <a:schemeClr val="tx1"/>
                  </a:gs>
                  <a:gs pos="28000">
                    <a:schemeClr val="tx1"/>
                  </a:gs>
                </a:gsLst>
                <a:lin ang="5400000" scaled="0"/>
              </a:gradFill>
              <a:latin typeface="+mn-lt"/>
            </a:endParaRPr>
          </a:p>
          <a:p>
            <a:endParaRPr lang="en-US" sz="1600" b="1" u="sng" spc="-67" dirty="0">
              <a:gradFill>
                <a:gsLst>
                  <a:gs pos="5417">
                    <a:schemeClr val="tx1"/>
                  </a:gs>
                  <a:gs pos="28000">
                    <a:schemeClr val="tx1"/>
                  </a:gs>
                </a:gsLst>
                <a:lin ang="5400000" scaled="0"/>
              </a:gradFill>
              <a:latin typeface="+mn-lt"/>
            </a:endParaRPr>
          </a:p>
        </p:txBody>
      </p:sp>
      <p:grpSp>
        <p:nvGrpSpPr>
          <p:cNvPr id="13" name="Group 12"/>
          <p:cNvGrpSpPr/>
          <p:nvPr/>
        </p:nvGrpSpPr>
        <p:grpSpPr>
          <a:xfrm>
            <a:off x="698632" y="1568592"/>
            <a:ext cx="540044" cy="440197"/>
            <a:chOff x="2751138" y="1573213"/>
            <a:chExt cx="463550" cy="377825"/>
          </a:xfrm>
          <a:solidFill>
            <a:srgbClr val="FFFFFF"/>
          </a:solidFill>
        </p:grpSpPr>
        <p:sp>
          <p:nvSpPr>
            <p:cNvPr id="15" name="Freeform 14"/>
            <p:cNvSpPr>
              <a:spLocks noEditPoints="1"/>
            </p:cNvSpPr>
            <p:nvPr/>
          </p:nvSpPr>
          <p:spPr bwMode="auto">
            <a:xfrm>
              <a:off x="2751138" y="1573213"/>
              <a:ext cx="463550" cy="377825"/>
            </a:xfrm>
            <a:custGeom>
              <a:avLst/>
              <a:gdLst>
                <a:gd name="T0" fmla="*/ 292 w 292"/>
                <a:gd name="T1" fmla="*/ 192 h 238"/>
                <a:gd name="T2" fmla="*/ 292 w 292"/>
                <a:gd name="T3" fmla="*/ 0 h 238"/>
                <a:gd name="T4" fmla="*/ 0 w 292"/>
                <a:gd name="T5" fmla="*/ 0 h 238"/>
                <a:gd name="T6" fmla="*/ 0 w 292"/>
                <a:gd name="T7" fmla="*/ 192 h 238"/>
                <a:gd name="T8" fmla="*/ 87 w 292"/>
                <a:gd name="T9" fmla="*/ 192 h 238"/>
                <a:gd name="T10" fmla="*/ 87 w 292"/>
                <a:gd name="T11" fmla="*/ 211 h 238"/>
                <a:gd name="T12" fmla="*/ 47 w 292"/>
                <a:gd name="T13" fmla="*/ 211 h 238"/>
                <a:gd name="T14" fmla="*/ 47 w 292"/>
                <a:gd name="T15" fmla="*/ 238 h 238"/>
                <a:gd name="T16" fmla="*/ 249 w 292"/>
                <a:gd name="T17" fmla="*/ 238 h 238"/>
                <a:gd name="T18" fmla="*/ 249 w 292"/>
                <a:gd name="T19" fmla="*/ 211 h 238"/>
                <a:gd name="T20" fmla="*/ 208 w 292"/>
                <a:gd name="T21" fmla="*/ 211 h 238"/>
                <a:gd name="T22" fmla="*/ 208 w 292"/>
                <a:gd name="T23" fmla="*/ 192 h 238"/>
                <a:gd name="T24" fmla="*/ 292 w 292"/>
                <a:gd name="T25" fmla="*/ 192 h 238"/>
                <a:gd name="T26" fmla="*/ 240 w 292"/>
                <a:gd name="T27" fmla="*/ 228 h 238"/>
                <a:gd name="T28" fmla="*/ 55 w 292"/>
                <a:gd name="T29" fmla="*/ 228 h 238"/>
                <a:gd name="T30" fmla="*/ 55 w 292"/>
                <a:gd name="T31" fmla="*/ 220 h 238"/>
                <a:gd name="T32" fmla="*/ 240 w 292"/>
                <a:gd name="T33" fmla="*/ 220 h 238"/>
                <a:gd name="T34" fmla="*/ 240 w 292"/>
                <a:gd name="T35" fmla="*/ 228 h 238"/>
                <a:gd name="T36" fmla="*/ 200 w 292"/>
                <a:gd name="T37" fmla="*/ 197 h 238"/>
                <a:gd name="T38" fmla="*/ 200 w 292"/>
                <a:gd name="T39" fmla="*/ 211 h 238"/>
                <a:gd name="T40" fmla="*/ 95 w 292"/>
                <a:gd name="T41" fmla="*/ 211 h 238"/>
                <a:gd name="T42" fmla="*/ 95 w 292"/>
                <a:gd name="T43" fmla="*/ 197 h 238"/>
                <a:gd name="T44" fmla="*/ 200 w 292"/>
                <a:gd name="T45" fmla="*/ 197 h 238"/>
                <a:gd name="T46" fmla="*/ 8 w 292"/>
                <a:gd name="T47" fmla="*/ 9 h 238"/>
                <a:gd name="T48" fmla="*/ 284 w 292"/>
                <a:gd name="T49" fmla="*/ 9 h 238"/>
                <a:gd name="T50" fmla="*/ 284 w 292"/>
                <a:gd name="T51" fmla="*/ 183 h 238"/>
                <a:gd name="T52" fmla="*/ 8 w 292"/>
                <a:gd name="T53" fmla="*/ 183 h 238"/>
                <a:gd name="T54" fmla="*/ 8 w 292"/>
                <a:gd name="T55" fmla="*/ 9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92" h="238">
                  <a:moveTo>
                    <a:pt x="292" y="192"/>
                  </a:moveTo>
                  <a:lnTo>
                    <a:pt x="292" y="0"/>
                  </a:lnTo>
                  <a:lnTo>
                    <a:pt x="0" y="0"/>
                  </a:lnTo>
                  <a:lnTo>
                    <a:pt x="0" y="192"/>
                  </a:lnTo>
                  <a:lnTo>
                    <a:pt x="87" y="192"/>
                  </a:lnTo>
                  <a:lnTo>
                    <a:pt x="87" y="211"/>
                  </a:lnTo>
                  <a:lnTo>
                    <a:pt x="47" y="211"/>
                  </a:lnTo>
                  <a:lnTo>
                    <a:pt x="47" y="238"/>
                  </a:lnTo>
                  <a:lnTo>
                    <a:pt x="249" y="238"/>
                  </a:lnTo>
                  <a:lnTo>
                    <a:pt x="249" y="211"/>
                  </a:lnTo>
                  <a:lnTo>
                    <a:pt x="208" y="211"/>
                  </a:lnTo>
                  <a:lnTo>
                    <a:pt x="208" y="192"/>
                  </a:lnTo>
                  <a:lnTo>
                    <a:pt x="292" y="192"/>
                  </a:lnTo>
                  <a:close/>
                  <a:moveTo>
                    <a:pt x="240" y="228"/>
                  </a:moveTo>
                  <a:lnTo>
                    <a:pt x="55" y="228"/>
                  </a:lnTo>
                  <a:lnTo>
                    <a:pt x="55" y="220"/>
                  </a:lnTo>
                  <a:lnTo>
                    <a:pt x="240" y="220"/>
                  </a:lnTo>
                  <a:lnTo>
                    <a:pt x="240" y="228"/>
                  </a:lnTo>
                  <a:close/>
                  <a:moveTo>
                    <a:pt x="200" y="197"/>
                  </a:moveTo>
                  <a:lnTo>
                    <a:pt x="200" y="211"/>
                  </a:lnTo>
                  <a:lnTo>
                    <a:pt x="95" y="211"/>
                  </a:lnTo>
                  <a:lnTo>
                    <a:pt x="95" y="197"/>
                  </a:lnTo>
                  <a:lnTo>
                    <a:pt x="200" y="197"/>
                  </a:lnTo>
                  <a:close/>
                  <a:moveTo>
                    <a:pt x="8" y="9"/>
                  </a:moveTo>
                  <a:lnTo>
                    <a:pt x="284" y="9"/>
                  </a:lnTo>
                  <a:lnTo>
                    <a:pt x="284" y="183"/>
                  </a:lnTo>
                  <a:lnTo>
                    <a:pt x="8" y="183"/>
                  </a:lnTo>
                  <a:lnTo>
                    <a:pt x="8" y="9"/>
                  </a:lnTo>
                  <a:close/>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sp>
          <p:nvSpPr>
            <p:cNvPr id="19" name="Freeform 18"/>
            <p:cNvSpPr>
              <a:spLocks noEditPoints="1"/>
            </p:cNvSpPr>
            <p:nvPr/>
          </p:nvSpPr>
          <p:spPr bwMode="auto">
            <a:xfrm>
              <a:off x="2797176" y="1616076"/>
              <a:ext cx="347663" cy="209550"/>
            </a:xfrm>
            <a:custGeom>
              <a:avLst/>
              <a:gdLst>
                <a:gd name="T0" fmla="*/ 31 w 219"/>
                <a:gd name="T1" fmla="*/ 132 h 132"/>
                <a:gd name="T2" fmla="*/ 24 w 219"/>
                <a:gd name="T3" fmla="*/ 126 h 132"/>
                <a:gd name="T4" fmla="*/ 75 w 219"/>
                <a:gd name="T5" fmla="*/ 57 h 132"/>
                <a:gd name="T6" fmla="*/ 142 w 219"/>
                <a:gd name="T7" fmla="*/ 103 h 132"/>
                <a:gd name="T8" fmla="*/ 213 w 219"/>
                <a:gd name="T9" fmla="*/ 31 h 132"/>
                <a:gd name="T10" fmla="*/ 219 w 219"/>
                <a:gd name="T11" fmla="*/ 38 h 132"/>
                <a:gd name="T12" fmla="*/ 143 w 219"/>
                <a:gd name="T13" fmla="*/ 115 h 132"/>
                <a:gd name="T14" fmla="*/ 77 w 219"/>
                <a:gd name="T15" fmla="*/ 69 h 132"/>
                <a:gd name="T16" fmla="*/ 31 w 219"/>
                <a:gd name="T17" fmla="*/ 132 h 132"/>
                <a:gd name="T18" fmla="*/ 54 w 219"/>
                <a:gd name="T19" fmla="*/ 21 h 132"/>
                <a:gd name="T20" fmla="*/ 32 w 219"/>
                <a:gd name="T21" fmla="*/ 21 h 132"/>
                <a:gd name="T22" fmla="*/ 32 w 219"/>
                <a:gd name="T23" fmla="*/ 0 h 132"/>
                <a:gd name="T24" fmla="*/ 23 w 219"/>
                <a:gd name="T25" fmla="*/ 0 h 132"/>
                <a:gd name="T26" fmla="*/ 23 w 219"/>
                <a:gd name="T27" fmla="*/ 21 h 132"/>
                <a:gd name="T28" fmla="*/ 0 w 219"/>
                <a:gd name="T29" fmla="*/ 21 h 132"/>
                <a:gd name="T30" fmla="*/ 0 w 219"/>
                <a:gd name="T31" fmla="*/ 30 h 132"/>
                <a:gd name="T32" fmla="*/ 23 w 219"/>
                <a:gd name="T33" fmla="*/ 30 h 132"/>
                <a:gd name="T34" fmla="*/ 23 w 219"/>
                <a:gd name="T35" fmla="*/ 52 h 132"/>
                <a:gd name="T36" fmla="*/ 32 w 219"/>
                <a:gd name="T37" fmla="*/ 52 h 132"/>
                <a:gd name="T38" fmla="*/ 32 w 219"/>
                <a:gd name="T39" fmla="*/ 30 h 132"/>
                <a:gd name="T40" fmla="*/ 54 w 219"/>
                <a:gd name="T41" fmla="*/ 30 h 132"/>
                <a:gd name="T42" fmla="*/ 54 w 219"/>
                <a:gd name="T43" fmla="*/ 21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9" h="132">
                  <a:moveTo>
                    <a:pt x="31" y="132"/>
                  </a:moveTo>
                  <a:lnTo>
                    <a:pt x="24" y="126"/>
                  </a:lnTo>
                  <a:lnTo>
                    <a:pt x="75" y="57"/>
                  </a:lnTo>
                  <a:lnTo>
                    <a:pt x="142" y="103"/>
                  </a:lnTo>
                  <a:lnTo>
                    <a:pt x="213" y="31"/>
                  </a:lnTo>
                  <a:lnTo>
                    <a:pt x="219" y="38"/>
                  </a:lnTo>
                  <a:lnTo>
                    <a:pt x="143" y="115"/>
                  </a:lnTo>
                  <a:lnTo>
                    <a:pt x="77" y="69"/>
                  </a:lnTo>
                  <a:lnTo>
                    <a:pt x="31" y="132"/>
                  </a:lnTo>
                  <a:close/>
                  <a:moveTo>
                    <a:pt x="54" y="21"/>
                  </a:moveTo>
                  <a:lnTo>
                    <a:pt x="32" y="21"/>
                  </a:lnTo>
                  <a:lnTo>
                    <a:pt x="32" y="0"/>
                  </a:lnTo>
                  <a:lnTo>
                    <a:pt x="23" y="0"/>
                  </a:lnTo>
                  <a:lnTo>
                    <a:pt x="23" y="21"/>
                  </a:lnTo>
                  <a:lnTo>
                    <a:pt x="0" y="21"/>
                  </a:lnTo>
                  <a:lnTo>
                    <a:pt x="0" y="30"/>
                  </a:lnTo>
                  <a:lnTo>
                    <a:pt x="23" y="30"/>
                  </a:lnTo>
                  <a:lnTo>
                    <a:pt x="23" y="52"/>
                  </a:lnTo>
                  <a:lnTo>
                    <a:pt x="32" y="52"/>
                  </a:lnTo>
                  <a:lnTo>
                    <a:pt x="32" y="30"/>
                  </a:lnTo>
                  <a:lnTo>
                    <a:pt x="54" y="30"/>
                  </a:lnTo>
                  <a:lnTo>
                    <a:pt x="54" y="21"/>
                  </a:lnTo>
                  <a:close/>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8" name="Title 1"/>
          <p:cNvSpPr txBox="1">
            <a:spLocks/>
          </p:cNvSpPr>
          <p:nvPr/>
        </p:nvSpPr>
        <p:spPr>
          <a:xfrm>
            <a:off x="461391" y="304808"/>
            <a:ext cx="8396863" cy="620359"/>
          </a:xfrm>
          <a:prstGeom prst="rect">
            <a:avLst/>
          </a:prstGeom>
        </p:spPr>
        <p:txBody>
          <a:bodyPr vert="horz" lIns="121914" tIns="60957" rIns="121914" bIns="60957" rtlCol="0" anchor="b" anchorCtr="0">
            <a:normAutofit/>
          </a:bodyPr>
          <a:lstStyle>
            <a:lvl1pPr algn="l" defTabSz="914400" rtl="0" eaLnBrk="1" latinLnBrk="0" hangingPunct="1">
              <a:lnSpc>
                <a:spcPct val="90000"/>
              </a:lnSpc>
              <a:spcBef>
                <a:spcPct val="0"/>
              </a:spcBef>
              <a:buNone/>
              <a:defRPr sz="2000" b="0" kern="1200">
                <a:solidFill>
                  <a:schemeClr val="tx1"/>
                </a:solidFill>
                <a:latin typeface="Arial" pitchFamily="34" charset="0"/>
                <a:ea typeface="+mj-ea"/>
                <a:cs typeface="Arial" pitchFamily="34" charset="0"/>
              </a:defRPr>
            </a:lvl1pPr>
          </a:lstStyle>
          <a:p>
            <a:r>
              <a:rPr lang="en-US" dirty="0" smtClean="0"/>
              <a:t>Productivity Calculation Detail</a:t>
            </a:r>
            <a:endParaRPr lang="en-US" dirty="0"/>
          </a:p>
        </p:txBody>
      </p:sp>
      <p:sp>
        <p:nvSpPr>
          <p:cNvPr id="9" name="Rectangle 26"/>
          <p:cNvSpPr>
            <a:spLocks noChangeArrowheads="1"/>
          </p:cNvSpPr>
          <p:nvPr/>
        </p:nvSpPr>
        <p:spPr bwMode="auto">
          <a:xfrm>
            <a:off x="531099" y="1337812"/>
            <a:ext cx="875110" cy="4453395"/>
          </a:xfrm>
          <a:prstGeom prst="rect">
            <a:avLst/>
          </a:prstGeom>
          <a:solidFill>
            <a:srgbClr val="007C8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4006" tIns="45719" rIns="27431" bIns="45719" numCol="1" anchor="ctr" anchorCtr="0" compatLnSpc="1">
            <a:prstTxWarp prst="textNoShape">
              <a:avLst/>
            </a:prstTxWarp>
          </a:bodyPr>
          <a:lstStyle/>
          <a:p>
            <a:pPr>
              <a:lnSpc>
                <a:spcPct val="95000"/>
              </a:lnSpc>
            </a:pPr>
            <a:endParaRPr lang="en-US" sz="1500" dirty="0"/>
          </a:p>
        </p:txBody>
      </p:sp>
      <p:grpSp>
        <p:nvGrpSpPr>
          <p:cNvPr id="10" name="Group 9"/>
          <p:cNvGrpSpPr/>
          <p:nvPr/>
        </p:nvGrpSpPr>
        <p:grpSpPr>
          <a:xfrm>
            <a:off x="676270" y="1500191"/>
            <a:ext cx="528638" cy="528639"/>
            <a:chOff x="3405188" y="812800"/>
            <a:chExt cx="704850" cy="528638"/>
          </a:xfrm>
        </p:grpSpPr>
        <p:sp>
          <p:nvSpPr>
            <p:cNvPr id="11" name="Freeform 35"/>
            <p:cNvSpPr>
              <a:spLocks/>
            </p:cNvSpPr>
            <p:nvPr/>
          </p:nvSpPr>
          <p:spPr bwMode="auto">
            <a:xfrm>
              <a:off x="3405188" y="812800"/>
              <a:ext cx="704850" cy="528638"/>
            </a:xfrm>
            <a:custGeom>
              <a:avLst/>
              <a:gdLst>
                <a:gd name="T0" fmla="*/ 94 w 188"/>
                <a:gd name="T1" fmla="*/ 0 h 141"/>
                <a:gd name="T2" fmla="*/ 0 w 188"/>
                <a:gd name="T3" fmla="*/ 94 h 141"/>
                <a:gd name="T4" fmla="*/ 13 w 188"/>
                <a:gd name="T5" fmla="*/ 141 h 141"/>
                <a:gd name="T6" fmla="*/ 18 w 188"/>
                <a:gd name="T7" fmla="*/ 139 h 141"/>
                <a:gd name="T8" fmla="*/ 18 w 188"/>
                <a:gd name="T9" fmla="*/ 139 h 141"/>
                <a:gd name="T10" fmla="*/ 5 w 188"/>
                <a:gd name="T11" fmla="*/ 94 h 141"/>
                <a:gd name="T12" fmla="*/ 94 w 188"/>
                <a:gd name="T13" fmla="*/ 6 h 141"/>
                <a:gd name="T14" fmla="*/ 182 w 188"/>
                <a:gd name="T15" fmla="*/ 94 h 141"/>
                <a:gd name="T16" fmla="*/ 172 w 188"/>
                <a:gd name="T17" fmla="*/ 135 h 141"/>
                <a:gd name="T18" fmla="*/ 177 w 188"/>
                <a:gd name="T19" fmla="*/ 138 h 141"/>
                <a:gd name="T20" fmla="*/ 177 w 188"/>
                <a:gd name="T21" fmla="*/ 138 h 141"/>
                <a:gd name="T22" fmla="*/ 188 w 188"/>
                <a:gd name="T23" fmla="*/ 94 h 141"/>
                <a:gd name="T24" fmla="*/ 94 w 188"/>
                <a:gd name="T25" fmla="*/ 0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8" h="141">
                  <a:moveTo>
                    <a:pt x="94" y="0"/>
                  </a:moveTo>
                  <a:cubicBezTo>
                    <a:pt x="42" y="0"/>
                    <a:pt x="0" y="42"/>
                    <a:pt x="0" y="94"/>
                  </a:cubicBezTo>
                  <a:cubicBezTo>
                    <a:pt x="0" y="110"/>
                    <a:pt x="5" y="127"/>
                    <a:pt x="13" y="141"/>
                  </a:cubicBezTo>
                  <a:cubicBezTo>
                    <a:pt x="18" y="139"/>
                    <a:pt x="18" y="139"/>
                    <a:pt x="18" y="139"/>
                  </a:cubicBezTo>
                  <a:cubicBezTo>
                    <a:pt x="18" y="139"/>
                    <a:pt x="18" y="139"/>
                    <a:pt x="18" y="139"/>
                  </a:cubicBezTo>
                  <a:cubicBezTo>
                    <a:pt x="10" y="125"/>
                    <a:pt x="5" y="110"/>
                    <a:pt x="5" y="94"/>
                  </a:cubicBezTo>
                  <a:cubicBezTo>
                    <a:pt x="5" y="45"/>
                    <a:pt x="45" y="6"/>
                    <a:pt x="94" y="6"/>
                  </a:cubicBezTo>
                  <a:cubicBezTo>
                    <a:pt x="143" y="6"/>
                    <a:pt x="182" y="45"/>
                    <a:pt x="182" y="94"/>
                  </a:cubicBezTo>
                  <a:cubicBezTo>
                    <a:pt x="182" y="108"/>
                    <a:pt x="179" y="123"/>
                    <a:pt x="172" y="135"/>
                  </a:cubicBezTo>
                  <a:cubicBezTo>
                    <a:pt x="177" y="138"/>
                    <a:pt x="177" y="138"/>
                    <a:pt x="177" y="138"/>
                  </a:cubicBezTo>
                  <a:cubicBezTo>
                    <a:pt x="177" y="138"/>
                    <a:pt x="177" y="138"/>
                    <a:pt x="177" y="138"/>
                  </a:cubicBezTo>
                  <a:cubicBezTo>
                    <a:pt x="184" y="125"/>
                    <a:pt x="188" y="109"/>
                    <a:pt x="188" y="94"/>
                  </a:cubicBezTo>
                  <a:cubicBezTo>
                    <a:pt x="188" y="42"/>
                    <a:pt x="145" y="0"/>
                    <a:pt x="9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36"/>
            <p:cNvSpPr>
              <a:spLocks/>
            </p:cNvSpPr>
            <p:nvPr/>
          </p:nvSpPr>
          <p:spPr bwMode="auto">
            <a:xfrm>
              <a:off x="3473450" y="876300"/>
              <a:ext cx="569912" cy="409575"/>
            </a:xfrm>
            <a:custGeom>
              <a:avLst/>
              <a:gdLst>
                <a:gd name="T0" fmla="*/ 124 w 152"/>
                <a:gd name="T1" fmla="*/ 100 h 109"/>
                <a:gd name="T2" fmla="*/ 145 w 152"/>
                <a:gd name="T3" fmla="*/ 109 h 109"/>
                <a:gd name="T4" fmla="*/ 145 w 152"/>
                <a:gd name="T5" fmla="*/ 109 h 109"/>
                <a:gd name="T6" fmla="*/ 146 w 152"/>
                <a:gd name="T7" fmla="*/ 108 h 109"/>
                <a:gd name="T8" fmla="*/ 152 w 152"/>
                <a:gd name="T9" fmla="*/ 77 h 109"/>
                <a:gd name="T10" fmla="*/ 76 w 152"/>
                <a:gd name="T11" fmla="*/ 0 h 109"/>
                <a:gd name="T12" fmla="*/ 0 w 152"/>
                <a:gd name="T13" fmla="*/ 77 h 109"/>
                <a:gd name="T14" fmla="*/ 6 w 152"/>
                <a:gd name="T15" fmla="*/ 106 h 109"/>
                <a:gd name="T16" fmla="*/ 7 w 152"/>
                <a:gd name="T17" fmla="*/ 109 h 109"/>
                <a:gd name="T18" fmla="*/ 27 w 152"/>
                <a:gd name="T19" fmla="*/ 101 h 109"/>
                <a:gd name="T20" fmla="*/ 25 w 152"/>
                <a:gd name="T21" fmla="*/ 95 h 109"/>
                <a:gd name="T22" fmla="*/ 10 w 152"/>
                <a:gd name="T23" fmla="*/ 101 h 109"/>
                <a:gd name="T24" fmla="*/ 9 w 152"/>
                <a:gd name="T25" fmla="*/ 100 h 109"/>
                <a:gd name="T26" fmla="*/ 6 w 152"/>
                <a:gd name="T27" fmla="*/ 77 h 109"/>
                <a:gd name="T28" fmla="*/ 9 w 152"/>
                <a:gd name="T29" fmla="*/ 54 h 109"/>
                <a:gd name="T30" fmla="*/ 10 w 152"/>
                <a:gd name="T31" fmla="*/ 53 h 109"/>
                <a:gd name="T32" fmla="*/ 25 w 152"/>
                <a:gd name="T33" fmla="*/ 59 h 109"/>
                <a:gd name="T34" fmla="*/ 27 w 152"/>
                <a:gd name="T35" fmla="*/ 54 h 109"/>
                <a:gd name="T36" fmla="*/ 12 w 152"/>
                <a:gd name="T37" fmla="*/ 47 h 109"/>
                <a:gd name="T38" fmla="*/ 12 w 152"/>
                <a:gd name="T39" fmla="*/ 46 h 109"/>
                <a:gd name="T40" fmla="*/ 45 w 152"/>
                <a:gd name="T41" fmla="*/ 13 h 109"/>
                <a:gd name="T42" fmla="*/ 46 w 152"/>
                <a:gd name="T43" fmla="*/ 13 h 109"/>
                <a:gd name="T44" fmla="*/ 53 w 152"/>
                <a:gd name="T45" fmla="*/ 29 h 109"/>
                <a:gd name="T46" fmla="*/ 58 w 152"/>
                <a:gd name="T47" fmla="*/ 27 h 109"/>
                <a:gd name="T48" fmla="*/ 51 w 152"/>
                <a:gd name="T49" fmla="*/ 11 h 109"/>
                <a:gd name="T50" fmla="*/ 53 w 152"/>
                <a:gd name="T51" fmla="*/ 10 h 109"/>
                <a:gd name="T52" fmla="*/ 99 w 152"/>
                <a:gd name="T53" fmla="*/ 10 h 109"/>
                <a:gd name="T54" fmla="*/ 101 w 152"/>
                <a:gd name="T55" fmla="*/ 11 h 109"/>
                <a:gd name="T56" fmla="*/ 94 w 152"/>
                <a:gd name="T57" fmla="*/ 27 h 109"/>
                <a:gd name="T58" fmla="*/ 99 w 152"/>
                <a:gd name="T59" fmla="*/ 29 h 109"/>
                <a:gd name="T60" fmla="*/ 105 w 152"/>
                <a:gd name="T61" fmla="*/ 13 h 109"/>
                <a:gd name="T62" fmla="*/ 106 w 152"/>
                <a:gd name="T63" fmla="*/ 13 h 109"/>
                <a:gd name="T64" fmla="*/ 139 w 152"/>
                <a:gd name="T65" fmla="*/ 46 h 109"/>
                <a:gd name="T66" fmla="*/ 140 w 152"/>
                <a:gd name="T67" fmla="*/ 48 h 109"/>
                <a:gd name="T68" fmla="*/ 124 w 152"/>
                <a:gd name="T69" fmla="*/ 54 h 109"/>
                <a:gd name="T70" fmla="*/ 127 w 152"/>
                <a:gd name="T71" fmla="*/ 59 h 109"/>
                <a:gd name="T72" fmla="*/ 142 w 152"/>
                <a:gd name="T73" fmla="*/ 53 h 109"/>
                <a:gd name="T74" fmla="*/ 142 w 152"/>
                <a:gd name="T75" fmla="*/ 54 h 109"/>
                <a:gd name="T76" fmla="*/ 146 w 152"/>
                <a:gd name="T77" fmla="*/ 77 h 109"/>
                <a:gd name="T78" fmla="*/ 142 w 152"/>
                <a:gd name="T79" fmla="*/ 100 h 109"/>
                <a:gd name="T80" fmla="*/ 142 w 152"/>
                <a:gd name="T81" fmla="*/ 101 h 109"/>
                <a:gd name="T82" fmla="*/ 127 w 152"/>
                <a:gd name="T83" fmla="*/ 95 h 109"/>
                <a:gd name="T84" fmla="*/ 124 w 152"/>
                <a:gd name="T85" fmla="*/ 10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52" h="109">
                  <a:moveTo>
                    <a:pt x="124" y="100"/>
                  </a:moveTo>
                  <a:cubicBezTo>
                    <a:pt x="145" y="109"/>
                    <a:pt x="145" y="109"/>
                    <a:pt x="145" y="109"/>
                  </a:cubicBezTo>
                  <a:cubicBezTo>
                    <a:pt x="145" y="109"/>
                    <a:pt x="145" y="109"/>
                    <a:pt x="145" y="109"/>
                  </a:cubicBezTo>
                  <a:cubicBezTo>
                    <a:pt x="146" y="108"/>
                    <a:pt x="146" y="108"/>
                    <a:pt x="146" y="108"/>
                  </a:cubicBezTo>
                  <a:cubicBezTo>
                    <a:pt x="150" y="98"/>
                    <a:pt x="152" y="88"/>
                    <a:pt x="152" y="77"/>
                  </a:cubicBezTo>
                  <a:cubicBezTo>
                    <a:pt x="152" y="35"/>
                    <a:pt x="118" y="0"/>
                    <a:pt x="76" y="0"/>
                  </a:cubicBezTo>
                  <a:cubicBezTo>
                    <a:pt x="34" y="0"/>
                    <a:pt x="0" y="35"/>
                    <a:pt x="0" y="77"/>
                  </a:cubicBezTo>
                  <a:cubicBezTo>
                    <a:pt x="0" y="87"/>
                    <a:pt x="2" y="97"/>
                    <a:pt x="6" y="106"/>
                  </a:cubicBezTo>
                  <a:cubicBezTo>
                    <a:pt x="7" y="109"/>
                    <a:pt x="7" y="109"/>
                    <a:pt x="7" y="109"/>
                  </a:cubicBezTo>
                  <a:cubicBezTo>
                    <a:pt x="27" y="101"/>
                    <a:pt x="27" y="101"/>
                    <a:pt x="27" y="101"/>
                  </a:cubicBezTo>
                  <a:cubicBezTo>
                    <a:pt x="25" y="95"/>
                    <a:pt x="25" y="95"/>
                    <a:pt x="25" y="95"/>
                  </a:cubicBezTo>
                  <a:cubicBezTo>
                    <a:pt x="10" y="101"/>
                    <a:pt x="10" y="101"/>
                    <a:pt x="10" y="101"/>
                  </a:cubicBezTo>
                  <a:cubicBezTo>
                    <a:pt x="9" y="100"/>
                    <a:pt x="9" y="100"/>
                    <a:pt x="9" y="100"/>
                  </a:cubicBezTo>
                  <a:cubicBezTo>
                    <a:pt x="7" y="94"/>
                    <a:pt x="6" y="86"/>
                    <a:pt x="6" y="77"/>
                  </a:cubicBezTo>
                  <a:cubicBezTo>
                    <a:pt x="6" y="68"/>
                    <a:pt x="7" y="61"/>
                    <a:pt x="9" y="54"/>
                  </a:cubicBezTo>
                  <a:cubicBezTo>
                    <a:pt x="10" y="53"/>
                    <a:pt x="10" y="53"/>
                    <a:pt x="10" y="53"/>
                  </a:cubicBezTo>
                  <a:cubicBezTo>
                    <a:pt x="25" y="59"/>
                    <a:pt x="25" y="59"/>
                    <a:pt x="25" y="59"/>
                  </a:cubicBezTo>
                  <a:cubicBezTo>
                    <a:pt x="27" y="54"/>
                    <a:pt x="27" y="54"/>
                    <a:pt x="27" y="54"/>
                  </a:cubicBezTo>
                  <a:cubicBezTo>
                    <a:pt x="12" y="47"/>
                    <a:pt x="12" y="47"/>
                    <a:pt x="12" y="47"/>
                  </a:cubicBezTo>
                  <a:cubicBezTo>
                    <a:pt x="12" y="46"/>
                    <a:pt x="12" y="46"/>
                    <a:pt x="12" y="46"/>
                  </a:cubicBezTo>
                  <a:cubicBezTo>
                    <a:pt x="19" y="32"/>
                    <a:pt x="31" y="20"/>
                    <a:pt x="45" y="13"/>
                  </a:cubicBezTo>
                  <a:cubicBezTo>
                    <a:pt x="46" y="13"/>
                    <a:pt x="46" y="13"/>
                    <a:pt x="46" y="13"/>
                  </a:cubicBezTo>
                  <a:cubicBezTo>
                    <a:pt x="53" y="29"/>
                    <a:pt x="53" y="29"/>
                    <a:pt x="53" y="29"/>
                  </a:cubicBezTo>
                  <a:cubicBezTo>
                    <a:pt x="58" y="27"/>
                    <a:pt x="58" y="27"/>
                    <a:pt x="58" y="27"/>
                  </a:cubicBezTo>
                  <a:cubicBezTo>
                    <a:pt x="51" y="11"/>
                    <a:pt x="51" y="11"/>
                    <a:pt x="51" y="11"/>
                  </a:cubicBezTo>
                  <a:cubicBezTo>
                    <a:pt x="53" y="10"/>
                    <a:pt x="53" y="10"/>
                    <a:pt x="53" y="10"/>
                  </a:cubicBezTo>
                  <a:cubicBezTo>
                    <a:pt x="68" y="6"/>
                    <a:pt x="84" y="6"/>
                    <a:pt x="99" y="10"/>
                  </a:cubicBezTo>
                  <a:cubicBezTo>
                    <a:pt x="101" y="11"/>
                    <a:pt x="101" y="11"/>
                    <a:pt x="101" y="11"/>
                  </a:cubicBezTo>
                  <a:cubicBezTo>
                    <a:pt x="94" y="27"/>
                    <a:pt x="94" y="27"/>
                    <a:pt x="94" y="27"/>
                  </a:cubicBezTo>
                  <a:cubicBezTo>
                    <a:pt x="99" y="29"/>
                    <a:pt x="99" y="29"/>
                    <a:pt x="99" y="29"/>
                  </a:cubicBezTo>
                  <a:cubicBezTo>
                    <a:pt x="105" y="13"/>
                    <a:pt x="105" y="13"/>
                    <a:pt x="105" y="13"/>
                  </a:cubicBezTo>
                  <a:cubicBezTo>
                    <a:pt x="106" y="13"/>
                    <a:pt x="106" y="13"/>
                    <a:pt x="106" y="13"/>
                  </a:cubicBezTo>
                  <a:cubicBezTo>
                    <a:pt x="121" y="20"/>
                    <a:pt x="132" y="32"/>
                    <a:pt x="139" y="46"/>
                  </a:cubicBezTo>
                  <a:cubicBezTo>
                    <a:pt x="140" y="48"/>
                    <a:pt x="140" y="48"/>
                    <a:pt x="140" y="48"/>
                  </a:cubicBezTo>
                  <a:cubicBezTo>
                    <a:pt x="124" y="54"/>
                    <a:pt x="124" y="54"/>
                    <a:pt x="124" y="54"/>
                  </a:cubicBezTo>
                  <a:cubicBezTo>
                    <a:pt x="127" y="59"/>
                    <a:pt x="127" y="59"/>
                    <a:pt x="127" y="59"/>
                  </a:cubicBezTo>
                  <a:cubicBezTo>
                    <a:pt x="142" y="53"/>
                    <a:pt x="142" y="53"/>
                    <a:pt x="142" y="53"/>
                  </a:cubicBezTo>
                  <a:cubicBezTo>
                    <a:pt x="142" y="54"/>
                    <a:pt x="142" y="54"/>
                    <a:pt x="142" y="54"/>
                  </a:cubicBezTo>
                  <a:cubicBezTo>
                    <a:pt x="145" y="61"/>
                    <a:pt x="146" y="68"/>
                    <a:pt x="146" y="77"/>
                  </a:cubicBezTo>
                  <a:cubicBezTo>
                    <a:pt x="146" y="87"/>
                    <a:pt x="145" y="94"/>
                    <a:pt x="142" y="100"/>
                  </a:cubicBezTo>
                  <a:cubicBezTo>
                    <a:pt x="142" y="101"/>
                    <a:pt x="142" y="101"/>
                    <a:pt x="142" y="101"/>
                  </a:cubicBezTo>
                  <a:cubicBezTo>
                    <a:pt x="127" y="95"/>
                    <a:pt x="127" y="95"/>
                    <a:pt x="127" y="95"/>
                  </a:cubicBezTo>
                  <a:lnTo>
                    <a:pt x="124" y="10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61"/>
            <p:cNvSpPr>
              <a:spLocks noEditPoints="1"/>
            </p:cNvSpPr>
            <p:nvPr/>
          </p:nvSpPr>
          <p:spPr bwMode="auto">
            <a:xfrm>
              <a:off x="3713163" y="1120775"/>
              <a:ext cx="90487" cy="90488"/>
            </a:xfrm>
            <a:custGeom>
              <a:avLst/>
              <a:gdLst>
                <a:gd name="T0" fmla="*/ 12 w 24"/>
                <a:gd name="T1" fmla="*/ 24 h 24"/>
                <a:gd name="T2" fmla="*/ 0 w 24"/>
                <a:gd name="T3" fmla="*/ 12 h 24"/>
                <a:gd name="T4" fmla="*/ 12 w 24"/>
                <a:gd name="T5" fmla="*/ 0 h 24"/>
                <a:gd name="T6" fmla="*/ 24 w 24"/>
                <a:gd name="T7" fmla="*/ 12 h 24"/>
                <a:gd name="T8" fmla="*/ 12 w 24"/>
                <a:gd name="T9" fmla="*/ 24 h 24"/>
                <a:gd name="T10" fmla="*/ 12 w 24"/>
                <a:gd name="T11" fmla="*/ 3 h 24"/>
                <a:gd name="T12" fmla="*/ 3 w 24"/>
                <a:gd name="T13" fmla="*/ 12 h 24"/>
                <a:gd name="T14" fmla="*/ 12 w 24"/>
                <a:gd name="T15" fmla="*/ 20 h 24"/>
                <a:gd name="T16" fmla="*/ 20 w 24"/>
                <a:gd name="T17" fmla="*/ 12 h 24"/>
                <a:gd name="T18" fmla="*/ 12 w 24"/>
                <a:gd name="T19" fmla="*/ 3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24">
                  <a:moveTo>
                    <a:pt x="12" y="24"/>
                  </a:moveTo>
                  <a:cubicBezTo>
                    <a:pt x="5" y="24"/>
                    <a:pt x="0" y="18"/>
                    <a:pt x="0" y="12"/>
                  </a:cubicBezTo>
                  <a:cubicBezTo>
                    <a:pt x="0" y="5"/>
                    <a:pt x="5" y="0"/>
                    <a:pt x="12" y="0"/>
                  </a:cubicBezTo>
                  <a:cubicBezTo>
                    <a:pt x="18" y="0"/>
                    <a:pt x="24" y="5"/>
                    <a:pt x="24" y="12"/>
                  </a:cubicBezTo>
                  <a:cubicBezTo>
                    <a:pt x="24" y="18"/>
                    <a:pt x="18" y="24"/>
                    <a:pt x="12" y="24"/>
                  </a:cubicBezTo>
                  <a:close/>
                  <a:moveTo>
                    <a:pt x="12" y="3"/>
                  </a:moveTo>
                  <a:cubicBezTo>
                    <a:pt x="7" y="3"/>
                    <a:pt x="3" y="7"/>
                    <a:pt x="3" y="12"/>
                  </a:cubicBezTo>
                  <a:cubicBezTo>
                    <a:pt x="3" y="16"/>
                    <a:pt x="7" y="20"/>
                    <a:pt x="12" y="20"/>
                  </a:cubicBezTo>
                  <a:cubicBezTo>
                    <a:pt x="16" y="20"/>
                    <a:pt x="20" y="16"/>
                    <a:pt x="20" y="12"/>
                  </a:cubicBezTo>
                  <a:cubicBezTo>
                    <a:pt x="20" y="7"/>
                    <a:pt x="16" y="3"/>
                    <a:pt x="12"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62"/>
            <p:cNvSpPr>
              <a:spLocks/>
            </p:cNvSpPr>
            <p:nvPr/>
          </p:nvSpPr>
          <p:spPr bwMode="auto">
            <a:xfrm>
              <a:off x="3795713" y="1131888"/>
              <a:ext cx="142875" cy="33338"/>
            </a:xfrm>
            <a:custGeom>
              <a:avLst/>
              <a:gdLst>
                <a:gd name="T0" fmla="*/ 2 w 38"/>
                <a:gd name="T1" fmla="*/ 9 h 9"/>
                <a:gd name="T2" fmla="*/ 0 w 38"/>
                <a:gd name="T3" fmla="*/ 7 h 9"/>
                <a:gd name="T4" fmla="*/ 2 w 38"/>
                <a:gd name="T5" fmla="*/ 5 h 9"/>
                <a:gd name="T6" fmla="*/ 35 w 38"/>
                <a:gd name="T7" fmla="*/ 1 h 9"/>
                <a:gd name="T8" fmla="*/ 38 w 38"/>
                <a:gd name="T9" fmla="*/ 3 h 9"/>
                <a:gd name="T10" fmla="*/ 36 w 38"/>
                <a:gd name="T11" fmla="*/ 5 h 9"/>
                <a:gd name="T12" fmla="*/ 2 w 38"/>
                <a:gd name="T13" fmla="*/ 9 h 9"/>
                <a:gd name="T14" fmla="*/ 2 w 38"/>
                <a:gd name="T15" fmla="*/ 9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9">
                  <a:moveTo>
                    <a:pt x="2" y="9"/>
                  </a:moveTo>
                  <a:cubicBezTo>
                    <a:pt x="1" y="9"/>
                    <a:pt x="0" y="9"/>
                    <a:pt x="0" y="7"/>
                  </a:cubicBezTo>
                  <a:cubicBezTo>
                    <a:pt x="0" y="6"/>
                    <a:pt x="1" y="5"/>
                    <a:pt x="2" y="5"/>
                  </a:cubicBezTo>
                  <a:cubicBezTo>
                    <a:pt x="35" y="1"/>
                    <a:pt x="35" y="1"/>
                    <a:pt x="35" y="1"/>
                  </a:cubicBezTo>
                  <a:cubicBezTo>
                    <a:pt x="36" y="0"/>
                    <a:pt x="37" y="1"/>
                    <a:pt x="38" y="3"/>
                  </a:cubicBezTo>
                  <a:cubicBezTo>
                    <a:pt x="38" y="4"/>
                    <a:pt x="37" y="5"/>
                    <a:pt x="36" y="5"/>
                  </a:cubicBezTo>
                  <a:cubicBezTo>
                    <a:pt x="2" y="9"/>
                    <a:pt x="2" y="9"/>
                    <a:pt x="2" y="9"/>
                  </a:cubicBezTo>
                  <a:cubicBezTo>
                    <a:pt x="2" y="9"/>
                    <a:pt x="2" y="9"/>
                    <a:pt x="2" y="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aphicFrame>
        <p:nvGraphicFramePr>
          <p:cNvPr id="4" name="Table 3"/>
          <p:cNvGraphicFramePr>
            <a:graphicFrameLocks noGrp="1"/>
          </p:cNvGraphicFramePr>
          <p:nvPr>
            <p:extLst>
              <p:ext uri="{D42A27DB-BD31-4B8C-83A1-F6EECF244321}">
                <p14:modId xmlns:p14="http://schemas.microsoft.com/office/powerpoint/2010/main" val="3931476886"/>
              </p:ext>
            </p:extLst>
          </p:nvPr>
        </p:nvGraphicFramePr>
        <p:xfrm>
          <a:off x="1620285" y="3124200"/>
          <a:ext cx="6432550" cy="1752600"/>
        </p:xfrm>
        <a:graphic>
          <a:graphicData uri="http://schemas.openxmlformats.org/drawingml/2006/table">
            <a:tbl>
              <a:tblPr firstRow="1" bandRow="1">
                <a:tableStyleId>{5FD0F851-EC5A-4D38-B0AD-8093EC10F338}</a:tableStyleId>
              </a:tblPr>
              <a:tblGrid>
                <a:gridCol w="1002337"/>
                <a:gridCol w="5430213"/>
              </a:tblGrid>
              <a:tr h="328278">
                <a:tc>
                  <a:txBody>
                    <a:bodyPr/>
                    <a:lstStyle/>
                    <a:p>
                      <a:r>
                        <a:rPr lang="en-US" sz="1500" dirty="0" smtClean="0"/>
                        <a:t>Baseline</a:t>
                      </a:r>
                      <a:endParaRPr lang="en-US" sz="1500" dirty="0"/>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b="0" baseline="0" dirty="0" smtClean="0"/>
                        <a:t>All Product or Application Billing Group Velocity/Actual Labor for previous quarter</a:t>
                      </a:r>
                      <a:endParaRPr lang="en-US" sz="1200" b="0" dirty="0"/>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69333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500" b="1" dirty="0" smtClean="0"/>
                        <a:t>Current Quarter</a:t>
                      </a:r>
                      <a:endParaRPr lang="en-US" sz="1500" b="1" dirty="0"/>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srgbClr val="55565A"/>
                          </a:solidFill>
                          <a:effectLst/>
                          <a:uLnTx/>
                          <a:uFillTx/>
                          <a:latin typeface="+mn-lt"/>
                          <a:ea typeface="+mn-ea"/>
                          <a:cs typeface="+mn-cs"/>
                        </a:rPr>
                        <a:t>All Product or Application Billing Group Velocity/Actual Labor for current quarter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900" dirty="0"/>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03423">
                <a:tc>
                  <a:txBody>
                    <a:bodyPr/>
                    <a:lstStyle/>
                    <a:p>
                      <a:r>
                        <a:rPr lang="en-US" sz="1500" b="1" dirty="0" smtClean="0"/>
                        <a:t>Productivity</a:t>
                      </a:r>
                      <a:endParaRPr lang="en-US" sz="1500" b="1" dirty="0"/>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[Productivity Improvement for quarter] = ([Productivity Score till date for quarter] – [Productivity Baseline]) / [Productivity Baseline]</a:t>
                      </a:r>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13788489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5"/>
            <a:ext cx="9144000" cy="753555"/>
          </a:xfrm>
          <a:prstGeom prst="rect">
            <a:avLst/>
          </a:prstGeom>
          <a:solidFill>
            <a:srgbClr val="007C89"/>
          </a:solidFill>
          <a:ln>
            <a:noFill/>
          </a:ln>
        </p:spPr>
        <p:style>
          <a:lnRef idx="2">
            <a:schemeClr val="accent1">
              <a:shade val="50000"/>
            </a:schemeClr>
          </a:lnRef>
          <a:fillRef idx="1">
            <a:schemeClr val="accent1"/>
          </a:fillRef>
          <a:effectRef idx="0">
            <a:schemeClr val="accent1"/>
          </a:effectRef>
          <a:fontRef idx="minor">
            <a:schemeClr val="lt1"/>
          </a:fontRef>
        </p:style>
        <p:txBody>
          <a:bodyPr lIns="45719" tIns="45719" rIns="45719" bIns="45719" rtlCol="0" anchor="ctr"/>
          <a:lstStyle/>
          <a:p>
            <a:pPr algn="ctr"/>
            <a:endParaRPr lang="en-US" sz="1600" dirty="0">
              <a:solidFill>
                <a:srgbClr val="FFFFFF"/>
              </a:solidFill>
            </a:endParaRPr>
          </a:p>
        </p:txBody>
      </p:sp>
      <p:sp>
        <p:nvSpPr>
          <p:cNvPr id="8" name="Title 1"/>
          <p:cNvSpPr txBox="1">
            <a:spLocks/>
          </p:cNvSpPr>
          <p:nvPr/>
        </p:nvSpPr>
        <p:spPr>
          <a:xfrm>
            <a:off x="186829" y="250542"/>
            <a:ext cx="8229600" cy="434975"/>
          </a:xfrm>
          <a:prstGeom prst="rect">
            <a:avLst/>
          </a:prstGeom>
        </p:spPr>
        <p:txBody>
          <a:bodyPr vert="horz" lIns="91438" tIns="45719" rIns="91438" bIns="45719" rtlCol="0" anchor="b" anchorCtr="0">
            <a:normAutofit/>
          </a:bodyPr>
          <a:lstStyle>
            <a:lvl1pPr algn="l" defTabSz="914400" rtl="0" eaLnBrk="1" latinLnBrk="0" hangingPunct="1">
              <a:lnSpc>
                <a:spcPct val="90000"/>
              </a:lnSpc>
              <a:spcBef>
                <a:spcPct val="0"/>
              </a:spcBef>
              <a:buNone/>
              <a:defRPr sz="2000" b="0" kern="1200">
                <a:solidFill>
                  <a:schemeClr val="tx1"/>
                </a:solidFill>
                <a:latin typeface="Arial" pitchFamily="34" charset="0"/>
                <a:ea typeface="+mj-ea"/>
                <a:cs typeface="Arial" pitchFamily="34" charset="0"/>
              </a:defRPr>
            </a:lvl1pPr>
          </a:lstStyle>
          <a:p>
            <a:r>
              <a:rPr lang="en-US" sz="2400" dirty="0">
                <a:solidFill>
                  <a:srgbClr val="FFFFFF"/>
                </a:solidFill>
              </a:rPr>
              <a:t>Summary Report – </a:t>
            </a:r>
            <a:r>
              <a:rPr lang="en-US" sz="2400" dirty="0" smtClean="0">
                <a:solidFill>
                  <a:srgbClr val="FFFFFF"/>
                </a:solidFill>
              </a:rPr>
              <a:t>Productivity MBO</a:t>
            </a:r>
            <a:endParaRPr lang="en-US" sz="2400" dirty="0">
              <a:solidFill>
                <a:srgbClr val="FFFFFF"/>
              </a:solidFill>
            </a:endParaRPr>
          </a:p>
        </p:txBody>
      </p:sp>
      <p:sp>
        <p:nvSpPr>
          <p:cNvPr id="3" name="TextBox 2"/>
          <p:cNvSpPr txBox="1"/>
          <p:nvPr/>
        </p:nvSpPr>
        <p:spPr>
          <a:xfrm>
            <a:off x="3459345" y="-315589"/>
            <a:ext cx="685800" cy="914400"/>
          </a:xfrm>
          <a:prstGeom prst="rect">
            <a:avLst/>
          </a:prstGeom>
          <a:noFill/>
        </p:spPr>
        <p:txBody>
          <a:bodyPr wrap="none" lIns="0" tIns="0" rIns="0" bIns="0" rtlCol="0">
            <a:noAutofit/>
          </a:bodyPr>
          <a:lstStyle/>
          <a:p>
            <a:endParaRPr lang="en-US" dirty="0" smtClean="0">
              <a:solidFill>
                <a:srgbClr val="55565A"/>
              </a:solidFill>
              <a:cs typeface="Arial" pitchFamily="34" charset="0"/>
            </a:endParaRPr>
          </a:p>
        </p:txBody>
      </p:sp>
      <p:pic>
        <p:nvPicPr>
          <p:cNvPr id="9" name="Picture 8"/>
          <p:cNvPicPr>
            <a:picLocks noChangeAspect="1"/>
          </p:cNvPicPr>
          <p:nvPr/>
        </p:nvPicPr>
        <p:blipFill rotWithShape="1">
          <a:blip r:embed="rId3" cstate="print">
            <a:extLst>
              <a:ext uri="{28A0092B-C50C-407E-A947-70E740481C1C}">
                <a14:useLocalDpi xmlns:a14="http://schemas.microsoft.com/office/drawing/2010/main" val="0"/>
              </a:ext>
            </a:extLst>
          </a:blip>
          <a:srcRect t="2682" b="12598"/>
          <a:stretch/>
        </p:blipFill>
        <p:spPr>
          <a:xfrm>
            <a:off x="275101" y="934421"/>
            <a:ext cx="1529342" cy="4875222"/>
          </a:xfrm>
          <a:prstGeom prst="rect">
            <a:avLst/>
          </a:prstGeom>
          <a:ln w="3175">
            <a:solidFill>
              <a:srgbClr val="B1B3B3"/>
            </a:solidFill>
          </a:ln>
        </p:spPr>
      </p:pic>
      <p:sp>
        <p:nvSpPr>
          <p:cNvPr id="11" name="Rectangle 10"/>
          <p:cNvSpPr/>
          <p:nvPr/>
        </p:nvSpPr>
        <p:spPr>
          <a:xfrm>
            <a:off x="227514" y="3569222"/>
            <a:ext cx="1643909" cy="742168"/>
          </a:xfrm>
          <a:prstGeom prst="rect">
            <a:avLst/>
          </a:prstGeom>
          <a:noFill/>
          <a:ln w="19050" cap="flat" cmpd="sng" algn="ctr">
            <a:solidFill>
              <a:srgbClr val="E87722"/>
            </a:solidFill>
            <a:prstDash val="solid"/>
          </a:ln>
          <a:effectLst/>
        </p:spPr>
        <p:txBody>
          <a:bodyPr lIns="45720" rIns="45720"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dirty="0" smtClean="0">
              <a:ln>
                <a:noFill/>
              </a:ln>
              <a:solidFill>
                <a:srgbClr val="53565A"/>
              </a:solidFill>
              <a:effectLst/>
              <a:uLnTx/>
              <a:uFillTx/>
              <a:latin typeface="Arial"/>
              <a:ea typeface="+mn-ea"/>
              <a:cs typeface="+mn-cs"/>
            </a:endParaRPr>
          </a:p>
        </p:txBody>
      </p:sp>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04290" y="977882"/>
            <a:ext cx="6957991" cy="54594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481093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5"/>
            <a:ext cx="9144000" cy="753555"/>
          </a:xfrm>
          <a:prstGeom prst="rect">
            <a:avLst/>
          </a:prstGeom>
          <a:solidFill>
            <a:srgbClr val="007C89"/>
          </a:solidFill>
          <a:ln>
            <a:noFill/>
          </a:ln>
        </p:spPr>
        <p:style>
          <a:lnRef idx="2">
            <a:schemeClr val="accent1">
              <a:shade val="50000"/>
            </a:schemeClr>
          </a:lnRef>
          <a:fillRef idx="1">
            <a:schemeClr val="accent1"/>
          </a:fillRef>
          <a:effectRef idx="0">
            <a:schemeClr val="accent1"/>
          </a:effectRef>
          <a:fontRef idx="minor">
            <a:schemeClr val="lt1"/>
          </a:fontRef>
        </p:style>
        <p:txBody>
          <a:bodyPr lIns="45719" tIns="45719" rIns="45719" bIns="45719" rtlCol="0" anchor="ctr"/>
          <a:lstStyle/>
          <a:p>
            <a:pPr algn="ctr"/>
            <a:endParaRPr lang="en-US" sz="1600" dirty="0"/>
          </a:p>
        </p:txBody>
      </p:sp>
      <p:sp>
        <p:nvSpPr>
          <p:cNvPr id="8" name="Title 1"/>
          <p:cNvSpPr txBox="1">
            <a:spLocks/>
          </p:cNvSpPr>
          <p:nvPr/>
        </p:nvSpPr>
        <p:spPr>
          <a:xfrm>
            <a:off x="186829" y="250542"/>
            <a:ext cx="8229600" cy="434975"/>
          </a:xfrm>
          <a:prstGeom prst="rect">
            <a:avLst/>
          </a:prstGeom>
        </p:spPr>
        <p:txBody>
          <a:bodyPr vert="horz" lIns="91438" tIns="45719" rIns="91438" bIns="45719" rtlCol="0" anchor="b" anchorCtr="0">
            <a:normAutofit/>
          </a:bodyPr>
          <a:lstStyle>
            <a:lvl1pPr algn="l" defTabSz="914400" rtl="0" eaLnBrk="1" latinLnBrk="0" hangingPunct="1">
              <a:lnSpc>
                <a:spcPct val="90000"/>
              </a:lnSpc>
              <a:spcBef>
                <a:spcPct val="0"/>
              </a:spcBef>
              <a:buNone/>
              <a:defRPr sz="2000" b="0" kern="1200">
                <a:solidFill>
                  <a:schemeClr val="tx1"/>
                </a:solidFill>
                <a:latin typeface="Arial" pitchFamily="34" charset="0"/>
                <a:ea typeface="+mj-ea"/>
                <a:cs typeface="Arial" pitchFamily="34" charset="0"/>
              </a:defRPr>
            </a:lvl1pPr>
          </a:lstStyle>
          <a:p>
            <a:r>
              <a:rPr lang="en-US" sz="2400" dirty="0">
                <a:solidFill>
                  <a:schemeClr val="bg1"/>
                </a:solidFill>
              </a:rPr>
              <a:t>Summary Report – </a:t>
            </a:r>
            <a:r>
              <a:rPr lang="en-US" sz="2400" dirty="0" smtClean="0">
                <a:solidFill>
                  <a:schemeClr val="bg1"/>
                </a:solidFill>
              </a:rPr>
              <a:t>Productivity MBO</a:t>
            </a:r>
            <a:endParaRPr lang="en-US" sz="2400" dirty="0">
              <a:solidFill>
                <a:schemeClr val="bg1"/>
              </a:solidFill>
            </a:endParaRPr>
          </a:p>
        </p:txBody>
      </p:sp>
      <p:sp>
        <p:nvSpPr>
          <p:cNvPr id="3" name="TextBox 2"/>
          <p:cNvSpPr txBox="1"/>
          <p:nvPr/>
        </p:nvSpPr>
        <p:spPr>
          <a:xfrm>
            <a:off x="3459345" y="-315589"/>
            <a:ext cx="685800" cy="914400"/>
          </a:xfrm>
          <a:prstGeom prst="rect">
            <a:avLst/>
          </a:prstGeom>
          <a:noFill/>
        </p:spPr>
        <p:txBody>
          <a:bodyPr wrap="none" lIns="0" tIns="0" rIns="0" bIns="0" rtlCol="0">
            <a:noAutofit/>
          </a:bodyPr>
          <a:lstStyle/>
          <a:p>
            <a:endParaRPr lang="en-US" dirty="0" smtClean="0">
              <a:latin typeface="Arial" pitchFamily="34" charset="0"/>
              <a:cs typeface="Arial" pitchFamily="34" charset="0"/>
            </a:endParaRP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175" y="1414276"/>
            <a:ext cx="7814072" cy="44135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716504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txBox="1">
            <a:spLocks/>
          </p:cNvSpPr>
          <p:nvPr/>
        </p:nvSpPr>
        <p:spPr>
          <a:xfrm>
            <a:off x="1475099" y="1337813"/>
            <a:ext cx="7251051" cy="4405873"/>
          </a:xfrm>
          <a:prstGeom prst="rect">
            <a:avLst/>
          </a:prstGeom>
        </p:spPr>
        <p:txBody>
          <a:bodyPr wrap="square" lIns="175764" tIns="0" rIns="175764" bIns="0" anchor="t"/>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600" b="1" u="sng" spc="-67" dirty="0">
              <a:gradFill>
                <a:gsLst>
                  <a:gs pos="5417">
                    <a:srgbClr val="55565A"/>
                  </a:gs>
                  <a:gs pos="28000">
                    <a:srgbClr val="55565A"/>
                  </a:gs>
                </a:gsLst>
                <a:lin ang="5400000" scaled="0"/>
              </a:gradFill>
              <a:latin typeface="Arial" panose="020B0604020202020204"/>
            </a:endParaRPr>
          </a:p>
          <a:p>
            <a:endParaRPr lang="en-US" sz="1600" b="1" u="sng" spc="-67" dirty="0">
              <a:gradFill>
                <a:gsLst>
                  <a:gs pos="5417">
                    <a:srgbClr val="55565A"/>
                  </a:gs>
                  <a:gs pos="28000">
                    <a:srgbClr val="55565A"/>
                  </a:gs>
                </a:gsLst>
                <a:lin ang="5400000" scaled="0"/>
              </a:gradFill>
              <a:latin typeface="Arial" panose="020B0604020202020204"/>
            </a:endParaRPr>
          </a:p>
          <a:p>
            <a:endParaRPr lang="en-US" sz="1600" b="1" u="sng" spc="-67" dirty="0">
              <a:gradFill>
                <a:gsLst>
                  <a:gs pos="5417">
                    <a:srgbClr val="55565A"/>
                  </a:gs>
                  <a:gs pos="28000">
                    <a:srgbClr val="55565A"/>
                  </a:gs>
                </a:gsLst>
                <a:lin ang="5400000" scaled="0"/>
              </a:gradFill>
              <a:latin typeface="Arial" panose="020B0604020202020204"/>
            </a:endParaRPr>
          </a:p>
          <a:p>
            <a:endParaRPr lang="en-US" sz="1600" b="1" u="sng" spc="-67" dirty="0">
              <a:gradFill>
                <a:gsLst>
                  <a:gs pos="5417">
                    <a:srgbClr val="55565A"/>
                  </a:gs>
                  <a:gs pos="28000">
                    <a:srgbClr val="55565A"/>
                  </a:gs>
                </a:gsLst>
                <a:lin ang="5400000" scaled="0"/>
              </a:gradFill>
              <a:latin typeface="Arial" panose="020B0604020202020204"/>
            </a:endParaRPr>
          </a:p>
          <a:p>
            <a:endParaRPr lang="en-US" sz="1600" b="1" u="sng" spc="-67" dirty="0">
              <a:gradFill>
                <a:gsLst>
                  <a:gs pos="5417">
                    <a:srgbClr val="55565A"/>
                  </a:gs>
                  <a:gs pos="28000">
                    <a:srgbClr val="55565A"/>
                  </a:gs>
                </a:gsLst>
                <a:lin ang="5400000" scaled="0"/>
              </a:gradFill>
              <a:latin typeface="Arial" panose="020B0604020202020204"/>
            </a:endParaRPr>
          </a:p>
          <a:p>
            <a:endParaRPr lang="en-US" sz="1600" b="1" u="sng" spc="-67" dirty="0">
              <a:gradFill>
                <a:gsLst>
                  <a:gs pos="5417">
                    <a:srgbClr val="55565A"/>
                  </a:gs>
                  <a:gs pos="28000">
                    <a:srgbClr val="55565A"/>
                  </a:gs>
                </a:gsLst>
                <a:lin ang="5400000" scaled="0"/>
              </a:gradFill>
              <a:latin typeface="Arial" panose="020B0604020202020204"/>
            </a:endParaRPr>
          </a:p>
          <a:p>
            <a:endParaRPr lang="en-US" sz="1600" b="1" u="sng" spc="-67" dirty="0">
              <a:gradFill>
                <a:gsLst>
                  <a:gs pos="5417">
                    <a:srgbClr val="55565A"/>
                  </a:gs>
                  <a:gs pos="28000">
                    <a:srgbClr val="55565A"/>
                  </a:gs>
                </a:gsLst>
                <a:lin ang="5400000" scaled="0"/>
              </a:gradFill>
              <a:latin typeface="Arial" panose="020B0604020202020204"/>
            </a:endParaRPr>
          </a:p>
          <a:p>
            <a:endParaRPr lang="en-US" sz="1600" b="1" u="sng" spc="-67" dirty="0">
              <a:gradFill>
                <a:gsLst>
                  <a:gs pos="5417">
                    <a:srgbClr val="55565A"/>
                  </a:gs>
                  <a:gs pos="28000">
                    <a:srgbClr val="55565A"/>
                  </a:gs>
                </a:gsLst>
                <a:lin ang="5400000" scaled="0"/>
              </a:gradFill>
              <a:latin typeface="Arial" panose="020B0604020202020204"/>
            </a:endParaRPr>
          </a:p>
          <a:p>
            <a:endParaRPr lang="en-US" sz="1600" b="1" u="sng" spc="-67" dirty="0">
              <a:gradFill>
                <a:gsLst>
                  <a:gs pos="5417">
                    <a:srgbClr val="55565A"/>
                  </a:gs>
                  <a:gs pos="28000">
                    <a:srgbClr val="55565A"/>
                  </a:gs>
                </a:gsLst>
                <a:lin ang="5400000" scaled="0"/>
              </a:gradFill>
              <a:latin typeface="Arial" panose="020B0604020202020204"/>
            </a:endParaRPr>
          </a:p>
          <a:p>
            <a:endParaRPr lang="en-US" sz="1600" b="1" u="sng" spc="-67" dirty="0">
              <a:gradFill>
                <a:gsLst>
                  <a:gs pos="5417">
                    <a:srgbClr val="55565A"/>
                  </a:gs>
                  <a:gs pos="28000">
                    <a:srgbClr val="55565A"/>
                  </a:gs>
                </a:gsLst>
                <a:lin ang="5400000" scaled="0"/>
              </a:gradFill>
              <a:latin typeface="Arial" panose="020B0604020202020204"/>
            </a:endParaRPr>
          </a:p>
        </p:txBody>
      </p:sp>
      <p:sp>
        <p:nvSpPr>
          <p:cNvPr id="8" name="Title 1"/>
          <p:cNvSpPr txBox="1">
            <a:spLocks/>
          </p:cNvSpPr>
          <p:nvPr/>
        </p:nvSpPr>
        <p:spPr>
          <a:xfrm>
            <a:off x="461470" y="304966"/>
            <a:ext cx="8396863" cy="620359"/>
          </a:xfrm>
          <a:prstGeom prst="rect">
            <a:avLst/>
          </a:prstGeom>
        </p:spPr>
        <p:txBody>
          <a:bodyPr vert="horz" lIns="121914" tIns="60957" rIns="121914" bIns="60957" rtlCol="0" anchor="b" anchorCtr="0">
            <a:normAutofit/>
          </a:bodyPr>
          <a:lstStyle>
            <a:lvl1pPr algn="l" defTabSz="914400" rtl="0" eaLnBrk="1" latinLnBrk="0" hangingPunct="1">
              <a:lnSpc>
                <a:spcPct val="90000"/>
              </a:lnSpc>
              <a:spcBef>
                <a:spcPct val="0"/>
              </a:spcBef>
              <a:buNone/>
              <a:defRPr sz="2000" b="0" kern="1200">
                <a:solidFill>
                  <a:schemeClr val="tx1"/>
                </a:solidFill>
                <a:latin typeface="Arial" pitchFamily="34" charset="0"/>
                <a:ea typeface="+mj-ea"/>
                <a:cs typeface="Arial" pitchFamily="34" charset="0"/>
              </a:defRPr>
            </a:lvl1pPr>
          </a:lstStyle>
          <a:p>
            <a:endParaRPr lang="en-US" dirty="0">
              <a:solidFill>
                <a:srgbClr val="55565A"/>
              </a:solidFill>
            </a:endParaRPr>
          </a:p>
        </p:txBody>
      </p:sp>
      <p:sp>
        <p:nvSpPr>
          <p:cNvPr id="18" name="Rectangle 17"/>
          <p:cNvSpPr/>
          <p:nvPr/>
        </p:nvSpPr>
        <p:spPr>
          <a:xfrm>
            <a:off x="0" y="162"/>
            <a:ext cx="9144000" cy="753555"/>
          </a:xfrm>
          <a:prstGeom prst="rect">
            <a:avLst/>
          </a:prstGeom>
          <a:solidFill>
            <a:srgbClr val="007C89"/>
          </a:solidFill>
          <a:ln>
            <a:noFill/>
          </a:ln>
        </p:spPr>
        <p:style>
          <a:lnRef idx="2">
            <a:schemeClr val="accent1">
              <a:shade val="50000"/>
            </a:schemeClr>
          </a:lnRef>
          <a:fillRef idx="1">
            <a:schemeClr val="accent1"/>
          </a:fillRef>
          <a:effectRef idx="0">
            <a:schemeClr val="accent1"/>
          </a:effectRef>
          <a:fontRef idx="minor">
            <a:schemeClr val="lt1"/>
          </a:fontRef>
        </p:style>
        <p:txBody>
          <a:bodyPr lIns="45719" tIns="45719" rIns="45719" bIns="45719" rtlCol="0" anchor="ctr"/>
          <a:lstStyle/>
          <a:p>
            <a:pPr algn="ctr"/>
            <a:endParaRPr lang="en-US" sz="1600" dirty="0">
              <a:solidFill>
                <a:srgbClr val="FFFFFF"/>
              </a:solidFill>
            </a:endParaRPr>
          </a:p>
        </p:txBody>
      </p:sp>
      <p:sp>
        <p:nvSpPr>
          <p:cNvPr id="20" name="Title 1"/>
          <p:cNvSpPr txBox="1">
            <a:spLocks/>
          </p:cNvSpPr>
          <p:nvPr/>
        </p:nvSpPr>
        <p:spPr>
          <a:xfrm>
            <a:off x="186829" y="250542"/>
            <a:ext cx="8229600" cy="434975"/>
          </a:xfrm>
          <a:prstGeom prst="rect">
            <a:avLst/>
          </a:prstGeom>
        </p:spPr>
        <p:txBody>
          <a:bodyPr vert="horz" lIns="91438" tIns="45719" rIns="91438" bIns="45719" rtlCol="0" anchor="b" anchorCtr="0">
            <a:normAutofit/>
          </a:bodyPr>
          <a:lstStyle>
            <a:lvl1pPr algn="l" defTabSz="914400" rtl="0" eaLnBrk="1" latinLnBrk="0" hangingPunct="1">
              <a:lnSpc>
                <a:spcPct val="90000"/>
              </a:lnSpc>
              <a:spcBef>
                <a:spcPct val="0"/>
              </a:spcBef>
              <a:buNone/>
              <a:defRPr sz="2000" b="0" kern="1200">
                <a:solidFill>
                  <a:schemeClr val="tx1"/>
                </a:solidFill>
                <a:latin typeface="Arial" pitchFamily="34" charset="0"/>
                <a:ea typeface="+mj-ea"/>
                <a:cs typeface="Arial" pitchFamily="34" charset="0"/>
              </a:defRPr>
            </a:lvl1pPr>
          </a:lstStyle>
          <a:p>
            <a:r>
              <a:rPr lang="en-US" sz="2400" dirty="0" smtClean="0">
                <a:solidFill>
                  <a:srgbClr val="FFFFFF"/>
                </a:solidFill>
              </a:rPr>
              <a:t>Trouble Shooting Tips / Job Aids Continued </a:t>
            </a:r>
            <a:endParaRPr lang="en-US" sz="2400" dirty="0">
              <a:solidFill>
                <a:srgbClr val="FFFFFF"/>
              </a:solidFill>
            </a:endParaRPr>
          </a:p>
        </p:txBody>
      </p:sp>
      <p:sp>
        <p:nvSpPr>
          <p:cNvPr id="2" name="TextBox 1"/>
          <p:cNvSpPr txBox="1"/>
          <p:nvPr/>
        </p:nvSpPr>
        <p:spPr>
          <a:xfrm>
            <a:off x="6474798" y="983032"/>
            <a:ext cx="2383535" cy="5909310"/>
          </a:xfrm>
          <a:prstGeom prst="rect">
            <a:avLst/>
          </a:prstGeom>
          <a:noFill/>
        </p:spPr>
        <p:txBody>
          <a:bodyPr wrap="square" rtlCol="0">
            <a:spAutoFit/>
          </a:bodyPr>
          <a:lstStyle/>
          <a:p>
            <a:pPr marL="342900" indent="-342900" defTabSz="914400">
              <a:buFont typeface="+mj-lt"/>
              <a:buAutoNum type="arabicPeriod"/>
            </a:pPr>
            <a:r>
              <a:rPr lang="en-US" sz="1800" dirty="0" smtClean="0">
                <a:solidFill>
                  <a:prstClr val="black"/>
                </a:solidFill>
              </a:rPr>
              <a:t>Create a view to allow you to check all story points that have been accepted by accepted date</a:t>
            </a:r>
          </a:p>
          <a:p>
            <a:pPr marL="342900" indent="-342900" defTabSz="914400">
              <a:buFont typeface="+mj-lt"/>
              <a:buAutoNum type="arabicPeriod"/>
            </a:pPr>
            <a:r>
              <a:rPr lang="en-US" sz="1800" dirty="0" smtClean="0">
                <a:solidFill>
                  <a:prstClr val="black"/>
                </a:solidFill>
              </a:rPr>
              <a:t>The accepted date for Q1 should be filtered to be from (01/01/2018 to 03/31/2018)</a:t>
            </a:r>
          </a:p>
          <a:p>
            <a:pPr marL="342900" indent="-342900" defTabSz="914400">
              <a:buFont typeface="+mj-lt"/>
              <a:buAutoNum type="arabicPeriod"/>
            </a:pPr>
            <a:r>
              <a:rPr lang="en-US" sz="1800" dirty="0" smtClean="0">
                <a:solidFill>
                  <a:prstClr val="black"/>
                </a:solidFill>
              </a:rPr>
              <a:t>To derive the velocity for a product you have to include all the projects/teams that are mapped to that product in the Data Management tool</a:t>
            </a:r>
            <a:endParaRPr lang="en-US" sz="1800" dirty="0">
              <a:solidFill>
                <a:prstClr val="black"/>
              </a:solidFill>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6829" y="983032"/>
            <a:ext cx="6250067" cy="51154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748400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txBox="1">
            <a:spLocks/>
          </p:cNvSpPr>
          <p:nvPr/>
        </p:nvSpPr>
        <p:spPr>
          <a:xfrm>
            <a:off x="1475099" y="1337813"/>
            <a:ext cx="7251051" cy="4405873"/>
          </a:xfrm>
          <a:prstGeom prst="rect">
            <a:avLst/>
          </a:prstGeom>
        </p:spPr>
        <p:txBody>
          <a:bodyPr wrap="square" lIns="175764" tIns="0" rIns="175764" bIns="0" anchor="t"/>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600" b="1" u="sng" spc="-67" dirty="0">
              <a:gradFill>
                <a:gsLst>
                  <a:gs pos="5417">
                    <a:srgbClr val="55565A"/>
                  </a:gs>
                  <a:gs pos="28000">
                    <a:srgbClr val="55565A"/>
                  </a:gs>
                </a:gsLst>
                <a:lin ang="5400000" scaled="0"/>
              </a:gradFill>
              <a:latin typeface="Arial" panose="020B0604020202020204"/>
            </a:endParaRPr>
          </a:p>
          <a:p>
            <a:endParaRPr lang="en-US" sz="1600" b="1" u="sng" spc="-67" dirty="0">
              <a:gradFill>
                <a:gsLst>
                  <a:gs pos="5417">
                    <a:srgbClr val="55565A"/>
                  </a:gs>
                  <a:gs pos="28000">
                    <a:srgbClr val="55565A"/>
                  </a:gs>
                </a:gsLst>
                <a:lin ang="5400000" scaled="0"/>
              </a:gradFill>
              <a:latin typeface="Arial" panose="020B0604020202020204"/>
            </a:endParaRPr>
          </a:p>
          <a:p>
            <a:endParaRPr lang="en-US" sz="1600" b="1" u="sng" spc="-67" dirty="0">
              <a:gradFill>
                <a:gsLst>
                  <a:gs pos="5417">
                    <a:srgbClr val="55565A"/>
                  </a:gs>
                  <a:gs pos="28000">
                    <a:srgbClr val="55565A"/>
                  </a:gs>
                </a:gsLst>
                <a:lin ang="5400000" scaled="0"/>
              </a:gradFill>
              <a:latin typeface="Arial" panose="020B0604020202020204"/>
            </a:endParaRPr>
          </a:p>
          <a:p>
            <a:endParaRPr lang="en-US" sz="1600" b="1" u="sng" spc="-67" dirty="0">
              <a:gradFill>
                <a:gsLst>
                  <a:gs pos="5417">
                    <a:srgbClr val="55565A"/>
                  </a:gs>
                  <a:gs pos="28000">
                    <a:srgbClr val="55565A"/>
                  </a:gs>
                </a:gsLst>
                <a:lin ang="5400000" scaled="0"/>
              </a:gradFill>
              <a:latin typeface="Arial" panose="020B0604020202020204"/>
            </a:endParaRPr>
          </a:p>
          <a:p>
            <a:endParaRPr lang="en-US" sz="1600" b="1" u="sng" spc="-67" dirty="0">
              <a:gradFill>
                <a:gsLst>
                  <a:gs pos="5417">
                    <a:srgbClr val="55565A"/>
                  </a:gs>
                  <a:gs pos="28000">
                    <a:srgbClr val="55565A"/>
                  </a:gs>
                </a:gsLst>
                <a:lin ang="5400000" scaled="0"/>
              </a:gradFill>
              <a:latin typeface="Arial" panose="020B0604020202020204"/>
            </a:endParaRPr>
          </a:p>
          <a:p>
            <a:endParaRPr lang="en-US" sz="1600" b="1" u="sng" spc="-67" dirty="0">
              <a:gradFill>
                <a:gsLst>
                  <a:gs pos="5417">
                    <a:srgbClr val="55565A"/>
                  </a:gs>
                  <a:gs pos="28000">
                    <a:srgbClr val="55565A"/>
                  </a:gs>
                </a:gsLst>
                <a:lin ang="5400000" scaled="0"/>
              </a:gradFill>
              <a:latin typeface="Arial" panose="020B0604020202020204"/>
            </a:endParaRPr>
          </a:p>
          <a:p>
            <a:endParaRPr lang="en-US" sz="1600" b="1" u="sng" spc="-67" dirty="0">
              <a:gradFill>
                <a:gsLst>
                  <a:gs pos="5417">
                    <a:srgbClr val="55565A"/>
                  </a:gs>
                  <a:gs pos="28000">
                    <a:srgbClr val="55565A"/>
                  </a:gs>
                </a:gsLst>
                <a:lin ang="5400000" scaled="0"/>
              </a:gradFill>
              <a:latin typeface="Arial" panose="020B0604020202020204"/>
            </a:endParaRPr>
          </a:p>
          <a:p>
            <a:endParaRPr lang="en-US" sz="1600" b="1" u="sng" spc="-67" dirty="0">
              <a:gradFill>
                <a:gsLst>
                  <a:gs pos="5417">
                    <a:srgbClr val="55565A"/>
                  </a:gs>
                  <a:gs pos="28000">
                    <a:srgbClr val="55565A"/>
                  </a:gs>
                </a:gsLst>
                <a:lin ang="5400000" scaled="0"/>
              </a:gradFill>
              <a:latin typeface="Arial" panose="020B0604020202020204"/>
            </a:endParaRPr>
          </a:p>
          <a:p>
            <a:endParaRPr lang="en-US" sz="1600" b="1" u="sng" spc="-67" dirty="0">
              <a:gradFill>
                <a:gsLst>
                  <a:gs pos="5417">
                    <a:srgbClr val="55565A"/>
                  </a:gs>
                  <a:gs pos="28000">
                    <a:srgbClr val="55565A"/>
                  </a:gs>
                </a:gsLst>
                <a:lin ang="5400000" scaled="0"/>
              </a:gradFill>
              <a:latin typeface="Arial" panose="020B0604020202020204"/>
            </a:endParaRPr>
          </a:p>
          <a:p>
            <a:endParaRPr lang="en-US" sz="1600" b="1" u="sng" spc="-67" dirty="0">
              <a:gradFill>
                <a:gsLst>
                  <a:gs pos="5417">
                    <a:srgbClr val="55565A"/>
                  </a:gs>
                  <a:gs pos="28000">
                    <a:srgbClr val="55565A"/>
                  </a:gs>
                </a:gsLst>
                <a:lin ang="5400000" scaled="0"/>
              </a:gradFill>
              <a:latin typeface="Arial" panose="020B0604020202020204"/>
            </a:endParaRPr>
          </a:p>
        </p:txBody>
      </p:sp>
      <p:sp>
        <p:nvSpPr>
          <p:cNvPr id="8" name="Title 1"/>
          <p:cNvSpPr txBox="1">
            <a:spLocks/>
          </p:cNvSpPr>
          <p:nvPr/>
        </p:nvSpPr>
        <p:spPr>
          <a:xfrm>
            <a:off x="461470" y="304966"/>
            <a:ext cx="8396863" cy="620359"/>
          </a:xfrm>
          <a:prstGeom prst="rect">
            <a:avLst/>
          </a:prstGeom>
        </p:spPr>
        <p:txBody>
          <a:bodyPr vert="horz" lIns="121914" tIns="60957" rIns="121914" bIns="60957" rtlCol="0" anchor="b" anchorCtr="0">
            <a:normAutofit/>
          </a:bodyPr>
          <a:lstStyle>
            <a:lvl1pPr algn="l" defTabSz="914400" rtl="0" eaLnBrk="1" latinLnBrk="0" hangingPunct="1">
              <a:lnSpc>
                <a:spcPct val="90000"/>
              </a:lnSpc>
              <a:spcBef>
                <a:spcPct val="0"/>
              </a:spcBef>
              <a:buNone/>
              <a:defRPr sz="2000" b="0" kern="1200">
                <a:solidFill>
                  <a:schemeClr val="tx1"/>
                </a:solidFill>
                <a:latin typeface="Arial" pitchFamily="34" charset="0"/>
                <a:ea typeface="+mj-ea"/>
                <a:cs typeface="Arial" pitchFamily="34" charset="0"/>
              </a:defRPr>
            </a:lvl1pPr>
          </a:lstStyle>
          <a:p>
            <a:endParaRPr lang="en-US" dirty="0">
              <a:solidFill>
                <a:srgbClr val="55565A"/>
              </a:solidFill>
            </a:endParaRPr>
          </a:p>
        </p:txBody>
      </p:sp>
      <p:sp>
        <p:nvSpPr>
          <p:cNvPr id="18" name="Rectangle 17"/>
          <p:cNvSpPr/>
          <p:nvPr/>
        </p:nvSpPr>
        <p:spPr>
          <a:xfrm>
            <a:off x="0" y="162"/>
            <a:ext cx="9144000" cy="753555"/>
          </a:xfrm>
          <a:prstGeom prst="rect">
            <a:avLst/>
          </a:prstGeom>
          <a:solidFill>
            <a:srgbClr val="007C89"/>
          </a:solidFill>
          <a:ln>
            <a:noFill/>
          </a:ln>
        </p:spPr>
        <p:style>
          <a:lnRef idx="2">
            <a:schemeClr val="accent1">
              <a:shade val="50000"/>
            </a:schemeClr>
          </a:lnRef>
          <a:fillRef idx="1">
            <a:schemeClr val="accent1"/>
          </a:fillRef>
          <a:effectRef idx="0">
            <a:schemeClr val="accent1"/>
          </a:effectRef>
          <a:fontRef idx="minor">
            <a:schemeClr val="lt1"/>
          </a:fontRef>
        </p:style>
        <p:txBody>
          <a:bodyPr lIns="45719" tIns="45719" rIns="45719" bIns="45719" rtlCol="0" anchor="ctr"/>
          <a:lstStyle/>
          <a:p>
            <a:pPr algn="ctr"/>
            <a:endParaRPr lang="en-US" sz="1600" dirty="0">
              <a:solidFill>
                <a:srgbClr val="FFFFFF"/>
              </a:solidFill>
            </a:endParaRPr>
          </a:p>
        </p:txBody>
      </p:sp>
      <p:sp>
        <p:nvSpPr>
          <p:cNvPr id="20" name="Title 1"/>
          <p:cNvSpPr txBox="1">
            <a:spLocks/>
          </p:cNvSpPr>
          <p:nvPr/>
        </p:nvSpPr>
        <p:spPr>
          <a:xfrm>
            <a:off x="186829" y="250542"/>
            <a:ext cx="8229600" cy="434975"/>
          </a:xfrm>
          <a:prstGeom prst="rect">
            <a:avLst/>
          </a:prstGeom>
        </p:spPr>
        <p:txBody>
          <a:bodyPr vert="horz" lIns="91438" tIns="45719" rIns="91438" bIns="45719" rtlCol="0" anchor="b" anchorCtr="0">
            <a:normAutofit/>
          </a:bodyPr>
          <a:lstStyle>
            <a:lvl1pPr algn="l" defTabSz="914400" rtl="0" eaLnBrk="1" latinLnBrk="0" hangingPunct="1">
              <a:lnSpc>
                <a:spcPct val="90000"/>
              </a:lnSpc>
              <a:spcBef>
                <a:spcPct val="0"/>
              </a:spcBef>
              <a:buNone/>
              <a:defRPr sz="2000" b="0" kern="1200">
                <a:solidFill>
                  <a:schemeClr val="tx1"/>
                </a:solidFill>
                <a:latin typeface="Arial" pitchFamily="34" charset="0"/>
                <a:ea typeface="+mj-ea"/>
                <a:cs typeface="Arial" pitchFamily="34" charset="0"/>
              </a:defRPr>
            </a:lvl1pPr>
          </a:lstStyle>
          <a:p>
            <a:r>
              <a:rPr lang="en-US" sz="2400" dirty="0" smtClean="0">
                <a:solidFill>
                  <a:srgbClr val="FFFFFF"/>
                </a:solidFill>
              </a:rPr>
              <a:t>Trouble Shooting Tips / Job Aids Continued </a:t>
            </a:r>
            <a:endParaRPr lang="en-US" sz="2400" dirty="0">
              <a:solidFill>
                <a:srgbClr val="FFFFFF"/>
              </a:solidFill>
            </a:endParaRPr>
          </a:p>
        </p:txBody>
      </p:sp>
      <p:sp>
        <p:nvSpPr>
          <p:cNvPr id="2" name="TextBox 1"/>
          <p:cNvSpPr txBox="1"/>
          <p:nvPr/>
        </p:nvSpPr>
        <p:spPr>
          <a:xfrm>
            <a:off x="7186484" y="1250938"/>
            <a:ext cx="1957516" cy="9510296"/>
          </a:xfrm>
          <a:prstGeom prst="rect">
            <a:avLst/>
          </a:prstGeom>
          <a:noFill/>
        </p:spPr>
        <p:txBody>
          <a:bodyPr wrap="square" rtlCol="0">
            <a:spAutoFit/>
          </a:bodyPr>
          <a:lstStyle/>
          <a:p>
            <a:pPr marL="342900" indent="-342900" defTabSz="914400">
              <a:buFont typeface="+mj-lt"/>
              <a:buAutoNum type="arabicPeriod"/>
            </a:pPr>
            <a:r>
              <a:rPr lang="en-US" sz="1800" dirty="0" smtClean="0">
                <a:solidFill>
                  <a:prstClr val="black"/>
                </a:solidFill>
              </a:rPr>
              <a:t>Make sure the State is filtered to Accepted</a:t>
            </a:r>
          </a:p>
          <a:p>
            <a:pPr marL="342900" indent="-342900" defTabSz="914400">
              <a:buFont typeface="+mj-lt"/>
              <a:buAutoNum type="arabicPeriod"/>
            </a:pPr>
            <a:r>
              <a:rPr lang="en-US" sz="1800" dirty="0" smtClean="0">
                <a:solidFill>
                  <a:prstClr val="black"/>
                </a:solidFill>
              </a:rPr>
              <a:t>Go to Actions and export to CSV</a:t>
            </a:r>
          </a:p>
          <a:p>
            <a:pPr marL="342900" indent="-342900" defTabSz="914400">
              <a:buFont typeface="+mj-lt"/>
              <a:buAutoNum type="arabicPeriod"/>
            </a:pPr>
            <a:r>
              <a:rPr lang="en-US" sz="1800" dirty="0" smtClean="0">
                <a:solidFill>
                  <a:prstClr val="black"/>
                </a:solidFill>
              </a:rPr>
              <a:t>You can’t rely on the Plan Est points on this screen and you must export to calculate accurately</a:t>
            </a:r>
          </a:p>
          <a:p>
            <a:pPr marL="342900" indent="-342900" defTabSz="914400">
              <a:buFont typeface="+mj-lt"/>
              <a:buAutoNum type="arabicPeriod"/>
            </a:pPr>
            <a:r>
              <a:rPr lang="en-US" sz="1800" dirty="0" smtClean="0">
                <a:solidFill>
                  <a:prstClr val="black"/>
                </a:solidFill>
              </a:rPr>
              <a:t>After exporting check the accepted date column and ensure the dates are with the range of the quarter you are trying to calculate.</a:t>
            </a:r>
          </a:p>
          <a:p>
            <a:pPr marL="342900" indent="-342900" defTabSz="914400">
              <a:buFont typeface="+mj-lt"/>
              <a:buAutoNum type="arabicPeriod"/>
            </a:pPr>
            <a:r>
              <a:rPr lang="en-US" sz="1800" dirty="0" smtClean="0">
                <a:solidFill>
                  <a:prstClr val="black"/>
                </a:solidFill>
              </a:rPr>
              <a:t>Example, for Q1 2018 make sure accepted date if from 1/1/2018 to 3/31/2018.</a:t>
            </a:r>
            <a:endParaRPr lang="en-US" sz="1800" dirty="0">
              <a:solidFill>
                <a:prstClr val="black"/>
              </a:solidFill>
            </a:endParaRP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1250938"/>
            <a:ext cx="7186484" cy="43573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157957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698632" y="1568592"/>
            <a:ext cx="540044" cy="440197"/>
            <a:chOff x="2751138" y="1573213"/>
            <a:chExt cx="463550" cy="377825"/>
          </a:xfrm>
          <a:solidFill>
            <a:srgbClr val="FFFFFF"/>
          </a:solidFill>
        </p:grpSpPr>
        <p:sp>
          <p:nvSpPr>
            <p:cNvPr id="15" name="Freeform 14"/>
            <p:cNvSpPr>
              <a:spLocks noEditPoints="1"/>
            </p:cNvSpPr>
            <p:nvPr/>
          </p:nvSpPr>
          <p:spPr bwMode="auto">
            <a:xfrm>
              <a:off x="2751138" y="1573213"/>
              <a:ext cx="463550" cy="377825"/>
            </a:xfrm>
            <a:custGeom>
              <a:avLst/>
              <a:gdLst>
                <a:gd name="T0" fmla="*/ 292 w 292"/>
                <a:gd name="T1" fmla="*/ 192 h 238"/>
                <a:gd name="T2" fmla="*/ 292 w 292"/>
                <a:gd name="T3" fmla="*/ 0 h 238"/>
                <a:gd name="T4" fmla="*/ 0 w 292"/>
                <a:gd name="T5" fmla="*/ 0 h 238"/>
                <a:gd name="T6" fmla="*/ 0 w 292"/>
                <a:gd name="T7" fmla="*/ 192 h 238"/>
                <a:gd name="T8" fmla="*/ 87 w 292"/>
                <a:gd name="T9" fmla="*/ 192 h 238"/>
                <a:gd name="T10" fmla="*/ 87 w 292"/>
                <a:gd name="T11" fmla="*/ 211 h 238"/>
                <a:gd name="T12" fmla="*/ 47 w 292"/>
                <a:gd name="T13" fmla="*/ 211 h 238"/>
                <a:gd name="T14" fmla="*/ 47 w 292"/>
                <a:gd name="T15" fmla="*/ 238 h 238"/>
                <a:gd name="T16" fmla="*/ 249 w 292"/>
                <a:gd name="T17" fmla="*/ 238 h 238"/>
                <a:gd name="T18" fmla="*/ 249 w 292"/>
                <a:gd name="T19" fmla="*/ 211 h 238"/>
                <a:gd name="T20" fmla="*/ 208 w 292"/>
                <a:gd name="T21" fmla="*/ 211 h 238"/>
                <a:gd name="T22" fmla="*/ 208 w 292"/>
                <a:gd name="T23" fmla="*/ 192 h 238"/>
                <a:gd name="T24" fmla="*/ 292 w 292"/>
                <a:gd name="T25" fmla="*/ 192 h 238"/>
                <a:gd name="T26" fmla="*/ 240 w 292"/>
                <a:gd name="T27" fmla="*/ 228 h 238"/>
                <a:gd name="T28" fmla="*/ 55 w 292"/>
                <a:gd name="T29" fmla="*/ 228 h 238"/>
                <a:gd name="T30" fmla="*/ 55 w 292"/>
                <a:gd name="T31" fmla="*/ 220 h 238"/>
                <a:gd name="T32" fmla="*/ 240 w 292"/>
                <a:gd name="T33" fmla="*/ 220 h 238"/>
                <a:gd name="T34" fmla="*/ 240 w 292"/>
                <a:gd name="T35" fmla="*/ 228 h 238"/>
                <a:gd name="T36" fmla="*/ 200 w 292"/>
                <a:gd name="T37" fmla="*/ 197 h 238"/>
                <a:gd name="T38" fmla="*/ 200 w 292"/>
                <a:gd name="T39" fmla="*/ 211 h 238"/>
                <a:gd name="T40" fmla="*/ 95 w 292"/>
                <a:gd name="T41" fmla="*/ 211 h 238"/>
                <a:gd name="T42" fmla="*/ 95 w 292"/>
                <a:gd name="T43" fmla="*/ 197 h 238"/>
                <a:gd name="T44" fmla="*/ 200 w 292"/>
                <a:gd name="T45" fmla="*/ 197 h 238"/>
                <a:gd name="T46" fmla="*/ 8 w 292"/>
                <a:gd name="T47" fmla="*/ 9 h 238"/>
                <a:gd name="T48" fmla="*/ 284 w 292"/>
                <a:gd name="T49" fmla="*/ 9 h 238"/>
                <a:gd name="T50" fmla="*/ 284 w 292"/>
                <a:gd name="T51" fmla="*/ 183 h 238"/>
                <a:gd name="T52" fmla="*/ 8 w 292"/>
                <a:gd name="T53" fmla="*/ 183 h 238"/>
                <a:gd name="T54" fmla="*/ 8 w 292"/>
                <a:gd name="T55" fmla="*/ 9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92" h="238">
                  <a:moveTo>
                    <a:pt x="292" y="192"/>
                  </a:moveTo>
                  <a:lnTo>
                    <a:pt x="292" y="0"/>
                  </a:lnTo>
                  <a:lnTo>
                    <a:pt x="0" y="0"/>
                  </a:lnTo>
                  <a:lnTo>
                    <a:pt x="0" y="192"/>
                  </a:lnTo>
                  <a:lnTo>
                    <a:pt x="87" y="192"/>
                  </a:lnTo>
                  <a:lnTo>
                    <a:pt x="87" y="211"/>
                  </a:lnTo>
                  <a:lnTo>
                    <a:pt x="47" y="211"/>
                  </a:lnTo>
                  <a:lnTo>
                    <a:pt x="47" y="238"/>
                  </a:lnTo>
                  <a:lnTo>
                    <a:pt x="249" y="238"/>
                  </a:lnTo>
                  <a:lnTo>
                    <a:pt x="249" y="211"/>
                  </a:lnTo>
                  <a:lnTo>
                    <a:pt x="208" y="211"/>
                  </a:lnTo>
                  <a:lnTo>
                    <a:pt x="208" y="192"/>
                  </a:lnTo>
                  <a:lnTo>
                    <a:pt x="292" y="192"/>
                  </a:lnTo>
                  <a:close/>
                  <a:moveTo>
                    <a:pt x="240" y="228"/>
                  </a:moveTo>
                  <a:lnTo>
                    <a:pt x="55" y="228"/>
                  </a:lnTo>
                  <a:lnTo>
                    <a:pt x="55" y="220"/>
                  </a:lnTo>
                  <a:lnTo>
                    <a:pt x="240" y="220"/>
                  </a:lnTo>
                  <a:lnTo>
                    <a:pt x="240" y="228"/>
                  </a:lnTo>
                  <a:close/>
                  <a:moveTo>
                    <a:pt x="200" y="197"/>
                  </a:moveTo>
                  <a:lnTo>
                    <a:pt x="200" y="211"/>
                  </a:lnTo>
                  <a:lnTo>
                    <a:pt x="95" y="211"/>
                  </a:lnTo>
                  <a:lnTo>
                    <a:pt x="95" y="197"/>
                  </a:lnTo>
                  <a:lnTo>
                    <a:pt x="200" y="197"/>
                  </a:lnTo>
                  <a:close/>
                  <a:moveTo>
                    <a:pt x="8" y="9"/>
                  </a:moveTo>
                  <a:lnTo>
                    <a:pt x="284" y="9"/>
                  </a:lnTo>
                  <a:lnTo>
                    <a:pt x="284" y="183"/>
                  </a:lnTo>
                  <a:lnTo>
                    <a:pt x="8" y="183"/>
                  </a:lnTo>
                  <a:lnTo>
                    <a:pt x="8" y="9"/>
                  </a:lnTo>
                  <a:close/>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sp>
          <p:nvSpPr>
            <p:cNvPr id="19" name="Freeform 18"/>
            <p:cNvSpPr>
              <a:spLocks noEditPoints="1"/>
            </p:cNvSpPr>
            <p:nvPr/>
          </p:nvSpPr>
          <p:spPr bwMode="auto">
            <a:xfrm>
              <a:off x="2797176" y="1616076"/>
              <a:ext cx="347663" cy="209550"/>
            </a:xfrm>
            <a:custGeom>
              <a:avLst/>
              <a:gdLst>
                <a:gd name="T0" fmla="*/ 31 w 219"/>
                <a:gd name="T1" fmla="*/ 132 h 132"/>
                <a:gd name="T2" fmla="*/ 24 w 219"/>
                <a:gd name="T3" fmla="*/ 126 h 132"/>
                <a:gd name="T4" fmla="*/ 75 w 219"/>
                <a:gd name="T5" fmla="*/ 57 h 132"/>
                <a:gd name="T6" fmla="*/ 142 w 219"/>
                <a:gd name="T7" fmla="*/ 103 h 132"/>
                <a:gd name="T8" fmla="*/ 213 w 219"/>
                <a:gd name="T9" fmla="*/ 31 h 132"/>
                <a:gd name="T10" fmla="*/ 219 w 219"/>
                <a:gd name="T11" fmla="*/ 38 h 132"/>
                <a:gd name="T12" fmla="*/ 143 w 219"/>
                <a:gd name="T13" fmla="*/ 115 h 132"/>
                <a:gd name="T14" fmla="*/ 77 w 219"/>
                <a:gd name="T15" fmla="*/ 69 h 132"/>
                <a:gd name="T16" fmla="*/ 31 w 219"/>
                <a:gd name="T17" fmla="*/ 132 h 132"/>
                <a:gd name="T18" fmla="*/ 54 w 219"/>
                <a:gd name="T19" fmla="*/ 21 h 132"/>
                <a:gd name="T20" fmla="*/ 32 w 219"/>
                <a:gd name="T21" fmla="*/ 21 h 132"/>
                <a:gd name="T22" fmla="*/ 32 w 219"/>
                <a:gd name="T23" fmla="*/ 0 h 132"/>
                <a:gd name="T24" fmla="*/ 23 w 219"/>
                <a:gd name="T25" fmla="*/ 0 h 132"/>
                <a:gd name="T26" fmla="*/ 23 w 219"/>
                <a:gd name="T27" fmla="*/ 21 h 132"/>
                <a:gd name="T28" fmla="*/ 0 w 219"/>
                <a:gd name="T29" fmla="*/ 21 h 132"/>
                <a:gd name="T30" fmla="*/ 0 w 219"/>
                <a:gd name="T31" fmla="*/ 30 h 132"/>
                <a:gd name="T32" fmla="*/ 23 w 219"/>
                <a:gd name="T33" fmla="*/ 30 h 132"/>
                <a:gd name="T34" fmla="*/ 23 w 219"/>
                <a:gd name="T35" fmla="*/ 52 h 132"/>
                <a:gd name="T36" fmla="*/ 32 w 219"/>
                <a:gd name="T37" fmla="*/ 52 h 132"/>
                <a:gd name="T38" fmla="*/ 32 w 219"/>
                <a:gd name="T39" fmla="*/ 30 h 132"/>
                <a:gd name="T40" fmla="*/ 54 w 219"/>
                <a:gd name="T41" fmla="*/ 30 h 132"/>
                <a:gd name="T42" fmla="*/ 54 w 219"/>
                <a:gd name="T43" fmla="*/ 21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9" h="132">
                  <a:moveTo>
                    <a:pt x="31" y="132"/>
                  </a:moveTo>
                  <a:lnTo>
                    <a:pt x="24" y="126"/>
                  </a:lnTo>
                  <a:lnTo>
                    <a:pt x="75" y="57"/>
                  </a:lnTo>
                  <a:lnTo>
                    <a:pt x="142" y="103"/>
                  </a:lnTo>
                  <a:lnTo>
                    <a:pt x="213" y="31"/>
                  </a:lnTo>
                  <a:lnTo>
                    <a:pt x="219" y="38"/>
                  </a:lnTo>
                  <a:lnTo>
                    <a:pt x="143" y="115"/>
                  </a:lnTo>
                  <a:lnTo>
                    <a:pt x="77" y="69"/>
                  </a:lnTo>
                  <a:lnTo>
                    <a:pt x="31" y="132"/>
                  </a:lnTo>
                  <a:close/>
                  <a:moveTo>
                    <a:pt x="54" y="21"/>
                  </a:moveTo>
                  <a:lnTo>
                    <a:pt x="32" y="21"/>
                  </a:lnTo>
                  <a:lnTo>
                    <a:pt x="32" y="0"/>
                  </a:lnTo>
                  <a:lnTo>
                    <a:pt x="23" y="0"/>
                  </a:lnTo>
                  <a:lnTo>
                    <a:pt x="23" y="21"/>
                  </a:lnTo>
                  <a:lnTo>
                    <a:pt x="0" y="21"/>
                  </a:lnTo>
                  <a:lnTo>
                    <a:pt x="0" y="30"/>
                  </a:lnTo>
                  <a:lnTo>
                    <a:pt x="23" y="30"/>
                  </a:lnTo>
                  <a:lnTo>
                    <a:pt x="23" y="52"/>
                  </a:lnTo>
                  <a:lnTo>
                    <a:pt x="32" y="52"/>
                  </a:lnTo>
                  <a:lnTo>
                    <a:pt x="32" y="30"/>
                  </a:lnTo>
                  <a:lnTo>
                    <a:pt x="54" y="30"/>
                  </a:lnTo>
                  <a:lnTo>
                    <a:pt x="54" y="21"/>
                  </a:lnTo>
                  <a:close/>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8" name="Title 1"/>
          <p:cNvSpPr txBox="1">
            <a:spLocks/>
          </p:cNvSpPr>
          <p:nvPr/>
        </p:nvSpPr>
        <p:spPr>
          <a:xfrm>
            <a:off x="461387" y="304803"/>
            <a:ext cx="8396863" cy="620359"/>
          </a:xfrm>
          <a:prstGeom prst="rect">
            <a:avLst/>
          </a:prstGeom>
        </p:spPr>
        <p:txBody>
          <a:bodyPr vert="horz" lIns="121917" tIns="60958" rIns="121917" bIns="60958" rtlCol="0" anchor="b" anchorCtr="0">
            <a:normAutofit/>
          </a:bodyPr>
          <a:lstStyle>
            <a:lvl1pPr algn="l" defTabSz="914400" rtl="0" eaLnBrk="1" latinLnBrk="0" hangingPunct="1">
              <a:lnSpc>
                <a:spcPct val="90000"/>
              </a:lnSpc>
              <a:spcBef>
                <a:spcPct val="0"/>
              </a:spcBef>
              <a:buNone/>
              <a:defRPr sz="2000" b="0" kern="1200">
                <a:solidFill>
                  <a:schemeClr val="tx1"/>
                </a:solidFill>
                <a:latin typeface="Arial" pitchFamily="34" charset="0"/>
                <a:ea typeface="+mj-ea"/>
                <a:cs typeface="Arial" pitchFamily="34" charset="0"/>
              </a:defRPr>
            </a:lvl1pPr>
          </a:lstStyle>
          <a:p>
            <a:r>
              <a:rPr lang="en-US" dirty="0" smtClean="0"/>
              <a:t>OSAM Maturity Participation  Overview</a:t>
            </a:r>
            <a:endParaRPr lang="en-US" dirty="0"/>
          </a:p>
        </p:txBody>
      </p:sp>
      <p:sp>
        <p:nvSpPr>
          <p:cNvPr id="9" name="Rectangle 26"/>
          <p:cNvSpPr>
            <a:spLocks noChangeArrowheads="1"/>
          </p:cNvSpPr>
          <p:nvPr/>
        </p:nvSpPr>
        <p:spPr bwMode="auto">
          <a:xfrm>
            <a:off x="531099" y="1337807"/>
            <a:ext cx="875110" cy="4453395"/>
          </a:xfrm>
          <a:prstGeom prst="rect">
            <a:avLst/>
          </a:prstGeom>
          <a:solidFill>
            <a:srgbClr val="D86916"/>
          </a:solidFill>
          <a:ln>
            <a:noFill/>
          </a:ln>
          <a:extLst/>
        </p:spPr>
        <p:txBody>
          <a:bodyPr vert="horz" wrap="square" lIns="64008" tIns="45720" rIns="27432" bIns="45720" numCol="1" anchor="ctr" anchorCtr="0" compatLnSpc="1">
            <a:prstTxWarp prst="textNoShape">
              <a:avLst/>
            </a:prstTxWarp>
          </a:bodyPr>
          <a:lstStyle/>
          <a:p>
            <a:pPr>
              <a:lnSpc>
                <a:spcPct val="95000"/>
              </a:lnSpc>
            </a:pPr>
            <a:endParaRPr lang="en-US" sz="1400" dirty="0"/>
          </a:p>
        </p:txBody>
      </p:sp>
      <p:grpSp>
        <p:nvGrpSpPr>
          <p:cNvPr id="20" name="Group 19"/>
          <p:cNvGrpSpPr/>
          <p:nvPr/>
        </p:nvGrpSpPr>
        <p:grpSpPr>
          <a:xfrm>
            <a:off x="638671" y="1385464"/>
            <a:ext cx="632222" cy="806450"/>
            <a:chOff x="5686425" y="3017838"/>
            <a:chExt cx="842963" cy="806450"/>
          </a:xfrm>
        </p:grpSpPr>
        <p:sp>
          <p:nvSpPr>
            <p:cNvPr id="21" name="Freeform 41"/>
            <p:cNvSpPr>
              <a:spLocks noEditPoints="1"/>
            </p:cNvSpPr>
            <p:nvPr/>
          </p:nvSpPr>
          <p:spPr bwMode="auto">
            <a:xfrm>
              <a:off x="5708650" y="3455988"/>
              <a:ext cx="19050" cy="46038"/>
            </a:xfrm>
            <a:custGeom>
              <a:avLst/>
              <a:gdLst>
                <a:gd name="T0" fmla="*/ 12 w 12"/>
                <a:gd name="T1" fmla="*/ 29 h 29"/>
                <a:gd name="T2" fmla="*/ 12 w 12"/>
                <a:gd name="T3" fmla="*/ 29 h 29"/>
                <a:gd name="T4" fmla="*/ 12 w 12"/>
                <a:gd name="T5" fmla="*/ 29 h 29"/>
                <a:gd name="T6" fmla="*/ 0 w 12"/>
                <a:gd name="T7" fmla="*/ 0 h 29"/>
                <a:gd name="T8" fmla="*/ 0 w 12"/>
                <a:gd name="T9" fmla="*/ 0 h 29"/>
                <a:gd name="T10" fmla="*/ 0 w 12"/>
                <a:gd name="T11" fmla="*/ 0 h 29"/>
              </a:gdLst>
              <a:ahLst/>
              <a:cxnLst>
                <a:cxn ang="0">
                  <a:pos x="T0" y="T1"/>
                </a:cxn>
                <a:cxn ang="0">
                  <a:pos x="T2" y="T3"/>
                </a:cxn>
                <a:cxn ang="0">
                  <a:pos x="T4" y="T5"/>
                </a:cxn>
                <a:cxn ang="0">
                  <a:pos x="T6" y="T7"/>
                </a:cxn>
                <a:cxn ang="0">
                  <a:pos x="T8" y="T9"/>
                </a:cxn>
                <a:cxn ang="0">
                  <a:pos x="T10" y="T11"/>
                </a:cxn>
              </a:cxnLst>
              <a:rect l="0" t="0" r="r" b="b"/>
              <a:pathLst>
                <a:path w="12" h="29">
                  <a:moveTo>
                    <a:pt x="12" y="29"/>
                  </a:moveTo>
                  <a:lnTo>
                    <a:pt x="12" y="29"/>
                  </a:lnTo>
                  <a:lnTo>
                    <a:pt x="12" y="29"/>
                  </a:lnTo>
                  <a:close/>
                  <a:moveTo>
                    <a:pt x="0" y="0"/>
                  </a:moveTo>
                  <a:lnTo>
                    <a:pt x="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42"/>
            <p:cNvSpPr>
              <a:spLocks noEditPoints="1"/>
            </p:cNvSpPr>
            <p:nvPr/>
          </p:nvSpPr>
          <p:spPr bwMode="auto">
            <a:xfrm>
              <a:off x="6240463" y="3802063"/>
              <a:ext cx="15875" cy="19050"/>
            </a:xfrm>
            <a:custGeom>
              <a:avLst/>
              <a:gdLst>
                <a:gd name="T0" fmla="*/ 1 w 4"/>
                <a:gd name="T1" fmla="*/ 5 h 5"/>
                <a:gd name="T2" fmla="*/ 1 w 4"/>
                <a:gd name="T3" fmla="*/ 5 h 5"/>
                <a:gd name="T4" fmla="*/ 1 w 4"/>
                <a:gd name="T5" fmla="*/ 5 h 5"/>
                <a:gd name="T6" fmla="*/ 0 w 4"/>
                <a:gd name="T7" fmla="*/ 3 h 5"/>
                <a:gd name="T8" fmla="*/ 0 w 4"/>
                <a:gd name="T9" fmla="*/ 3 h 5"/>
                <a:gd name="T10" fmla="*/ 0 w 4"/>
                <a:gd name="T11" fmla="*/ 3 h 5"/>
                <a:gd name="T12" fmla="*/ 4 w 4"/>
                <a:gd name="T13" fmla="*/ 0 h 5"/>
                <a:gd name="T14" fmla="*/ 4 w 4"/>
                <a:gd name="T15" fmla="*/ 0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5">
                  <a:moveTo>
                    <a:pt x="1" y="5"/>
                  </a:moveTo>
                  <a:cubicBezTo>
                    <a:pt x="1" y="5"/>
                    <a:pt x="1" y="5"/>
                    <a:pt x="1" y="5"/>
                  </a:cubicBezTo>
                  <a:cubicBezTo>
                    <a:pt x="1" y="5"/>
                    <a:pt x="1" y="5"/>
                    <a:pt x="1" y="5"/>
                  </a:cubicBezTo>
                  <a:close/>
                  <a:moveTo>
                    <a:pt x="0" y="3"/>
                  </a:moveTo>
                  <a:cubicBezTo>
                    <a:pt x="0" y="3"/>
                    <a:pt x="0" y="3"/>
                    <a:pt x="0" y="3"/>
                  </a:cubicBezTo>
                  <a:cubicBezTo>
                    <a:pt x="0" y="3"/>
                    <a:pt x="0" y="3"/>
                    <a:pt x="0" y="3"/>
                  </a:cubicBezTo>
                  <a:close/>
                  <a:moveTo>
                    <a:pt x="4" y="0"/>
                  </a:moveTo>
                  <a:cubicBezTo>
                    <a:pt x="4" y="0"/>
                    <a:pt x="4" y="0"/>
                    <a:pt x="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Rectangle 43"/>
            <p:cNvSpPr>
              <a:spLocks noChangeArrowheads="1"/>
            </p:cNvSpPr>
            <p:nvPr/>
          </p:nvSpPr>
          <p:spPr bwMode="auto">
            <a:xfrm>
              <a:off x="6308725" y="3460750"/>
              <a:ext cx="52387" cy="190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44"/>
            <p:cNvSpPr>
              <a:spLocks/>
            </p:cNvSpPr>
            <p:nvPr/>
          </p:nvSpPr>
          <p:spPr bwMode="auto">
            <a:xfrm>
              <a:off x="6240463" y="3460750"/>
              <a:ext cx="49212" cy="19050"/>
            </a:xfrm>
            <a:custGeom>
              <a:avLst/>
              <a:gdLst>
                <a:gd name="T0" fmla="*/ 13 w 13"/>
                <a:gd name="T1" fmla="*/ 5 h 5"/>
                <a:gd name="T2" fmla="*/ 13 w 13"/>
                <a:gd name="T3" fmla="*/ 0 h 5"/>
                <a:gd name="T4" fmla="*/ 9 w 13"/>
                <a:gd name="T5" fmla="*/ 0 h 5"/>
                <a:gd name="T6" fmla="*/ 0 w 13"/>
                <a:gd name="T7" fmla="*/ 5 h 5"/>
                <a:gd name="T8" fmla="*/ 13 w 13"/>
                <a:gd name="T9" fmla="*/ 5 h 5"/>
              </a:gdLst>
              <a:ahLst/>
              <a:cxnLst>
                <a:cxn ang="0">
                  <a:pos x="T0" y="T1"/>
                </a:cxn>
                <a:cxn ang="0">
                  <a:pos x="T2" y="T3"/>
                </a:cxn>
                <a:cxn ang="0">
                  <a:pos x="T4" y="T5"/>
                </a:cxn>
                <a:cxn ang="0">
                  <a:pos x="T6" y="T7"/>
                </a:cxn>
                <a:cxn ang="0">
                  <a:pos x="T8" y="T9"/>
                </a:cxn>
              </a:cxnLst>
              <a:rect l="0" t="0" r="r" b="b"/>
              <a:pathLst>
                <a:path w="13" h="5">
                  <a:moveTo>
                    <a:pt x="13" y="5"/>
                  </a:moveTo>
                  <a:cubicBezTo>
                    <a:pt x="13" y="0"/>
                    <a:pt x="13" y="0"/>
                    <a:pt x="13" y="0"/>
                  </a:cubicBezTo>
                  <a:cubicBezTo>
                    <a:pt x="9" y="0"/>
                    <a:pt x="9" y="0"/>
                    <a:pt x="9" y="0"/>
                  </a:cubicBezTo>
                  <a:cubicBezTo>
                    <a:pt x="6" y="2"/>
                    <a:pt x="3" y="4"/>
                    <a:pt x="0" y="5"/>
                  </a:cubicBezTo>
                  <a:lnTo>
                    <a:pt x="13"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Rectangle 45"/>
            <p:cNvSpPr>
              <a:spLocks noChangeArrowheads="1"/>
            </p:cNvSpPr>
            <p:nvPr/>
          </p:nvSpPr>
          <p:spPr bwMode="auto">
            <a:xfrm>
              <a:off x="6176963" y="3460750"/>
              <a:ext cx="30162" cy="190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Rectangle 46"/>
            <p:cNvSpPr>
              <a:spLocks noChangeArrowheads="1"/>
            </p:cNvSpPr>
            <p:nvPr/>
          </p:nvSpPr>
          <p:spPr bwMode="auto">
            <a:xfrm>
              <a:off x="6105525" y="3460750"/>
              <a:ext cx="46037" cy="190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Rectangle 47"/>
            <p:cNvSpPr>
              <a:spLocks noChangeArrowheads="1"/>
            </p:cNvSpPr>
            <p:nvPr/>
          </p:nvSpPr>
          <p:spPr bwMode="auto">
            <a:xfrm>
              <a:off x="6030913" y="3460750"/>
              <a:ext cx="44450" cy="190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Rectangle 48"/>
            <p:cNvSpPr>
              <a:spLocks noChangeArrowheads="1"/>
            </p:cNvSpPr>
            <p:nvPr/>
          </p:nvSpPr>
          <p:spPr bwMode="auto">
            <a:xfrm>
              <a:off x="5956300" y="3460750"/>
              <a:ext cx="44450" cy="190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9" name="Freeform 49"/>
            <p:cNvSpPr>
              <a:spLocks/>
            </p:cNvSpPr>
            <p:nvPr/>
          </p:nvSpPr>
          <p:spPr bwMode="auto">
            <a:xfrm>
              <a:off x="6342063" y="3438525"/>
              <a:ext cx="33337" cy="63500"/>
            </a:xfrm>
            <a:custGeom>
              <a:avLst/>
              <a:gdLst>
                <a:gd name="T0" fmla="*/ 0 w 21"/>
                <a:gd name="T1" fmla="*/ 0 h 40"/>
                <a:gd name="T2" fmla="*/ 0 w 21"/>
                <a:gd name="T3" fmla="*/ 40 h 40"/>
                <a:gd name="T4" fmla="*/ 21 w 21"/>
                <a:gd name="T5" fmla="*/ 21 h 40"/>
                <a:gd name="T6" fmla="*/ 0 w 21"/>
                <a:gd name="T7" fmla="*/ 0 h 40"/>
              </a:gdLst>
              <a:ahLst/>
              <a:cxnLst>
                <a:cxn ang="0">
                  <a:pos x="T0" y="T1"/>
                </a:cxn>
                <a:cxn ang="0">
                  <a:pos x="T2" y="T3"/>
                </a:cxn>
                <a:cxn ang="0">
                  <a:pos x="T4" y="T5"/>
                </a:cxn>
                <a:cxn ang="0">
                  <a:pos x="T6" y="T7"/>
                </a:cxn>
              </a:cxnLst>
              <a:rect l="0" t="0" r="r" b="b"/>
              <a:pathLst>
                <a:path w="21" h="40">
                  <a:moveTo>
                    <a:pt x="0" y="0"/>
                  </a:moveTo>
                  <a:lnTo>
                    <a:pt x="0" y="40"/>
                  </a:lnTo>
                  <a:lnTo>
                    <a:pt x="21" y="21"/>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0" name="Freeform 50"/>
            <p:cNvSpPr>
              <a:spLocks/>
            </p:cNvSpPr>
            <p:nvPr/>
          </p:nvSpPr>
          <p:spPr bwMode="auto">
            <a:xfrm>
              <a:off x="5992813" y="3336925"/>
              <a:ext cx="26987" cy="33338"/>
            </a:xfrm>
            <a:custGeom>
              <a:avLst/>
              <a:gdLst>
                <a:gd name="T0" fmla="*/ 2 w 7"/>
                <a:gd name="T1" fmla="*/ 9 h 9"/>
                <a:gd name="T2" fmla="*/ 0 w 7"/>
                <a:gd name="T3" fmla="*/ 1 h 9"/>
                <a:gd name="T4" fmla="*/ 5 w 7"/>
                <a:gd name="T5" fmla="*/ 0 h 9"/>
                <a:gd name="T6" fmla="*/ 7 w 7"/>
                <a:gd name="T7" fmla="*/ 7 h 9"/>
                <a:gd name="T8" fmla="*/ 2 w 7"/>
                <a:gd name="T9" fmla="*/ 9 h 9"/>
              </a:gdLst>
              <a:ahLst/>
              <a:cxnLst>
                <a:cxn ang="0">
                  <a:pos x="T0" y="T1"/>
                </a:cxn>
                <a:cxn ang="0">
                  <a:pos x="T2" y="T3"/>
                </a:cxn>
                <a:cxn ang="0">
                  <a:pos x="T4" y="T5"/>
                </a:cxn>
                <a:cxn ang="0">
                  <a:pos x="T6" y="T7"/>
                </a:cxn>
                <a:cxn ang="0">
                  <a:pos x="T8" y="T9"/>
                </a:cxn>
              </a:cxnLst>
              <a:rect l="0" t="0" r="r" b="b"/>
              <a:pathLst>
                <a:path w="7" h="9">
                  <a:moveTo>
                    <a:pt x="2" y="9"/>
                  </a:moveTo>
                  <a:cubicBezTo>
                    <a:pt x="1" y="6"/>
                    <a:pt x="1" y="4"/>
                    <a:pt x="0" y="1"/>
                  </a:cubicBezTo>
                  <a:cubicBezTo>
                    <a:pt x="5" y="0"/>
                    <a:pt x="5" y="0"/>
                    <a:pt x="5" y="0"/>
                  </a:cubicBezTo>
                  <a:cubicBezTo>
                    <a:pt x="6" y="2"/>
                    <a:pt x="6" y="5"/>
                    <a:pt x="7" y="7"/>
                  </a:cubicBezTo>
                  <a:lnTo>
                    <a:pt x="2"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1" name="Freeform 51"/>
            <p:cNvSpPr>
              <a:spLocks/>
            </p:cNvSpPr>
            <p:nvPr/>
          </p:nvSpPr>
          <p:spPr bwMode="auto">
            <a:xfrm>
              <a:off x="6281738" y="3362325"/>
              <a:ext cx="46037" cy="57150"/>
            </a:xfrm>
            <a:custGeom>
              <a:avLst/>
              <a:gdLst>
                <a:gd name="T0" fmla="*/ 4 w 12"/>
                <a:gd name="T1" fmla="*/ 15 h 15"/>
                <a:gd name="T2" fmla="*/ 0 w 12"/>
                <a:gd name="T3" fmla="*/ 12 h 15"/>
                <a:gd name="T4" fmla="*/ 7 w 12"/>
                <a:gd name="T5" fmla="*/ 0 h 15"/>
                <a:gd name="T6" fmla="*/ 12 w 12"/>
                <a:gd name="T7" fmla="*/ 2 h 15"/>
                <a:gd name="T8" fmla="*/ 4 w 12"/>
                <a:gd name="T9" fmla="*/ 15 h 15"/>
              </a:gdLst>
              <a:ahLst/>
              <a:cxnLst>
                <a:cxn ang="0">
                  <a:pos x="T0" y="T1"/>
                </a:cxn>
                <a:cxn ang="0">
                  <a:pos x="T2" y="T3"/>
                </a:cxn>
                <a:cxn ang="0">
                  <a:pos x="T4" y="T5"/>
                </a:cxn>
                <a:cxn ang="0">
                  <a:pos x="T6" y="T7"/>
                </a:cxn>
                <a:cxn ang="0">
                  <a:pos x="T8" y="T9"/>
                </a:cxn>
              </a:cxnLst>
              <a:rect l="0" t="0" r="r" b="b"/>
              <a:pathLst>
                <a:path w="12" h="15">
                  <a:moveTo>
                    <a:pt x="4" y="15"/>
                  </a:moveTo>
                  <a:cubicBezTo>
                    <a:pt x="0" y="12"/>
                    <a:pt x="0" y="12"/>
                    <a:pt x="0" y="12"/>
                  </a:cubicBezTo>
                  <a:cubicBezTo>
                    <a:pt x="3" y="8"/>
                    <a:pt x="6" y="4"/>
                    <a:pt x="7" y="0"/>
                  </a:cubicBezTo>
                  <a:cubicBezTo>
                    <a:pt x="12" y="2"/>
                    <a:pt x="12" y="2"/>
                    <a:pt x="12" y="2"/>
                  </a:cubicBezTo>
                  <a:cubicBezTo>
                    <a:pt x="10" y="7"/>
                    <a:pt x="8" y="11"/>
                    <a:pt x="4" y="1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2" name="Freeform 52"/>
            <p:cNvSpPr>
              <a:spLocks/>
            </p:cNvSpPr>
            <p:nvPr/>
          </p:nvSpPr>
          <p:spPr bwMode="auto">
            <a:xfrm>
              <a:off x="6316663" y="3279775"/>
              <a:ext cx="25400" cy="60325"/>
            </a:xfrm>
            <a:custGeom>
              <a:avLst/>
              <a:gdLst>
                <a:gd name="T0" fmla="*/ 6 w 7"/>
                <a:gd name="T1" fmla="*/ 16 h 16"/>
                <a:gd name="T2" fmla="*/ 0 w 7"/>
                <a:gd name="T3" fmla="*/ 15 h 16"/>
                <a:gd name="T4" fmla="*/ 1 w 7"/>
                <a:gd name="T5" fmla="*/ 6 h 16"/>
                <a:gd name="T6" fmla="*/ 1 w 7"/>
                <a:gd name="T7" fmla="*/ 1 h 16"/>
                <a:gd name="T8" fmla="*/ 6 w 7"/>
                <a:gd name="T9" fmla="*/ 0 h 16"/>
                <a:gd name="T10" fmla="*/ 7 w 7"/>
                <a:gd name="T11" fmla="*/ 6 h 16"/>
                <a:gd name="T12" fmla="*/ 6 w 7"/>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7" h="16">
                  <a:moveTo>
                    <a:pt x="6" y="16"/>
                  </a:moveTo>
                  <a:cubicBezTo>
                    <a:pt x="0" y="15"/>
                    <a:pt x="0" y="15"/>
                    <a:pt x="0" y="15"/>
                  </a:cubicBezTo>
                  <a:cubicBezTo>
                    <a:pt x="1" y="12"/>
                    <a:pt x="1" y="9"/>
                    <a:pt x="1" y="6"/>
                  </a:cubicBezTo>
                  <a:cubicBezTo>
                    <a:pt x="1" y="5"/>
                    <a:pt x="1" y="3"/>
                    <a:pt x="1" y="1"/>
                  </a:cubicBezTo>
                  <a:cubicBezTo>
                    <a:pt x="6" y="0"/>
                    <a:pt x="6" y="0"/>
                    <a:pt x="6" y="0"/>
                  </a:cubicBezTo>
                  <a:cubicBezTo>
                    <a:pt x="6" y="2"/>
                    <a:pt x="7" y="4"/>
                    <a:pt x="7" y="6"/>
                  </a:cubicBezTo>
                  <a:cubicBezTo>
                    <a:pt x="7" y="10"/>
                    <a:pt x="6" y="13"/>
                    <a:pt x="6" y="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3" name="Freeform 53"/>
            <p:cNvSpPr>
              <a:spLocks/>
            </p:cNvSpPr>
            <p:nvPr/>
          </p:nvSpPr>
          <p:spPr bwMode="auto">
            <a:xfrm>
              <a:off x="5989638" y="3254375"/>
              <a:ext cx="26987" cy="55563"/>
            </a:xfrm>
            <a:custGeom>
              <a:avLst/>
              <a:gdLst>
                <a:gd name="T0" fmla="*/ 0 w 7"/>
                <a:gd name="T1" fmla="*/ 15 h 15"/>
                <a:gd name="T2" fmla="*/ 0 w 7"/>
                <a:gd name="T3" fmla="*/ 13 h 15"/>
                <a:gd name="T4" fmla="*/ 2 w 7"/>
                <a:gd name="T5" fmla="*/ 0 h 15"/>
                <a:gd name="T6" fmla="*/ 7 w 7"/>
                <a:gd name="T7" fmla="*/ 1 h 15"/>
                <a:gd name="T8" fmla="*/ 5 w 7"/>
                <a:gd name="T9" fmla="*/ 13 h 15"/>
                <a:gd name="T10" fmla="*/ 5 w 7"/>
                <a:gd name="T11" fmla="*/ 15 h 15"/>
                <a:gd name="T12" fmla="*/ 0 w 7"/>
                <a:gd name="T13" fmla="*/ 15 h 15"/>
              </a:gdLst>
              <a:ahLst/>
              <a:cxnLst>
                <a:cxn ang="0">
                  <a:pos x="T0" y="T1"/>
                </a:cxn>
                <a:cxn ang="0">
                  <a:pos x="T2" y="T3"/>
                </a:cxn>
                <a:cxn ang="0">
                  <a:pos x="T4" y="T5"/>
                </a:cxn>
                <a:cxn ang="0">
                  <a:pos x="T6" y="T7"/>
                </a:cxn>
                <a:cxn ang="0">
                  <a:pos x="T8" y="T9"/>
                </a:cxn>
                <a:cxn ang="0">
                  <a:pos x="T10" y="T11"/>
                </a:cxn>
                <a:cxn ang="0">
                  <a:pos x="T12" y="T13"/>
                </a:cxn>
              </a:cxnLst>
              <a:rect l="0" t="0" r="r" b="b"/>
              <a:pathLst>
                <a:path w="7" h="15">
                  <a:moveTo>
                    <a:pt x="0" y="15"/>
                  </a:moveTo>
                  <a:cubicBezTo>
                    <a:pt x="0" y="15"/>
                    <a:pt x="0" y="14"/>
                    <a:pt x="0" y="13"/>
                  </a:cubicBezTo>
                  <a:cubicBezTo>
                    <a:pt x="0" y="9"/>
                    <a:pt x="1" y="4"/>
                    <a:pt x="2" y="0"/>
                  </a:cubicBezTo>
                  <a:cubicBezTo>
                    <a:pt x="7" y="1"/>
                    <a:pt x="7" y="1"/>
                    <a:pt x="7" y="1"/>
                  </a:cubicBezTo>
                  <a:cubicBezTo>
                    <a:pt x="6" y="5"/>
                    <a:pt x="5" y="9"/>
                    <a:pt x="5" y="13"/>
                  </a:cubicBezTo>
                  <a:cubicBezTo>
                    <a:pt x="5" y="14"/>
                    <a:pt x="5" y="14"/>
                    <a:pt x="5" y="15"/>
                  </a:cubicBezTo>
                  <a:lnTo>
                    <a:pt x="0"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4" name="Freeform 54"/>
            <p:cNvSpPr>
              <a:spLocks/>
            </p:cNvSpPr>
            <p:nvPr/>
          </p:nvSpPr>
          <p:spPr bwMode="auto">
            <a:xfrm>
              <a:off x="6289675" y="3197225"/>
              <a:ext cx="41275" cy="60325"/>
            </a:xfrm>
            <a:custGeom>
              <a:avLst/>
              <a:gdLst>
                <a:gd name="T0" fmla="*/ 7 w 11"/>
                <a:gd name="T1" fmla="*/ 16 h 16"/>
                <a:gd name="T2" fmla="*/ 0 w 11"/>
                <a:gd name="T3" fmla="*/ 4 h 16"/>
                <a:gd name="T4" fmla="*/ 4 w 11"/>
                <a:gd name="T5" fmla="*/ 0 h 16"/>
                <a:gd name="T6" fmla="*/ 11 w 11"/>
                <a:gd name="T7" fmla="*/ 15 h 16"/>
                <a:gd name="T8" fmla="*/ 7 w 11"/>
                <a:gd name="T9" fmla="*/ 16 h 16"/>
              </a:gdLst>
              <a:ahLst/>
              <a:cxnLst>
                <a:cxn ang="0">
                  <a:pos x="T0" y="T1"/>
                </a:cxn>
                <a:cxn ang="0">
                  <a:pos x="T2" y="T3"/>
                </a:cxn>
                <a:cxn ang="0">
                  <a:pos x="T4" y="T5"/>
                </a:cxn>
                <a:cxn ang="0">
                  <a:pos x="T6" y="T7"/>
                </a:cxn>
                <a:cxn ang="0">
                  <a:pos x="T8" y="T9"/>
                </a:cxn>
              </a:cxnLst>
              <a:rect l="0" t="0" r="r" b="b"/>
              <a:pathLst>
                <a:path w="11" h="16">
                  <a:moveTo>
                    <a:pt x="7" y="16"/>
                  </a:moveTo>
                  <a:cubicBezTo>
                    <a:pt x="5" y="12"/>
                    <a:pt x="3" y="7"/>
                    <a:pt x="0" y="4"/>
                  </a:cubicBezTo>
                  <a:cubicBezTo>
                    <a:pt x="4" y="0"/>
                    <a:pt x="4" y="0"/>
                    <a:pt x="4" y="0"/>
                  </a:cubicBezTo>
                  <a:cubicBezTo>
                    <a:pt x="8" y="5"/>
                    <a:pt x="10" y="10"/>
                    <a:pt x="11" y="15"/>
                  </a:cubicBezTo>
                  <a:lnTo>
                    <a:pt x="7" y="1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5" name="Freeform 55"/>
            <p:cNvSpPr>
              <a:spLocks/>
            </p:cNvSpPr>
            <p:nvPr/>
          </p:nvSpPr>
          <p:spPr bwMode="auto">
            <a:xfrm>
              <a:off x="6008688" y="3179763"/>
              <a:ext cx="49212" cy="55563"/>
            </a:xfrm>
            <a:custGeom>
              <a:avLst/>
              <a:gdLst>
                <a:gd name="T0" fmla="*/ 5 w 13"/>
                <a:gd name="T1" fmla="*/ 15 h 15"/>
                <a:gd name="T2" fmla="*/ 0 w 13"/>
                <a:gd name="T3" fmla="*/ 12 h 15"/>
                <a:gd name="T4" fmla="*/ 9 w 13"/>
                <a:gd name="T5" fmla="*/ 0 h 15"/>
                <a:gd name="T6" fmla="*/ 13 w 13"/>
                <a:gd name="T7" fmla="*/ 3 h 15"/>
                <a:gd name="T8" fmla="*/ 5 w 13"/>
                <a:gd name="T9" fmla="*/ 15 h 15"/>
              </a:gdLst>
              <a:ahLst/>
              <a:cxnLst>
                <a:cxn ang="0">
                  <a:pos x="T0" y="T1"/>
                </a:cxn>
                <a:cxn ang="0">
                  <a:pos x="T2" y="T3"/>
                </a:cxn>
                <a:cxn ang="0">
                  <a:pos x="T4" y="T5"/>
                </a:cxn>
                <a:cxn ang="0">
                  <a:pos x="T6" y="T7"/>
                </a:cxn>
                <a:cxn ang="0">
                  <a:pos x="T8" y="T9"/>
                </a:cxn>
              </a:cxnLst>
              <a:rect l="0" t="0" r="r" b="b"/>
              <a:pathLst>
                <a:path w="13" h="15">
                  <a:moveTo>
                    <a:pt x="5" y="15"/>
                  </a:moveTo>
                  <a:cubicBezTo>
                    <a:pt x="0" y="12"/>
                    <a:pt x="0" y="12"/>
                    <a:pt x="0" y="12"/>
                  </a:cubicBezTo>
                  <a:cubicBezTo>
                    <a:pt x="2" y="7"/>
                    <a:pt x="6" y="3"/>
                    <a:pt x="9" y="0"/>
                  </a:cubicBezTo>
                  <a:cubicBezTo>
                    <a:pt x="13" y="3"/>
                    <a:pt x="13" y="3"/>
                    <a:pt x="13" y="3"/>
                  </a:cubicBezTo>
                  <a:cubicBezTo>
                    <a:pt x="10" y="7"/>
                    <a:pt x="7" y="10"/>
                    <a:pt x="5" y="1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6" name="Freeform 56"/>
            <p:cNvSpPr>
              <a:spLocks/>
            </p:cNvSpPr>
            <p:nvPr/>
          </p:nvSpPr>
          <p:spPr bwMode="auto">
            <a:xfrm>
              <a:off x="6229350" y="3144838"/>
              <a:ext cx="57150" cy="46038"/>
            </a:xfrm>
            <a:custGeom>
              <a:avLst/>
              <a:gdLst>
                <a:gd name="T0" fmla="*/ 12 w 15"/>
                <a:gd name="T1" fmla="*/ 12 h 12"/>
                <a:gd name="T2" fmla="*/ 0 w 15"/>
                <a:gd name="T3" fmla="*/ 4 h 12"/>
                <a:gd name="T4" fmla="*/ 2 w 15"/>
                <a:gd name="T5" fmla="*/ 0 h 12"/>
                <a:gd name="T6" fmla="*/ 15 w 15"/>
                <a:gd name="T7" fmla="*/ 9 h 12"/>
                <a:gd name="T8" fmla="*/ 12 w 15"/>
                <a:gd name="T9" fmla="*/ 12 h 12"/>
              </a:gdLst>
              <a:ahLst/>
              <a:cxnLst>
                <a:cxn ang="0">
                  <a:pos x="T0" y="T1"/>
                </a:cxn>
                <a:cxn ang="0">
                  <a:pos x="T2" y="T3"/>
                </a:cxn>
                <a:cxn ang="0">
                  <a:pos x="T4" y="T5"/>
                </a:cxn>
                <a:cxn ang="0">
                  <a:pos x="T6" y="T7"/>
                </a:cxn>
                <a:cxn ang="0">
                  <a:pos x="T8" y="T9"/>
                </a:cxn>
              </a:cxnLst>
              <a:rect l="0" t="0" r="r" b="b"/>
              <a:pathLst>
                <a:path w="15" h="12">
                  <a:moveTo>
                    <a:pt x="12" y="12"/>
                  </a:moveTo>
                  <a:cubicBezTo>
                    <a:pt x="8" y="9"/>
                    <a:pt x="4" y="6"/>
                    <a:pt x="0" y="4"/>
                  </a:cubicBezTo>
                  <a:cubicBezTo>
                    <a:pt x="2" y="0"/>
                    <a:pt x="2" y="0"/>
                    <a:pt x="2" y="0"/>
                  </a:cubicBezTo>
                  <a:cubicBezTo>
                    <a:pt x="7" y="2"/>
                    <a:pt x="11" y="5"/>
                    <a:pt x="15" y="9"/>
                  </a:cubicBezTo>
                  <a:lnTo>
                    <a:pt x="12" y="1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7" name="Freeform 57"/>
            <p:cNvSpPr>
              <a:spLocks/>
            </p:cNvSpPr>
            <p:nvPr/>
          </p:nvSpPr>
          <p:spPr bwMode="auto">
            <a:xfrm>
              <a:off x="6069013" y="3133725"/>
              <a:ext cx="55562" cy="41275"/>
            </a:xfrm>
            <a:custGeom>
              <a:avLst/>
              <a:gdLst>
                <a:gd name="T0" fmla="*/ 3 w 15"/>
                <a:gd name="T1" fmla="*/ 11 h 11"/>
                <a:gd name="T2" fmla="*/ 0 w 15"/>
                <a:gd name="T3" fmla="*/ 7 h 11"/>
                <a:gd name="T4" fmla="*/ 14 w 15"/>
                <a:gd name="T5" fmla="*/ 0 h 11"/>
                <a:gd name="T6" fmla="*/ 15 w 15"/>
                <a:gd name="T7" fmla="*/ 5 h 11"/>
                <a:gd name="T8" fmla="*/ 3 w 15"/>
                <a:gd name="T9" fmla="*/ 11 h 11"/>
              </a:gdLst>
              <a:ahLst/>
              <a:cxnLst>
                <a:cxn ang="0">
                  <a:pos x="T0" y="T1"/>
                </a:cxn>
                <a:cxn ang="0">
                  <a:pos x="T2" y="T3"/>
                </a:cxn>
                <a:cxn ang="0">
                  <a:pos x="T4" y="T5"/>
                </a:cxn>
                <a:cxn ang="0">
                  <a:pos x="T6" y="T7"/>
                </a:cxn>
                <a:cxn ang="0">
                  <a:pos x="T8" y="T9"/>
                </a:cxn>
              </a:cxnLst>
              <a:rect l="0" t="0" r="r" b="b"/>
              <a:pathLst>
                <a:path w="15" h="11">
                  <a:moveTo>
                    <a:pt x="3" y="11"/>
                  </a:moveTo>
                  <a:cubicBezTo>
                    <a:pt x="0" y="7"/>
                    <a:pt x="0" y="7"/>
                    <a:pt x="0" y="7"/>
                  </a:cubicBezTo>
                  <a:cubicBezTo>
                    <a:pt x="4" y="4"/>
                    <a:pt x="9" y="1"/>
                    <a:pt x="14" y="0"/>
                  </a:cubicBezTo>
                  <a:cubicBezTo>
                    <a:pt x="15" y="5"/>
                    <a:pt x="15" y="5"/>
                    <a:pt x="15" y="5"/>
                  </a:cubicBezTo>
                  <a:cubicBezTo>
                    <a:pt x="11" y="6"/>
                    <a:pt x="6" y="8"/>
                    <a:pt x="3" y="1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 name="Freeform 58"/>
            <p:cNvSpPr>
              <a:spLocks/>
            </p:cNvSpPr>
            <p:nvPr/>
          </p:nvSpPr>
          <p:spPr bwMode="auto">
            <a:xfrm>
              <a:off x="6151563" y="3130550"/>
              <a:ext cx="60325" cy="22225"/>
            </a:xfrm>
            <a:custGeom>
              <a:avLst/>
              <a:gdLst>
                <a:gd name="T0" fmla="*/ 14 w 16"/>
                <a:gd name="T1" fmla="*/ 6 h 6"/>
                <a:gd name="T2" fmla="*/ 4 w 16"/>
                <a:gd name="T3" fmla="*/ 5 h 6"/>
                <a:gd name="T4" fmla="*/ 0 w 16"/>
                <a:gd name="T5" fmla="*/ 5 h 6"/>
                <a:gd name="T6" fmla="*/ 0 w 16"/>
                <a:gd name="T7" fmla="*/ 0 h 6"/>
                <a:gd name="T8" fmla="*/ 4 w 16"/>
                <a:gd name="T9" fmla="*/ 0 h 6"/>
                <a:gd name="T10" fmla="*/ 16 w 16"/>
                <a:gd name="T11" fmla="*/ 1 h 6"/>
                <a:gd name="T12" fmla="*/ 14 w 16"/>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6" h="6">
                  <a:moveTo>
                    <a:pt x="14" y="6"/>
                  </a:moveTo>
                  <a:cubicBezTo>
                    <a:pt x="11" y="5"/>
                    <a:pt x="7" y="5"/>
                    <a:pt x="4" y="5"/>
                  </a:cubicBezTo>
                  <a:cubicBezTo>
                    <a:pt x="3" y="5"/>
                    <a:pt x="1" y="5"/>
                    <a:pt x="0" y="5"/>
                  </a:cubicBezTo>
                  <a:cubicBezTo>
                    <a:pt x="0" y="0"/>
                    <a:pt x="0" y="0"/>
                    <a:pt x="0" y="0"/>
                  </a:cubicBezTo>
                  <a:cubicBezTo>
                    <a:pt x="1" y="0"/>
                    <a:pt x="2" y="0"/>
                    <a:pt x="4" y="0"/>
                  </a:cubicBezTo>
                  <a:cubicBezTo>
                    <a:pt x="8" y="0"/>
                    <a:pt x="12" y="0"/>
                    <a:pt x="16" y="1"/>
                  </a:cubicBezTo>
                  <a:lnTo>
                    <a:pt x="14"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9" name="Freeform 59"/>
            <p:cNvSpPr>
              <a:spLocks/>
            </p:cNvSpPr>
            <p:nvPr/>
          </p:nvSpPr>
          <p:spPr bwMode="auto">
            <a:xfrm>
              <a:off x="5978525" y="3344863"/>
              <a:ext cx="55562" cy="44450"/>
            </a:xfrm>
            <a:custGeom>
              <a:avLst/>
              <a:gdLst>
                <a:gd name="T0" fmla="*/ 35 w 35"/>
                <a:gd name="T1" fmla="*/ 0 h 28"/>
                <a:gd name="T2" fmla="*/ 28 w 35"/>
                <a:gd name="T3" fmla="*/ 28 h 28"/>
                <a:gd name="T4" fmla="*/ 0 w 35"/>
                <a:gd name="T5" fmla="*/ 18 h 28"/>
                <a:gd name="T6" fmla="*/ 35 w 35"/>
                <a:gd name="T7" fmla="*/ 0 h 28"/>
              </a:gdLst>
              <a:ahLst/>
              <a:cxnLst>
                <a:cxn ang="0">
                  <a:pos x="T0" y="T1"/>
                </a:cxn>
                <a:cxn ang="0">
                  <a:pos x="T2" y="T3"/>
                </a:cxn>
                <a:cxn ang="0">
                  <a:pos x="T4" y="T5"/>
                </a:cxn>
                <a:cxn ang="0">
                  <a:pos x="T6" y="T7"/>
                </a:cxn>
              </a:cxnLst>
              <a:rect l="0" t="0" r="r" b="b"/>
              <a:pathLst>
                <a:path w="35" h="28">
                  <a:moveTo>
                    <a:pt x="35" y="0"/>
                  </a:moveTo>
                  <a:lnTo>
                    <a:pt x="28" y="28"/>
                  </a:lnTo>
                  <a:lnTo>
                    <a:pt x="0" y="18"/>
                  </a:lnTo>
                  <a:lnTo>
                    <a:pt x="3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0" name="Freeform 60"/>
            <p:cNvSpPr>
              <a:spLocks/>
            </p:cNvSpPr>
            <p:nvPr/>
          </p:nvSpPr>
          <p:spPr bwMode="auto">
            <a:xfrm>
              <a:off x="6229350" y="3427413"/>
              <a:ext cx="46037" cy="36513"/>
            </a:xfrm>
            <a:custGeom>
              <a:avLst/>
              <a:gdLst>
                <a:gd name="T0" fmla="*/ 9 w 12"/>
                <a:gd name="T1" fmla="*/ 0 h 10"/>
                <a:gd name="T2" fmla="*/ 0 w 12"/>
                <a:gd name="T3" fmla="*/ 5 h 10"/>
                <a:gd name="T4" fmla="*/ 2 w 12"/>
                <a:gd name="T5" fmla="*/ 10 h 10"/>
                <a:gd name="T6" fmla="*/ 12 w 12"/>
                <a:gd name="T7" fmla="*/ 4 h 10"/>
                <a:gd name="T8" fmla="*/ 9 w 12"/>
                <a:gd name="T9" fmla="*/ 0 h 10"/>
              </a:gdLst>
              <a:ahLst/>
              <a:cxnLst>
                <a:cxn ang="0">
                  <a:pos x="T0" y="T1"/>
                </a:cxn>
                <a:cxn ang="0">
                  <a:pos x="T2" y="T3"/>
                </a:cxn>
                <a:cxn ang="0">
                  <a:pos x="T4" y="T5"/>
                </a:cxn>
                <a:cxn ang="0">
                  <a:pos x="T6" y="T7"/>
                </a:cxn>
                <a:cxn ang="0">
                  <a:pos x="T8" y="T9"/>
                </a:cxn>
              </a:cxnLst>
              <a:rect l="0" t="0" r="r" b="b"/>
              <a:pathLst>
                <a:path w="12" h="10">
                  <a:moveTo>
                    <a:pt x="9" y="0"/>
                  </a:moveTo>
                  <a:cubicBezTo>
                    <a:pt x="6" y="2"/>
                    <a:pt x="3" y="4"/>
                    <a:pt x="0" y="5"/>
                  </a:cubicBezTo>
                  <a:cubicBezTo>
                    <a:pt x="2" y="10"/>
                    <a:pt x="2" y="10"/>
                    <a:pt x="2" y="10"/>
                  </a:cubicBezTo>
                  <a:cubicBezTo>
                    <a:pt x="6" y="8"/>
                    <a:pt x="9" y="6"/>
                    <a:pt x="12" y="4"/>
                  </a:cubicBezTo>
                  <a:lnTo>
                    <a:pt x="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1" name="Freeform 63"/>
            <p:cNvSpPr>
              <a:spLocks/>
            </p:cNvSpPr>
            <p:nvPr/>
          </p:nvSpPr>
          <p:spPr bwMode="auto">
            <a:xfrm>
              <a:off x="6132513" y="3587750"/>
              <a:ext cx="198437" cy="225425"/>
            </a:xfrm>
            <a:custGeom>
              <a:avLst/>
              <a:gdLst>
                <a:gd name="T0" fmla="*/ 4 w 53"/>
                <a:gd name="T1" fmla="*/ 60 h 60"/>
                <a:gd name="T2" fmla="*/ 1 w 53"/>
                <a:gd name="T3" fmla="*/ 58 h 60"/>
                <a:gd name="T4" fmla="*/ 0 w 53"/>
                <a:gd name="T5" fmla="*/ 48 h 60"/>
                <a:gd name="T6" fmla="*/ 0 w 53"/>
                <a:gd name="T7" fmla="*/ 46 h 60"/>
                <a:gd name="T8" fmla="*/ 18 w 53"/>
                <a:gd name="T9" fmla="*/ 25 h 60"/>
                <a:gd name="T10" fmla="*/ 18 w 53"/>
                <a:gd name="T11" fmla="*/ 25 h 60"/>
                <a:gd name="T12" fmla="*/ 47 w 53"/>
                <a:gd name="T13" fmla="*/ 1 h 60"/>
                <a:gd name="T14" fmla="*/ 51 w 53"/>
                <a:gd name="T15" fmla="*/ 0 h 60"/>
                <a:gd name="T16" fmla="*/ 52 w 53"/>
                <a:gd name="T17" fmla="*/ 4 h 60"/>
                <a:gd name="T18" fmla="*/ 20 w 53"/>
                <a:gd name="T19" fmla="*/ 30 h 60"/>
                <a:gd name="T20" fmla="*/ 20 w 53"/>
                <a:gd name="T21" fmla="*/ 30 h 60"/>
                <a:gd name="T22" fmla="*/ 6 w 53"/>
                <a:gd name="T23" fmla="*/ 46 h 60"/>
                <a:gd name="T24" fmla="*/ 6 w 53"/>
                <a:gd name="T25" fmla="*/ 48 h 60"/>
                <a:gd name="T26" fmla="*/ 6 w 53"/>
                <a:gd name="T27" fmla="*/ 57 h 60"/>
                <a:gd name="T28" fmla="*/ 4 w 53"/>
                <a:gd name="T29" fmla="*/ 60 h 60"/>
                <a:gd name="T30" fmla="*/ 4 w 53"/>
                <a:gd name="T31"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3" h="60">
                  <a:moveTo>
                    <a:pt x="4" y="60"/>
                  </a:moveTo>
                  <a:cubicBezTo>
                    <a:pt x="2" y="60"/>
                    <a:pt x="1" y="59"/>
                    <a:pt x="1" y="58"/>
                  </a:cubicBezTo>
                  <a:cubicBezTo>
                    <a:pt x="0" y="52"/>
                    <a:pt x="0" y="51"/>
                    <a:pt x="0" y="48"/>
                  </a:cubicBezTo>
                  <a:cubicBezTo>
                    <a:pt x="0" y="47"/>
                    <a:pt x="0" y="46"/>
                    <a:pt x="0" y="46"/>
                  </a:cubicBezTo>
                  <a:cubicBezTo>
                    <a:pt x="1" y="33"/>
                    <a:pt x="13" y="27"/>
                    <a:pt x="18" y="25"/>
                  </a:cubicBezTo>
                  <a:cubicBezTo>
                    <a:pt x="18" y="25"/>
                    <a:pt x="18" y="25"/>
                    <a:pt x="18" y="25"/>
                  </a:cubicBezTo>
                  <a:cubicBezTo>
                    <a:pt x="29" y="20"/>
                    <a:pt x="40" y="12"/>
                    <a:pt x="47" y="1"/>
                  </a:cubicBezTo>
                  <a:cubicBezTo>
                    <a:pt x="48" y="0"/>
                    <a:pt x="50" y="0"/>
                    <a:pt x="51" y="0"/>
                  </a:cubicBezTo>
                  <a:cubicBezTo>
                    <a:pt x="53" y="1"/>
                    <a:pt x="53" y="3"/>
                    <a:pt x="52" y="4"/>
                  </a:cubicBezTo>
                  <a:cubicBezTo>
                    <a:pt x="43" y="16"/>
                    <a:pt x="32" y="25"/>
                    <a:pt x="20" y="30"/>
                  </a:cubicBezTo>
                  <a:cubicBezTo>
                    <a:pt x="20" y="30"/>
                    <a:pt x="20" y="30"/>
                    <a:pt x="20" y="30"/>
                  </a:cubicBezTo>
                  <a:cubicBezTo>
                    <a:pt x="16" y="32"/>
                    <a:pt x="6" y="36"/>
                    <a:pt x="6" y="46"/>
                  </a:cubicBezTo>
                  <a:cubicBezTo>
                    <a:pt x="6" y="47"/>
                    <a:pt x="6" y="47"/>
                    <a:pt x="6" y="48"/>
                  </a:cubicBezTo>
                  <a:cubicBezTo>
                    <a:pt x="6" y="50"/>
                    <a:pt x="6" y="51"/>
                    <a:pt x="6" y="57"/>
                  </a:cubicBezTo>
                  <a:cubicBezTo>
                    <a:pt x="7" y="58"/>
                    <a:pt x="5" y="60"/>
                    <a:pt x="4" y="60"/>
                  </a:cubicBezTo>
                  <a:cubicBezTo>
                    <a:pt x="4" y="60"/>
                    <a:pt x="4" y="60"/>
                    <a:pt x="4" y="6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2" name="Freeform 64"/>
            <p:cNvSpPr>
              <a:spLocks/>
            </p:cNvSpPr>
            <p:nvPr/>
          </p:nvSpPr>
          <p:spPr bwMode="auto">
            <a:xfrm>
              <a:off x="5686425" y="3048000"/>
              <a:ext cx="295275" cy="773113"/>
            </a:xfrm>
            <a:custGeom>
              <a:avLst/>
              <a:gdLst>
                <a:gd name="T0" fmla="*/ 76 w 79"/>
                <a:gd name="T1" fmla="*/ 206 h 206"/>
                <a:gd name="T2" fmla="*/ 73 w 79"/>
                <a:gd name="T3" fmla="*/ 200 h 206"/>
                <a:gd name="T4" fmla="*/ 70 w 79"/>
                <a:gd name="T5" fmla="*/ 178 h 206"/>
                <a:gd name="T6" fmla="*/ 29 w 79"/>
                <a:gd name="T7" fmla="*/ 173 h 206"/>
                <a:gd name="T8" fmla="*/ 16 w 79"/>
                <a:gd name="T9" fmla="*/ 153 h 206"/>
                <a:gd name="T10" fmla="*/ 15 w 79"/>
                <a:gd name="T11" fmla="*/ 142 h 206"/>
                <a:gd name="T12" fmla="*/ 13 w 79"/>
                <a:gd name="T13" fmla="*/ 131 h 206"/>
                <a:gd name="T14" fmla="*/ 11 w 79"/>
                <a:gd name="T15" fmla="*/ 122 h 206"/>
                <a:gd name="T16" fmla="*/ 12 w 79"/>
                <a:gd name="T17" fmla="*/ 117 h 206"/>
                <a:gd name="T18" fmla="*/ 7 w 79"/>
                <a:gd name="T19" fmla="*/ 115 h 206"/>
                <a:gd name="T20" fmla="*/ 1 w 79"/>
                <a:gd name="T21" fmla="*/ 111 h 206"/>
                <a:gd name="T22" fmla="*/ 7 w 79"/>
                <a:gd name="T23" fmla="*/ 94 h 206"/>
                <a:gd name="T24" fmla="*/ 15 w 79"/>
                <a:gd name="T25" fmla="*/ 80 h 206"/>
                <a:gd name="T26" fmla="*/ 16 w 79"/>
                <a:gd name="T27" fmla="*/ 72 h 206"/>
                <a:gd name="T28" fmla="*/ 21 w 79"/>
                <a:gd name="T29" fmla="*/ 35 h 206"/>
                <a:gd name="T30" fmla="*/ 62 w 79"/>
                <a:gd name="T31" fmla="*/ 2 h 206"/>
                <a:gd name="T32" fmla="*/ 26 w 79"/>
                <a:gd name="T33" fmla="*/ 38 h 206"/>
                <a:gd name="T34" fmla="*/ 21 w 79"/>
                <a:gd name="T35" fmla="*/ 70 h 206"/>
                <a:gd name="T36" fmla="*/ 20 w 79"/>
                <a:gd name="T37" fmla="*/ 83 h 206"/>
                <a:gd name="T38" fmla="*/ 12 w 79"/>
                <a:gd name="T39" fmla="*/ 97 h 206"/>
                <a:gd name="T40" fmla="*/ 6 w 79"/>
                <a:gd name="T41" fmla="*/ 109 h 206"/>
                <a:gd name="T42" fmla="*/ 10 w 79"/>
                <a:gd name="T43" fmla="*/ 110 h 206"/>
                <a:gd name="T44" fmla="*/ 16 w 79"/>
                <a:gd name="T45" fmla="*/ 114 h 206"/>
                <a:gd name="T46" fmla="*/ 16 w 79"/>
                <a:gd name="T47" fmla="*/ 124 h 206"/>
                <a:gd name="T48" fmla="*/ 16 w 79"/>
                <a:gd name="T49" fmla="*/ 127 h 206"/>
                <a:gd name="T50" fmla="*/ 19 w 79"/>
                <a:gd name="T51" fmla="*/ 130 h 206"/>
                <a:gd name="T52" fmla="*/ 17 w 79"/>
                <a:gd name="T53" fmla="*/ 137 h 206"/>
                <a:gd name="T54" fmla="*/ 21 w 79"/>
                <a:gd name="T55" fmla="*/ 142 h 206"/>
                <a:gd name="T56" fmla="*/ 22 w 79"/>
                <a:gd name="T57" fmla="*/ 159 h 206"/>
                <a:gd name="T58" fmla="*/ 73 w 79"/>
                <a:gd name="T59" fmla="*/ 174 h 206"/>
                <a:gd name="T60" fmla="*/ 79 w 79"/>
                <a:gd name="T61" fmla="*/ 201 h 206"/>
                <a:gd name="T62" fmla="*/ 76 w 79"/>
                <a:gd name="T63" fmla="*/ 206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9" h="206">
                  <a:moveTo>
                    <a:pt x="76" y="206"/>
                  </a:moveTo>
                  <a:cubicBezTo>
                    <a:pt x="76" y="206"/>
                    <a:pt x="76" y="206"/>
                    <a:pt x="76" y="206"/>
                  </a:cubicBezTo>
                  <a:cubicBezTo>
                    <a:pt x="74" y="206"/>
                    <a:pt x="73" y="205"/>
                    <a:pt x="73" y="203"/>
                  </a:cubicBezTo>
                  <a:cubicBezTo>
                    <a:pt x="73" y="202"/>
                    <a:pt x="73" y="202"/>
                    <a:pt x="73" y="200"/>
                  </a:cubicBezTo>
                  <a:cubicBezTo>
                    <a:pt x="73" y="199"/>
                    <a:pt x="73" y="197"/>
                    <a:pt x="73" y="195"/>
                  </a:cubicBezTo>
                  <a:cubicBezTo>
                    <a:pt x="74" y="187"/>
                    <a:pt x="73" y="181"/>
                    <a:pt x="70" y="178"/>
                  </a:cubicBezTo>
                  <a:cubicBezTo>
                    <a:pt x="66" y="174"/>
                    <a:pt x="59" y="173"/>
                    <a:pt x="47" y="174"/>
                  </a:cubicBezTo>
                  <a:cubicBezTo>
                    <a:pt x="41" y="174"/>
                    <a:pt x="34" y="174"/>
                    <a:pt x="29" y="173"/>
                  </a:cubicBezTo>
                  <a:cubicBezTo>
                    <a:pt x="19" y="170"/>
                    <a:pt x="17" y="164"/>
                    <a:pt x="16" y="160"/>
                  </a:cubicBezTo>
                  <a:cubicBezTo>
                    <a:pt x="16" y="157"/>
                    <a:pt x="16" y="155"/>
                    <a:pt x="16" y="153"/>
                  </a:cubicBezTo>
                  <a:cubicBezTo>
                    <a:pt x="16" y="149"/>
                    <a:pt x="16" y="146"/>
                    <a:pt x="16" y="144"/>
                  </a:cubicBezTo>
                  <a:cubicBezTo>
                    <a:pt x="16" y="143"/>
                    <a:pt x="15" y="143"/>
                    <a:pt x="15" y="142"/>
                  </a:cubicBezTo>
                  <a:cubicBezTo>
                    <a:pt x="14" y="141"/>
                    <a:pt x="12" y="140"/>
                    <a:pt x="12" y="138"/>
                  </a:cubicBezTo>
                  <a:cubicBezTo>
                    <a:pt x="11" y="136"/>
                    <a:pt x="12" y="133"/>
                    <a:pt x="13" y="131"/>
                  </a:cubicBezTo>
                  <a:cubicBezTo>
                    <a:pt x="11" y="131"/>
                    <a:pt x="10" y="130"/>
                    <a:pt x="10" y="129"/>
                  </a:cubicBezTo>
                  <a:cubicBezTo>
                    <a:pt x="9" y="126"/>
                    <a:pt x="10" y="123"/>
                    <a:pt x="11" y="122"/>
                  </a:cubicBezTo>
                  <a:cubicBezTo>
                    <a:pt x="11" y="121"/>
                    <a:pt x="11" y="121"/>
                    <a:pt x="11" y="121"/>
                  </a:cubicBezTo>
                  <a:cubicBezTo>
                    <a:pt x="12" y="118"/>
                    <a:pt x="12" y="117"/>
                    <a:pt x="12" y="117"/>
                  </a:cubicBezTo>
                  <a:cubicBezTo>
                    <a:pt x="11" y="117"/>
                    <a:pt x="10" y="117"/>
                    <a:pt x="10" y="116"/>
                  </a:cubicBezTo>
                  <a:cubicBezTo>
                    <a:pt x="9" y="116"/>
                    <a:pt x="8" y="116"/>
                    <a:pt x="7" y="115"/>
                  </a:cubicBezTo>
                  <a:cubicBezTo>
                    <a:pt x="7" y="115"/>
                    <a:pt x="7" y="115"/>
                    <a:pt x="7" y="115"/>
                  </a:cubicBezTo>
                  <a:cubicBezTo>
                    <a:pt x="4" y="114"/>
                    <a:pt x="2" y="113"/>
                    <a:pt x="1" y="111"/>
                  </a:cubicBezTo>
                  <a:cubicBezTo>
                    <a:pt x="0" y="109"/>
                    <a:pt x="1" y="106"/>
                    <a:pt x="2" y="104"/>
                  </a:cubicBezTo>
                  <a:cubicBezTo>
                    <a:pt x="3" y="102"/>
                    <a:pt x="5" y="98"/>
                    <a:pt x="7" y="94"/>
                  </a:cubicBezTo>
                  <a:cubicBezTo>
                    <a:pt x="8" y="93"/>
                    <a:pt x="8" y="93"/>
                    <a:pt x="8" y="93"/>
                  </a:cubicBezTo>
                  <a:cubicBezTo>
                    <a:pt x="10" y="89"/>
                    <a:pt x="13" y="85"/>
                    <a:pt x="15" y="80"/>
                  </a:cubicBezTo>
                  <a:cubicBezTo>
                    <a:pt x="16" y="78"/>
                    <a:pt x="16" y="78"/>
                    <a:pt x="16" y="78"/>
                  </a:cubicBezTo>
                  <a:cubicBezTo>
                    <a:pt x="18" y="75"/>
                    <a:pt x="17" y="74"/>
                    <a:pt x="16" y="72"/>
                  </a:cubicBezTo>
                  <a:cubicBezTo>
                    <a:pt x="16" y="71"/>
                    <a:pt x="15" y="69"/>
                    <a:pt x="14" y="67"/>
                  </a:cubicBezTo>
                  <a:cubicBezTo>
                    <a:pt x="13" y="60"/>
                    <a:pt x="15" y="47"/>
                    <a:pt x="21" y="35"/>
                  </a:cubicBezTo>
                  <a:cubicBezTo>
                    <a:pt x="26" y="24"/>
                    <a:pt x="37" y="9"/>
                    <a:pt x="58" y="1"/>
                  </a:cubicBezTo>
                  <a:cubicBezTo>
                    <a:pt x="60" y="0"/>
                    <a:pt x="61" y="1"/>
                    <a:pt x="62" y="2"/>
                  </a:cubicBezTo>
                  <a:cubicBezTo>
                    <a:pt x="62" y="4"/>
                    <a:pt x="61" y="5"/>
                    <a:pt x="60" y="6"/>
                  </a:cubicBezTo>
                  <a:cubicBezTo>
                    <a:pt x="41" y="14"/>
                    <a:pt x="31" y="27"/>
                    <a:pt x="26" y="38"/>
                  </a:cubicBezTo>
                  <a:cubicBezTo>
                    <a:pt x="20" y="50"/>
                    <a:pt x="19" y="61"/>
                    <a:pt x="20" y="66"/>
                  </a:cubicBezTo>
                  <a:cubicBezTo>
                    <a:pt x="20" y="67"/>
                    <a:pt x="21" y="69"/>
                    <a:pt x="21" y="70"/>
                  </a:cubicBezTo>
                  <a:cubicBezTo>
                    <a:pt x="23" y="73"/>
                    <a:pt x="24" y="75"/>
                    <a:pt x="21" y="81"/>
                  </a:cubicBezTo>
                  <a:cubicBezTo>
                    <a:pt x="20" y="83"/>
                    <a:pt x="20" y="83"/>
                    <a:pt x="20" y="83"/>
                  </a:cubicBezTo>
                  <a:cubicBezTo>
                    <a:pt x="17" y="87"/>
                    <a:pt x="15" y="92"/>
                    <a:pt x="12" y="96"/>
                  </a:cubicBezTo>
                  <a:cubicBezTo>
                    <a:pt x="12" y="97"/>
                    <a:pt x="12" y="97"/>
                    <a:pt x="12" y="97"/>
                  </a:cubicBezTo>
                  <a:cubicBezTo>
                    <a:pt x="10" y="100"/>
                    <a:pt x="7" y="104"/>
                    <a:pt x="7" y="106"/>
                  </a:cubicBezTo>
                  <a:cubicBezTo>
                    <a:pt x="6" y="108"/>
                    <a:pt x="6" y="108"/>
                    <a:pt x="6" y="109"/>
                  </a:cubicBezTo>
                  <a:cubicBezTo>
                    <a:pt x="6" y="109"/>
                    <a:pt x="8" y="109"/>
                    <a:pt x="9" y="110"/>
                  </a:cubicBezTo>
                  <a:cubicBezTo>
                    <a:pt x="9" y="110"/>
                    <a:pt x="9" y="110"/>
                    <a:pt x="10" y="110"/>
                  </a:cubicBezTo>
                  <a:cubicBezTo>
                    <a:pt x="10" y="111"/>
                    <a:pt x="11" y="111"/>
                    <a:pt x="12" y="111"/>
                  </a:cubicBezTo>
                  <a:cubicBezTo>
                    <a:pt x="14" y="112"/>
                    <a:pt x="15" y="112"/>
                    <a:pt x="16" y="114"/>
                  </a:cubicBezTo>
                  <a:cubicBezTo>
                    <a:pt x="17" y="116"/>
                    <a:pt x="17" y="118"/>
                    <a:pt x="17" y="122"/>
                  </a:cubicBezTo>
                  <a:cubicBezTo>
                    <a:pt x="17" y="122"/>
                    <a:pt x="16" y="123"/>
                    <a:pt x="16" y="124"/>
                  </a:cubicBezTo>
                  <a:cubicBezTo>
                    <a:pt x="16" y="125"/>
                    <a:pt x="15" y="126"/>
                    <a:pt x="15" y="126"/>
                  </a:cubicBezTo>
                  <a:cubicBezTo>
                    <a:pt x="15" y="127"/>
                    <a:pt x="16" y="127"/>
                    <a:pt x="16" y="127"/>
                  </a:cubicBezTo>
                  <a:cubicBezTo>
                    <a:pt x="17" y="127"/>
                    <a:pt x="18" y="128"/>
                    <a:pt x="18" y="128"/>
                  </a:cubicBezTo>
                  <a:cubicBezTo>
                    <a:pt x="19" y="129"/>
                    <a:pt x="19" y="130"/>
                    <a:pt x="19" y="130"/>
                  </a:cubicBezTo>
                  <a:cubicBezTo>
                    <a:pt x="19" y="131"/>
                    <a:pt x="18" y="131"/>
                    <a:pt x="18" y="132"/>
                  </a:cubicBezTo>
                  <a:cubicBezTo>
                    <a:pt x="18" y="134"/>
                    <a:pt x="17" y="136"/>
                    <a:pt x="17" y="137"/>
                  </a:cubicBezTo>
                  <a:cubicBezTo>
                    <a:pt x="17" y="137"/>
                    <a:pt x="18" y="138"/>
                    <a:pt x="18" y="138"/>
                  </a:cubicBezTo>
                  <a:cubicBezTo>
                    <a:pt x="19" y="139"/>
                    <a:pt x="20" y="140"/>
                    <a:pt x="21" y="142"/>
                  </a:cubicBezTo>
                  <a:cubicBezTo>
                    <a:pt x="22" y="145"/>
                    <a:pt x="22" y="149"/>
                    <a:pt x="22" y="153"/>
                  </a:cubicBezTo>
                  <a:cubicBezTo>
                    <a:pt x="22" y="155"/>
                    <a:pt x="22" y="157"/>
                    <a:pt x="22" y="159"/>
                  </a:cubicBezTo>
                  <a:cubicBezTo>
                    <a:pt x="23" y="168"/>
                    <a:pt x="32" y="169"/>
                    <a:pt x="46" y="168"/>
                  </a:cubicBezTo>
                  <a:cubicBezTo>
                    <a:pt x="60" y="167"/>
                    <a:pt x="68" y="169"/>
                    <a:pt x="73" y="174"/>
                  </a:cubicBezTo>
                  <a:cubicBezTo>
                    <a:pt x="78" y="178"/>
                    <a:pt x="79" y="185"/>
                    <a:pt x="79" y="195"/>
                  </a:cubicBezTo>
                  <a:cubicBezTo>
                    <a:pt x="79" y="197"/>
                    <a:pt x="79" y="199"/>
                    <a:pt x="79" y="201"/>
                  </a:cubicBezTo>
                  <a:cubicBezTo>
                    <a:pt x="79" y="202"/>
                    <a:pt x="78" y="203"/>
                    <a:pt x="78" y="203"/>
                  </a:cubicBezTo>
                  <a:cubicBezTo>
                    <a:pt x="78" y="205"/>
                    <a:pt x="77" y="206"/>
                    <a:pt x="76" y="20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3" name="Freeform 65"/>
            <p:cNvSpPr>
              <a:spLocks/>
            </p:cNvSpPr>
            <p:nvPr/>
          </p:nvSpPr>
          <p:spPr bwMode="auto">
            <a:xfrm>
              <a:off x="5821363" y="3017838"/>
              <a:ext cx="708025" cy="806450"/>
            </a:xfrm>
            <a:custGeom>
              <a:avLst/>
              <a:gdLst>
                <a:gd name="T0" fmla="*/ 112 w 189"/>
                <a:gd name="T1" fmla="*/ 212 h 215"/>
                <a:gd name="T2" fmla="*/ 112 w 189"/>
                <a:gd name="T3" fmla="*/ 211 h 215"/>
                <a:gd name="T4" fmla="*/ 112 w 189"/>
                <a:gd name="T5" fmla="*/ 206 h 215"/>
                <a:gd name="T6" fmla="*/ 142 w 189"/>
                <a:gd name="T7" fmla="*/ 178 h 215"/>
                <a:gd name="T8" fmla="*/ 167 w 189"/>
                <a:gd name="T9" fmla="*/ 171 h 215"/>
                <a:gd name="T10" fmla="*/ 168 w 189"/>
                <a:gd name="T11" fmla="*/ 154 h 215"/>
                <a:gd name="T12" fmla="*/ 172 w 189"/>
                <a:gd name="T13" fmla="*/ 149 h 215"/>
                <a:gd name="T14" fmla="*/ 170 w 189"/>
                <a:gd name="T15" fmla="*/ 142 h 215"/>
                <a:gd name="T16" fmla="*/ 172 w 189"/>
                <a:gd name="T17" fmla="*/ 139 h 215"/>
                <a:gd name="T18" fmla="*/ 173 w 189"/>
                <a:gd name="T19" fmla="*/ 136 h 215"/>
                <a:gd name="T20" fmla="*/ 173 w 189"/>
                <a:gd name="T21" fmla="*/ 126 h 215"/>
                <a:gd name="T22" fmla="*/ 179 w 189"/>
                <a:gd name="T23" fmla="*/ 122 h 215"/>
                <a:gd name="T24" fmla="*/ 183 w 189"/>
                <a:gd name="T25" fmla="*/ 121 h 215"/>
                <a:gd name="T26" fmla="*/ 177 w 189"/>
                <a:gd name="T27" fmla="*/ 110 h 215"/>
                <a:gd name="T28" fmla="*/ 169 w 189"/>
                <a:gd name="T29" fmla="*/ 95 h 215"/>
                <a:gd name="T30" fmla="*/ 168 w 189"/>
                <a:gd name="T31" fmla="*/ 82 h 215"/>
                <a:gd name="T32" fmla="*/ 149 w 189"/>
                <a:gd name="T33" fmla="*/ 31 h 215"/>
                <a:gd name="T34" fmla="*/ 6 w 189"/>
                <a:gd name="T35" fmla="*/ 85 h 215"/>
                <a:gd name="T36" fmla="*/ 8 w 189"/>
                <a:gd name="T37" fmla="*/ 113 h 215"/>
                <a:gd name="T38" fmla="*/ 1 w 189"/>
                <a:gd name="T39" fmla="*/ 86 h 215"/>
                <a:gd name="T40" fmla="*/ 79 w 189"/>
                <a:gd name="T41" fmla="*/ 1 h 215"/>
                <a:gd name="T42" fmla="*/ 153 w 189"/>
                <a:gd name="T43" fmla="*/ 28 h 215"/>
                <a:gd name="T44" fmla="*/ 173 w 189"/>
                <a:gd name="T45" fmla="*/ 84 h 215"/>
                <a:gd name="T46" fmla="*/ 174 w 189"/>
                <a:gd name="T47" fmla="*/ 92 h 215"/>
                <a:gd name="T48" fmla="*/ 182 w 189"/>
                <a:gd name="T49" fmla="*/ 107 h 215"/>
                <a:gd name="T50" fmla="*/ 188 w 189"/>
                <a:gd name="T51" fmla="*/ 123 h 215"/>
                <a:gd name="T52" fmla="*/ 182 w 189"/>
                <a:gd name="T53" fmla="*/ 127 h 215"/>
                <a:gd name="T54" fmla="*/ 177 w 189"/>
                <a:gd name="T55" fmla="*/ 129 h 215"/>
                <a:gd name="T56" fmla="*/ 178 w 189"/>
                <a:gd name="T57" fmla="*/ 134 h 215"/>
                <a:gd name="T58" fmla="*/ 176 w 189"/>
                <a:gd name="T59" fmla="*/ 144 h 215"/>
                <a:gd name="T60" fmla="*/ 174 w 189"/>
                <a:gd name="T61" fmla="*/ 154 h 215"/>
                <a:gd name="T62" fmla="*/ 173 w 189"/>
                <a:gd name="T63" fmla="*/ 165 h 215"/>
                <a:gd name="T64" fmla="*/ 162 w 189"/>
                <a:gd name="T65" fmla="*/ 183 h 215"/>
                <a:gd name="T66" fmla="*/ 142 w 189"/>
                <a:gd name="T67" fmla="*/ 183 h 215"/>
                <a:gd name="T68" fmla="*/ 117 w 189"/>
                <a:gd name="T69" fmla="*/ 205 h 215"/>
                <a:gd name="T70" fmla="*/ 118 w 189"/>
                <a:gd name="T71" fmla="*/ 211 h 215"/>
                <a:gd name="T72" fmla="*/ 118 w 189"/>
                <a:gd name="T73" fmla="*/ 212 h 215"/>
                <a:gd name="T74" fmla="*/ 115 w 189"/>
                <a:gd name="T75" fmla="*/ 215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89" h="215">
                  <a:moveTo>
                    <a:pt x="115" y="215"/>
                  </a:moveTo>
                  <a:cubicBezTo>
                    <a:pt x="113" y="215"/>
                    <a:pt x="112" y="214"/>
                    <a:pt x="112" y="212"/>
                  </a:cubicBezTo>
                  <a:cubicBezTo>
                    <a:pt x="112" y="212"/>
                    <a:pt x="112" y="212"/>
                    <a:pt x="112" y="212"/>
                  </a:cubicBezTo>
                  <a:cubicBezTo>
                    <a:pt x="112" y="211"/>
                    <a:pt x="112" y="211"/>
                    <a:pt x="112" y="211"/>
                  </a:cubicBezTo>
                  <a:cubicBezTo>
                    <a:pt x="112" y="211"/>
                    <a:pt x="112" y="210"/>
                    <a:pt x="112" y="209"/>
                  </a:cubicBezTo>
                  <a:cubicBezTo>
                    <a:pt x="112" y="208"/>
                    <a:pt x="112" y="207"/>
                    <a:pt x="112" y="206"/>
                  </a:cubicBezTo>
                  <a:cubicBezTo>
                    <a:pt x="112" y="198"/>
                    <a:pt x="112" y="189"/>
                    <a:pt x="117" y="184"/>
                  </a:cubicBezTo>
                  <a:cubicBezTo>
                    <a:pt x="122" y="179"/>
                    <a:pt x="130" y="177"/>
                    <a:pt x="142" y="178"/>
                  </a:cubicBezTo>
                  <a:cubicBezTo>
                    <a:pt x="144" y="178"/>
                    <a:pt x="145" y="178"/>
                    <a:pt x="147" y="178"/>
                  </a:cubicBezTo>
                  <a:cubicBezTo>
                    <a:pt x="158" y="179"/>
                    <a:pt x="166" y="179"/>
                    <a:pt x="167" y="171"/>
                  </a:cubicBezTo>
                  <a:cubicBezTo>
                    <a:pt x="167" y="169"/>
                    <a:pt x="167" y="167"/>
                    <a:pt x="167" y="165"/>
                  </a:cubicBezTo>
                  <a:cubicBezTo>
                    <a:pt x="167" y="161"/>
                    <a:pt x="167" y="158"/>
                    <a:pt x="168" y="154"/>
                  </a:cubicBezTo>
                  <a:cubicBezTo>
                    <a:pt x="169" y="152"/>
                    <a:pt x="170" y="151"/>
                    <a:pt x="170" y="150"/>
                  </a:cubicBezTo>
                  <a:cubicBezTo>
                    <a:pt x="171" y="150"/>
                    <a:pt x="171" y="149"/>
                    <a:pt x="172" y="149"/>
                  </a:cubicBezTo>
                  <a:cubicBezTo>
                    <a:pt x="172" y="148"/>
                    <a:pt x="171" y="146"/>
                    <a:pt x="171" y="144"/>
                  </a:cubicBezTo>
                  <a:cubicBezTo>
                    <a:pt x="171" y="144"/>
                    <a:pt x="170" y="143"/>
                    <a:pt x="170" y="142"/>
                  </a:cubicBezTo>
                  <a:cubicBezTo>
                    <a:pt x="170" y="142"/>
                    <a:pt x="170" y="141"/>
                    <a:pt x="171" y="140"/>
                  </a:cubicBezTo>
                  <a:cubicBezTo>
                    <a:pt x="171" y="140"/>
                    <a:pt x="172" y="139"/>
                    <a:pt x="172" y="139"/>
                  </a:cubicBezTo>
                  <a:cubicBezTo>
                    <a:pt x="173" y="139"/>
                    <a:pt x="174" y="139"/>
                    <a:pt x="174" y="139"/>
                  </a:cubicBezTo>
                  <a:cubicBezTo>
                    <a:pt x="174" y="138"/>
                    <a:pt x="173" y="137"/>
                    <a:pt x="173" y="136"/>
                  </a:cubicBezTo>
                  <a:cubicBezTo>
                    <a:pt x="172" y="135"/>
                    <a:pt x="172" y="135"/>
                    <a:pt x="172" y="134"/>
                  </a:cubicBezTo>
                  <a:cubicBezTo>
                    <a:pt x="172" y="131"/>
                    <a:pt x="171" y="128"/>
                    <a:pt x="173" y="126"/>
                  </a:cubicBezTo>
                  <a:cubicBezTo>
                    <a:pt x="174" y="125"/>
                    <a:pt x="175" y="124"/>
                    <a:pt x="177" y="123"/>
                  </a:cubicBezTo>
                  <a:cubicBezTo>
                    <a:pt x="178" y="123"/>
                    <a:pt x="179" y="123"/>
                    <a:pt x="179" y="122"/>
                  </a:cubicBezTo>
                  <a:cubicBezTo>
                    <a:pt x="180" y="122"/>
                    <a:pt x="180" y="122"/>
                    <a:pt x="180" y="122"/>
                  </a:cubicBezTo>
                  <a:cubicBezTo>
                    <a:pt x="181" y="122"/>
                    <a:pt x="183" y="121"/>
                    <a:pt x="183" y="121"/>
                  </a:cubicBezTo>
                  <a:cubicBezTo>
                    <a:pt x="183" y="121"/>
                    <a:pt x="183" y="120"/>
                    <a:pt x="182" y="119"/>
                  </a:cubicBezTo>
                  <a:cubicBezTo>
                    <a:pt x="181" y="116"/>
                    <a:pt x="179" y="112"/>
                    <a:pt x="177" y="110"/>
                  </a:cubicBezTo>
                  <a:cubicBezTo>
                    <a:pt x="176" y="108"/>
                    <a:pt x="176" y="108"/>
                    <a:pt x="176" y="108"/>
                  </a:cubicBezTo>
                  <a:cubicBezTo>
                    <a:pt x="174" y="104"/>
                    <a:pt x="171" y="99"/>
                    <a:pt x="169" y="95"/>
                  </a:cubicBezTo>
                  <a:cubicBezTo>
                    <a:pt x="168" y="93"/>
                    <a:pt x="168" y="93"/>
                    <a:pt x="168" y="93"/>
                  </a:cubicBezTo>
                  <a:cubicBezTo>
                    <a:pt x="165" y="88"/>
                    <a:pt x="166" y="85"/>
                    <a:pt x="168" y="82"/>
                  </a:cubicBezTo>
                  <a:cubicBezTo>
                    <a:pt x="168" y="81"/>
                    <a:pt x="169" y="80"/>
                    <a:pt x="169" y="78"/>
                  </a:cubicBezTo>
                  <a:cubicBezTo>
                    <a:pt x="171" y="69"/>
                    <a:pt x="161" y="45"/>
                    <a:pt x="149" y="31"/>
                  </a:cubicBezTo>
                  <a:cubicBezTo>
                    <a:pt x="133" y="13"/>
                    <a:pt x="107" y="4"/>
                    <a:pt x="79" y="6"/>
                  </a:cubicBezTo>
                  <a:cubicBezTo>
                    <a:pt x="43" y="10"/>
                    <a:pt x="4" y="43"/>
                    <a:pt x="6" y="85"/>
                  </a:cubicBezTo>
                  <a:cubicBezTo>
                    <a:pt x="6" y="94"/>
                    <a:pt x="8" y="102"/>
                    <a:pt x="10" y="109"/>
                  </a:cubicBezTo>
                  <a:cubicBezTo>
                    <a:pt x="10" y="111"/>
                    <a:pt x="9" y="112"/>
                    <a:pt x="8" y="113"/>
                  </a:cubicBezTo>
                  <a:cubicBezTo>
                    <a:pt x="6" y="113"/>
                    <a:pt x="5" y="112"/>
                    <a:pt x="4" y="111"/>
                  </a:cubicBezTo>
                  <a:cubicBezTo>
                    <a:pt x="2" y="103"/>
                    <a:pt x="1" y="95"/>
                    <a:pt x="1" y="86"/>
                  </a:cubicBezTo>
                  <a:cubicBezTo>
                    <a:pt x="0" y="64"/>
                    <a:pt x="8" y="44"/>
                    <a:pt x="25" y="28"/>
                  </a:cubicBezTo>
                  <a:cubicBezTo>
                    <a:pt x="40" y="13"/>
                    <a:pt x="59" y="3"/>
                    <a:pt x="79" y="1"/>
                  </a:cubicBezTo>
                  <a:cubicBezTo>
                    <a:pt x="93" y="0"/>
                    <a:pt x="106" y="1"/>
                    <a:pt x="119" y="5"/>
                  </a:cubicBezTo>
                  <a:cubicBezTo>
                    <a:pt x="132" y="9"/>
                    <a:pt x="144" y="17"/>
                    <a:pt x="153" y="28"/>
                  </a:cubicBezTo>
                  <a:cubicBezTo>
                    <a:pt x="165" y="42"/>
                    <a:pt x="177" y="67"/>
                    <a:pt x="175" y="79"/>
                  </a:cubicBezTo>
                  <a:cubicBezTo>
                    <a:pt x="174" y="81"/>
                    <a:pt x="173" y="83"/>
                    <a:pt x="173" y="84"/>
                  </a:cubicBezTo>
                  <a:cubicBezTo>
                    <a:pt x="172" y="86"/>
                    <a:pt x="171" y="87"/>
                    <a:pt x="173" y="91"/>
                  </a:cubicBezTo>
                  <a:cubicBezTo>
                    <a:pt x="174" y="92"/>
                    <a:pt x="174" y="92"/>
                    <a:pt x="174" y="92"/>
                  </a:cubicBezTo>
                  <a:cubicBezTo>
                    <a:pt x="176" y="97"/>
                    <a:pt x="179" y="101"/>
                    <a:pt x="181" y="106"/>
                  </a:cubicBezTo>
                  <a:cubicBezTo>
                    <a:pt x="182" y="107"/>
                    <a:pt x="182" y="107"/>
                    <a:pt x="182" y="107"/>
                  </a:cubicBezTo>
                  <a:cubicBezTo>
                    <a:pt x="184" y="110"/>
                    <a:pt x="186" y="114"/>
                    <a:pt x="187" y="116"/>
                  </a:cubicBezTo>
                  <a:cubicBezTo>
                    <a:pt x="188" y="118"/>
                    <a:pt x="189" y="121"/>
                    <a:pt x="188" y="123"/>
                  </a:cubicBezTo>
                  <a:cubicBezTo>
                    <a:pt x="187" y="125"/>
                    <a:pt x="185" y="126"/>
                    <a:pt x="182" y="127"/>
                  </a:cubicBezTo>
                  <a:cubicBezTo>
                    <a:pt x="182" y="127"/>
                    <a:pt x="182" y="127"/>
                    <a:pt x="182" y="127"/>
                  </a:cubicBezTo>
                  <a:cubicBezTo>
                    <a:pt x="181" y="128"/>
                    <a:pt x="180" y="128"/>
                    <a:pt x="179" y="128"/>
                  </a:cubicBezTo>
                  <a:cubicBezTo>
                    <a:pt x="179" y="129"/>
                    <a:pt x="178" y="129"/>
                    <a:pt x="177" y="129"/>
                  </a:cubicBezTo>
                  <a:cubicBezTo>
                    <a:pt x="177" y="129"/>
                    <a:pt x="177" y="130"/>
                    <a:pt x="177" y="133"/>
                  </a:cubicBezTo>
                  <a:cubicBezTo>
                    <a:pt x="178" y="133"/>
                    <a:pt x="178" y="133"/>
                    <a:pt x="178" y="134"/>
                  </a:cubicBezTo>
                  <a:cubicBezTo>
                    <a:pt x="179" y="135"/>
                    <a:pt x="180" y="138"/>
                    <a:pt x="179" y="141"/>
                  </a:cubicBezTo>
                  <a:cubicBezTo>
                    <a:pt x="178" y="142"/>
                    <a:pt x="178" y="143"/>
                    <a:pt x="176" y="144"/>
                  </a:cubicBezTo>
                  <a:cubicBezTo>
                    <a:pt x="177" y="146"/>
                    <a:pt x="177" y="148"/>
                    <a:pt x="177" y="150"/>
                  </a:cubicBezTo>
                  <a:cubicBezTo>
                    <a:pt x="177" y="152"/>
                    <a:pt x="175" y="153"/>
                    <a:pt x="174" y="154"/>
                  </a:cubicBezTo>
                  <a:cubicBezTo>
                    <a:pt x="174" y="155"/>
                    <a:pt x="173" y="155"/>
                    <a:pt x="173" y="156"/>
                  </a:cubicBezTo>
                  <a:cubicBezTo>
                    <a:pt x="172" y="158"/>
                    <a:pt x="173" y="161"/>
                    <a:pt x="173" y="165"/>
                  </a:cubicBezTo>
                  <a:cubicBezTo>
                    <a:pt x="173" y="167"/>
                    <a:pt x="173" y="169"/>
                    <a:pt x="172" y="172"/>
                  </a:cubicBezTo>
                  <a:cubicBezTo>
                    <a:pt x="172" y="176"/>
                    <a:pt x="170" y="181"/>
                    <a:pt x="162" y="183"/>
                  </a:cubicBezTo>
                  <a:cubicBezTo>
                    <a:pt x="157" y="184"/>
                    <a:pt x="151" y="184"/>
                    <a:pt x="146" y="184"/>
                  </a:cubicBezTo>
                  <a:cubicBezTo>
                    <a:pt x="145" y="184"/>
                    <a:pt x="143" y="183"/>
                    <a:pt x="142" y="183"/>
                  </a:cubicBezTo>
                  <a:cubicBezTo>
                    <a:pt x="132" y="183"/>
                    <a:pt x="125" y="184"/>
                    <a:pt x="121" y="188"/>
                  </a:cubicBezTo>
                  <a:cubicBezTo>
                    <a:pt x="117" y="191"/>
                    <a:pt x="117" y="198"/>
                    <a:pt x="117" y="205"/>
                  </a:cubicBezTo>
                  <a:cubicBezTo>
                    <a:pt x="117" y="207"/>
                    <a:pt x="117" y="208"/>
                    <a:pt x="117" y="209"/>
                  </a:cubicBezTo>
                  <a:cubicBezTo>
                    <a:pt x="117" y="211"/>
                    <a:pt x="117" y="211"/>
                    <a:pt x="118" y="211"/>
                  </a:cubicBezTo>
                  <a:cubicBezTo>
                    <a:pt x="117" y="211"/>
                    <a:pt x="117" y="211"/>
                    <a:pt x="117" y="210"/>
                  </a:cubicBezTo>
                  <a:cubicBezTo>
                    <a:pt x="118" y="211"/>
                    <a:pt x="118" y="212"/>
                    <a:pt x="118" y="212"/>
                  </a:cubicBezTo>
                  <a:cubicBezTo>
                    <a:pt x="118" y="214"/>
                    <a:pt x="116" y="215"/>
                    <a:pt x="115" y="215"/>
                  </a:cubicBezTo>
                  <a:cubicBezTo>
                    <a:pt x="115" y="215"/>
                    <a:pt x="115" y="215"/>
                    <a:pt x="115" y="21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5" name="Text Placeholder 4"/>
          <p:cNvSpPr txBox="1">
            <a:spLocks/>
          </p:cNvSpPr>
          <p:nvPr/>
        </p:nvSpPr>
        <p:spPr>
          <a:xfrm>
            <a:off x="1406209" y="1337807"/>
            <a:ext cx="6604840" cy="4453395"/>
          </a:xfrm>
          <a:prstGeom prst="rect">
            <a:avLst/>
          </a:prstGeom>
        </p:spPr>
        <p:txBody>
          <a:bodyPr wrap="square" lIns="131829" tIns="0" rIns="131829" bIns="0" anchor="t"/>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100" b="1" spc="-50" dirty="0" smtClean="0">
                <a:gradFill>
                  <a:gsLst>
                    <a:gs pos="5417">
                      <a:schemeClr val="tx1"/>
                    </a:gs>
                    <a:gs pos="28000">
                      <a:schemeClr val="tx1"/>
                    </a:gs>
                  </a:gsLst>
                  <a:lin ang="5400000" scaled="0"/>
                </a:gradFill>
                <a:latin typeface="+mn-lt"/>
              </a:rPr>
              <a:t>OSAM Maturity </a:t>
            </a:r>
            <a:r>
              <a:rPr lang="en-US" sz="2100" i="1" spc="-50" dirty="0" smtClean="0">
                <a:gradFill>
                  <a:gsLst>
                    <a:gs pos="5417">
                      <a:schemeClr val="tx1"/>
                    </a:gs>
                    <a:gs pos="28000">
                      <a:schemeClr val="tx1"/>
                    </a:gs>
                  </a:gsLst>
                  <a:lin ang="5400000" scaled="0"/>
                </a:gradFill>
                <a:latin typeface="+mn-lt"/>
              </a:rPr>
              <a:t>(applies at team level)</a:t>
            </a:r>
            <a:endParaRPr lang="en-US" sz="2100" b="1" spc="-50" dirty="0" smtClean="0">
              <a:gradFill>
                <a:gsLst>
                  <a:gs pos="5417">
                    <a:schemeClr val="tx1"/>
                  </a:gs>
                  <a:gs pos="28000">
                    <a:schemeClr val="tx1"/>
                  </a:gs>
                </a:gsLst>
                <a:lin ang="5400000" scaled="0"/>
              </a:gradFill>
              <a:latin typeface="+mn-lt"/>
            </a:endParaRPr>
          </a:p>
          <a:p>
            <a:pPr lvl="0" defTabSz="914400">
              <a:lnSpc>
                <a:spcPct val="100000"/>
              </a:lnSpc>
              <a:spcBef>
                <a:spcPts val="0"/>
              </a:spcBef>
              <a:buSzTx/>
            </a:pPr>
            <a:endParaRPr lang="en-US" sz="1200" b="1" u="sng" spc="-50" dirty="0">
              <a:gradFill>
                <a:gsLst>
                  <a:gs pos="5417">
                    <a:srgbClr val="53565A"/>
                  </a:gs>
                  <a:gs pos="28000">
                    <a:srgbClr val="53565A"/>
                  </a:gs>
                </a:gsLst>
                <a:lin ang="5400000" scaled="0"/>
              </a:gradFill>
              <a:latin typeface="Arial"/>
            </a:endParaRPr>
          </a:p>
          <a:p>
            <a:pPr lvl="0" defTabSz="914400">
              <a:lnSpc>
                <a:spcPct val="100000"/>
              </a:lnSpc>
              <a:spcBef>
                <a:spcPts val="0"/>
              </a:spcBef>
              <a:buSzTx/>
            </a:pPr>
            <a:r>
              <a:rPr lang="en-US" sz="1500" b="1" u="sng" spc="-50" dirty="0">
                <a:gradFill>
                  <a:gsLst>
                    <a:gs pos="5417">
                      <a:srgbClr val="53565A"/>
                    </a:gs>
                    <a:gs pos="28000">
                      <a:srgbClr val="53565A"/>
                    </a:gs>
                  </a:gsLst>
                  <a:lin ang="5400000" scaled="0"/>
                </a:gradFill>
                <a:latin typeface="Arial"/>
              </a:rPr>
              <a:t>What is changing?</a:t>
            </a:r>
          </a:p>
          <a:p>
            <a:pPr marL="171450" lvl="0" indent="-171450" defTabSz="914400">
              <a:lnSpc>
                <a:spcPct val="100000"/>
              </a:lnSpc>
              <a:spcBef>
                <a:spcPts val="0"/>
              </a:spcBef>
              <a:buSzTx/>
              <a:buFont typeface="Arial" panose="020B0604020202020204" pitchFamily="34" charset="0"/>
              <a:buChar char="•"/>
            </a:pPr>
            <a:r>
              <a:rPr lang="en-US" sz="1500" dirty="0" smtClean="0">
                <a:gradFill>
                  <a:gsLst>
                    <a:gs pos="5417">
                      <a:srgbClr val="53565A"/>
                    </a:gs>
                    <a:gs pos="28000">
                      <a:srgbClr val="53565A"/>
                    </a:gs>
                  </a:gsLst>
                  <a:lin ang="5400000" scaled="0"/>
                </a:gradFill>
                <a:latin typeface="Arial"/>
              </a:rPr>
              <a:t>New quarterly measure focusing on team attestations of four OSAM practices:</a:t>
            </a:r>
          </a:p>
          <a:p>
            <a:pPr marL="341313" lvl="1" indent="-169863" defTabSz="914400">
              <a:lnSpc>
                <a:spcPct val="100000"/>
              </a:lnSpc>
              <a:spcBef>
                <a:spcPts val="0"/>
              </a:spcBef>
              <a:buSzTx/>
              <a:buFont typeface="Arial" panose="020B0604020202020204" pitchFamily="34" charset="0"/>
              <a:buChar char="•"/>
            </a:pPr>
            <a:r>
              <a:rPr lang="en-US" sz="1500" dirty="0" smtClean="0">
                <a:gradFill>
                  <a:gsLst>
                    <a:gs pos="5417">
                      <a:srgbClr val="53565A"/>
                    </a:gs>
                    <a:gs pos="28000">
                      <a:srgbClr val="53565A"/>
                    </a:gs>
                  </a:gsLst>
                  <a:lin ang="5400000" scaled="0"/>
                </a:gradFill>
                <a:latin typeface="Arial"/>
              </a:rPr>
              <a:t>OSAM Adoption – </a:t>
            </a:r>
            <a:r>
              <a:rPr lang="en-US" sz="1500" i="1" dirty="0" smtClean="0">
                <a:gradFill>
                  <a:gsLst>
                    <a:gs pos="5417">
                      <a:srgbClr val="53565A"/>
                    </a:gs>
                    <a:gs pos="28000">
                      <a:srgbClr val="53565A"/>
                    </a:gs>
                  </a:gsLst>
                  <a:lin ang="5400000" scaled="0"/>
                </a:gradFill>
                <a:latin typeface="Arial"/>
              </a:rPr>
              <a:t>Yes/No attestation with repository URL asserting timely completion of OSAM required artifacts</a:t>
            </a:r>
          </a:p>
          <a:p>
            <a:pPr marL="341313" lvl="1" indent="-169863" defTabSz="914400">
              <a:lnSpc>
                <a:spcPct val="100000"/>
              </a:lnSpc>
              <a:spcBef>
                <a:spcPts val="0"/>
              </a:spcBef>
              <a:buSzTx/>
              <a:buFont typeface="Arial" panose="020B0604020202020204" pitchFamily="34" charset="0"/>
              <a:buChar char="•"/>
            </a:pPr>
            <a:r>
              <a:rPr lang="en-US" sz="1500" dirty="0" smtClean="0">
                <a:gradFill>
                  <a:gsLst>
                    <a:gs pos="5417">
                      <a:srgbClr val="53565A"/>
                    </a:gs>
                    <a:gs pos="28000">
                      <a:srgbClr val="53565A"/>
                    </a:gs>
                  </a:gsLst>
                  <a:lin ang="5400000" scaled="0"/>
                </a:gradFill>
                <a:latin typeface="Arial"/>
              </a:rPr>
              <a:t>90 Day Assessment Completed – </a:t>
            </a:r>
            <a:r>
              <a:rPr lang="en-US" sz="1500" i="1" dirty="0" smtClean="0">
                <a:gradFill>
                  <a:gsLst>
                    <a:gs pos="5417">
                      <a:srgbClr val="53565A"/>
                    </a:gs>
                    <a:gs pos="28000">
                      <a:srgbClr val="53565A"/>
                    </a:gs>
                  </a:gsLst>
                  <a:lin ang="5400000" scaled="0"/>
                </a:gradFill>
                <a:latin typeface="Arial"/>
              </a:rPr>
              <a:t>Demonstrated by presence of OSAM Maturity Assessment</a:t>
            </a:r>
          </a:p>
          <a:p>
            <a:pPr marL="341313" lvl="1" indent="-169863" defTabSz="914400">
              <a:lnSpc>
                <a:spcPct val="100000"/>
              </a:lnSpc>
              <a:spcBef>
                <a:spcPts val="0"/>
              </a:spcBef>
              <a:buSzTx/>
              <a:buFont typeface="Arial" panose="020B0604020202020204" pitchFamily="34" charset="0"/>
              <a:buChar char="•"/>
            </a:pPr>
            <a:r>
              <a:rPr lang="en-US" sz="1500" dirty="0" smtClean="0">
                <a:gradFill>
                  <a:gsLst>
                    <a:gs pos="5417">
                      <a:srgbClr val="53565A"/>
                    </a:gs>
                    <a:gs pos="28000">
                      <a:srgbClr val="53565A"/>
                    </a:gs>
                  </a:gsLst>
                  <a:lin ang="5400000" scaled="0"/>
                </a:gradFill>
                <a:latin typeface="Arial"/>
              </a:rPr>
              <a:t>Action Plan Completed – </a:t>
            </a:r>
            <a:r>
              <a:rPr lang="en-US" sz="1500" i="1" dirty="0" smtClean="0">
                <a:gradFill>
                  <a:gsLst>
                    <a:gs pos="5417">
                      <a:srgbClr val="53565A"/>
                    </a:gs>
                    <a:gs pos="28000">
                      <a:srgbClr val="53565A"/>
                    </a:gs>
                  </a:gsLst>
                  <a:lin ang="5400000" scaled="0"/>
                </a:gradFill>
                <a:latin typeface="Arial"/>
              </a:rPr>
              <a:t>Demonstrated by presence of an Action Plan within CA Agile Central</a:t>
            </a:r>
          </a:p>
          <a:p>
            <a:pPr marL="341313" lvl="1" indent="-169863" defTabSz="914400">
              <a:lnSpc>
                <a:spcPct val="100000"/>
              </a:lnSpc>
              <a:spcBef>
                <a:spcPts val="0"/>
              </a:spcBef>
              <a:buSzTx/>
              <a:buFont typeface="Arial" panose="020B0604020202020204" pitchFamily="34" charset="0"/>
              <a:buChar char="•"/>
            </a:pPr>
            <a:r>
              <a:rPr lang="en-US" sz="1500" dirty="0" smtClean="0">
                <a:gradFill>
                  <a:gsLst>
                    <a:gs pos="5417">
                      <a:srgbClr val="53565A"/>
                    </a:gs>
                    <a:gs pos="28000">
                      <a:srgbClr val="53565A"/>
                    </a:gs>
                  </a:gsLst>
                  <a:lin ang="5400000" scaled="0"/>
                </a:gradFill>
                <a:latin typeface="Arial"/>
              </a:rPr>
              <a:t>CI Adoption -- </a:t>
            </a:r>
            <a:r>
              <a:rPr lang="en-US" sz="1500" i="1" dirty="0">
                <a:gradFill>
                  <a:gsLst>
                    <a:gs pos="5417">
                      <a:srgbClr val="53565A"/>
                    </a:gs>
                    <a:gs pos="28000">
                      <a:srgbClr val="53565A"/>
                    </a:gs>
                  </a:gsLst>
                  <a:lin ang="5400000" scaled="0"/>
                </a:gradFill>
                <a:latin typeface="Arial"/>
              </a:rPr>
              <a:t>Yes/No attestation with repository URL asserting timely completion of OSAM required artifacts</a:t>
            </a:r>
            <a:endParaRPr lang="en-US" sz="1500" dirty="0" smtClean="0">
              <a:gradFill>
                <a:gsLst>
                  <a:gs pos="5417">
                    <a:srgbClr val="53565A"/>
                  </a:gs>
                  <a:gs pos="28000">
                    <a:srgbClr val="53565A"/>
                  </a:gs>
                </a:gsLst>
                <a:lin ang="5400000" scaled="0"/>
              </a:gradFill>
              <a:latin typeface="Arial"/>
            </a:endParaRPr>
          </a:p>
          <a:p>
            <a:pPr lvl="0" defTabSz="914400">
              <a:lnSpc>
                <a:spcPct val="100000"/>
              </a:lnSpc>
              <a:spcBef>
                <a:spcPts val="0"/>
              </a:spcBef>
              <a:buSzTx/>
            </a:pPr>
            <a:endParaRPr lang="en-US" sz="1500" dirty="0">
              <a:gradFill>
                <a:gsLst>
                  <a:gs pos="5417">
                    <a:srgbClr val="53565A"/>
                  </a:gs>
                  <a:gs pos="28000">
                    <a:srgbClr val="53565A"/>
                  </a:gs>
                </a:gsLst>
                <a:lin ang="5400000" scaled="0"/>
              </a:gradFill>
              <a:latin typeface="Arial"/>
            </a:endParaRPr>
          </a:p>
          <a:p>
            <a:r>
              <a:rPr lang="en-US" sz="1500" b="1" u="sng" spc="-50" dirty="0" smtClean="0">
                <a:gradFill>
                  <a:gsLst>
                    <a:gs pos="5417">
                      <a:schemeClr val="tx1"/>
                    </a:gs>
                    <a:gs pos="28000">
                      <a:schemeClr val="tx1"/>
                    </a:gs>
                  </a:gsLst>
                  <a:lin ang="5400000" scaled="0"/>
                </a:gradFill>
                <a:latin typeface="+mn-lt"/>
              </a:rPr>
              <a:t>OSAM Capability Assessment Participation</a:t>
            </a:r>
            <a:r>
              <a:rPr lang="en-US" sz="1500" spc="-50" dirty="0" smtClean="0">
                <a:gradFill>
                  <a:gsLst>
                    <a:gs pos="5417">
                      <a:schemeClr val="tx1"/>
                    </a:gs>
                    <a:gs pos="28000">
                      <a:schemeClr val="tx1"/>
                    </a:gs>
                  </a:gsLst>
                  <a:lin ang="5400000" scaled="0"/>
                </a:gradFill>
                <a:latin typeface="+mn-lt"/>
              </a:rPr>
              <a:t> </a:t>
            </a:r>
            <a:r>
              <a:rPr lang="en-US" sz="1500" spc="-50" dirty="0" smtClean="0">
                <a:solidFill>
                  <a:srgbClr val="C00000"/>
                </a:solidFill>
                <a:latin typeface="+mn-lt"/>
              </a:rPr>
              <a:t>(new)</a:t>
            </a:r>
            <a:endParaRPr lang="en-US" sz="1500" i="1" spc="-50" dirty="0" smtClean="0">
              <a:solidFill>
                <a:srgbClr val="C00000"/>
              </a:solidFill>
              <a:latin typeface="+mn-lt"/>
            </a:endParaRPr>
          </a:p>
          <a:p>
            <a:pPr marL="171450" indent="-171450">
              <a:lnSpc>
                <a:spcPct val="100000"/>
              </a:lnSpc>
              <a:spcBef>
                <a:spcPts val="0"/>
              </a:spcBef>
              <a:buSzTx/>
              <a:buFont typeface="Arial" panose="020B0604020202020204" pitchFamily="34" charset="0"/>
              <a:buChar char="•"/>
            </a:pPr>
            <a:r>
              <a:rPr lang="en-US" sz="1500" dirty="0" smtClean="0">
                <a:gradFill>
                  <a:gsLst>
                    <a:gs pos="5417">
                      <a:schemeClr val="tx1"/>
                    </a:gs>
                    <a:gs pos="28000">
                      <a:schemeClr val="tx1"/>
                    </a:gs>
                  </a:gsLst>
                  <a:lin ang="5400000" scaled="0"/>
                </a:gradFill>
                <a:latin typeface="+mn-lt"/>
              </a:rPr>
              <a:t>Measure: Implementation and successful execution of the four practices</a:t>
            </a:r>
          </a:p>
          <a:p>
            <a:pPr marL="341313" lvl="1" indent="-169863">
              <a:lnSpc>
                <a:spcPct val="100000"/>
              </a:lnSpc>
              <a:spcBef>
                <a:spcPts val="0"/>
              </a:spcBef>
              <a:buSzTx/>
              <a:buFont typeface="Arial" panose="020B0604020202020204" pitchFamily="34" charset="0"/>
              <a:buChar char="•"/>
            </a:pPr>
            <a:r>
              <a:rPr lang="en-US" sz="1500" dirty="0" smtClean="0">
                <a:gradFill>
                  <a:gsLst>
                    <a:gs pos="5417">
                      <a:schemeClr val="tx1"/>
                    </a:gs>
                    <a:gs pos="28000">
                      <a:schemeClr val="tx1"/>
                    </a:gs>
                  </a:gsLst>
                  <a:lin ang="5400000" scaled="0"/>
                </a:gradFill>
                <a:latin typeface="+mn-lt"/>
              </a:rPr>
              <a:t>Each team is assessed on all four components, with each component counting 25% towards team score.</a:t>
            </a:r>
          </a:p>
          <a:p>
            <a:pPr marL="341313" lvl="1" indent="-169863">
              <a:lnSpc>
                <a:spcPct val="100000"/>
              </a:lnSpc>
              <a:spcBef>
                <a:spcPts val="0"/>
              </a:spcBef>
              <a:buSzTx/>
              <a:buFont typeface="Arial" panose="020B0604020202020204" pitchFamily="34" charset="0"/>
              <a:buChar char="•"/>
            </a:pPr>
            <a:r>
              <a:rPr lang="en-US" sz="1500" dirty="0" smtClean="0">
                <a:gradFill>
                  <a:gsLst>
                    <a:gs pos="5417">
                      <a:schemeClr val="tx1"/>
                    </a:gs>
                    <a:gs pos="28000">
                      <a:schemeClr val="tx1"/>
                    </a:gs>
                  </a:gsLst>
                  <a:lin ang="5400000" scaled="0"/>
                </a:gradFill>
                <a:latin typeface="+mn-lt"/>
              </a:rPr>
              <a:t>Portfolio roll ups are aggregations of their teams’ quarterly assessment scores.</a:t>
            </a:r>
          </a:p>
          <a:p>
            <a:pPr marL="171450" indent="-171450">
              <a:lnSpc>
                <a:spcPct val="100000"/>
              </a:lnSpc>
              <a:spcBef>
                <a:spcPts val="0"/>
              </a:spcBef>
              <a:buSzTx/>
              <a:buFont typeface="Arial" panose="020B0604020202020204" pitchFamily="34" charset="0"/>
              <a:buChar char="•"/>
            </a:pPr>
            <a:r>
              <a:rPr lang="en-US" sz="1500" dirty="0" smtClean="0">
                <a:gradFill>
                  <a:gsLst>
                    <a:gs pos="5417">
                      <a:schemeClr val="tx1"/>
                    </a:gs>
                    <a:gs pos="28000">
                      <a:schemeClr val="tx1"/>
                    </a:gs>
                  </a:gsLst>
                  <a:lin ang="5400000" scaled="0"/>
                </a:gradFill>
                <a:latin typeface="+mn-lt"/>
              </a:rPr>
              <a:t>Target:  Portfolios must achieve 50% in Q1, 60% in Q2, 70% in Q3, and 75% in Q4</a:t>
            </a:r>
            <a:r>
              <a:rPr lang="en-US" sz="1500" dirty="0">
                <a:gradFill>
                  <a:gsLst>
                    <a:gs pos="5417">
                      <a:schemeClr val="tx1"/>
                    </a:gs>
                    <a:gs pos="28000">
                      <a:schemeClr val="tx1"/>
                    </a:gs>
                  </a:gsLst>
                  <a:lin ang="5400000" scaled="0"/>
                </a:gradFill>
                <a:latin typeface="+mn-lt"/>
              </a:rPr>
              <a:t>.</a:t>
            </a:r>
            <a:endParaRPr lang="en-US" sz="1500" dirty="0" smtClean="0">
              <a:gradFill>
                <a:gsLst>
                  <a:gs pos="5417">
                    <a:schemeClr val="tx1"/>
                  </a:gs>
                  <a:gs pos="28000">
                    <a:schemeClr val="tx1"/>
                  </a:gs>
                </a:gsLst>
                <a:lin ang="5400000" scaled="0"/>
              </a:gradFill>
              <a:latin typeface="+mn-lt"/>
            </a:endParaRPr>
          </a:p>
          <a:p>
            <a:pPr marL="171450" indent="-171450">
              <a:lnSpc>
                <a:spcPct val="100000"/>
              </a:lnSpc>
              <a:spcBef>
                <a:spcPts val="0"/>
              </a:spcBef>
              <a:buSzTx/>
              <a:buFont typeface="Arial" panose="020B0604020202020204" pitchFamily="34" charset="0"/>
              <a:buChar char="•"/>
            </a:pPr>
            <a:endParaRPr lang="en-US" sz="1500" dirty="0" smtClean="0">
              <a:gradFill>
                <a:gsLst>
                  <a:gs pos="5417">
                    <a:srgbClr val="53565A"/>
                  </a:gs>
                  <a:gs pos="28000">
                    <a:srgbClr val="53565A"/>
                  </a:gs>
                </a:gsLst>
                <a:lin ang="5400000" scaled="0"/>
              </a:gradFill>
              <a:latin typeface="Arial"/>
            </a:endParaRPr>
          </a:p>
        </p:txBody>
      </p:sp>
    </p:spTree>
    <p:extLst>
      <p:ext uri="{BB962C8B-B14F-4D97-AF65-F5344CB8AC3E}">
        <p14:creationId xmlns:p14="http://schemas.microsoft.com/office/powerpoint/2010/main" val="3175534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txBox="1">
            <a:spLocks/>
          </p:cNvSpPr>
          <p:nvPr/>
        </p:nvSpPr>
        <p:spPr>
          <a:xfrm>
            <a:off x="1475099" y="1337813"/>
            <a:ext cx="7251051" cy="4405873"/>
          </a:xfrm>
          <a:prstGeom prst="rect">
            <a:avLst/>
          </a:prstGeom>
        </p:spPr>
        <p:txBody>
          <a:bodyPr wrap="square" lIns="175764" tIns="0" rIns="175764" bIns="0" anchor="t"/>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600" b="1" u="sng" spc="-67" dirty="0">
              <a:gradFill>
                <a:gsLst>
                  <a:gs pos="5417">
                    <a:srgbClr val="55565A"/>
                  </a:gs>
                  <a:gs pos="28000">
                    <a:srgbClr val="55565A"/>
                  </a:gs>
                </a:gsLst>
                <a:lin ang="5400000" scaled="0"/>
              </a:gradFill>
              <a:latin typeface="Arial" panose="020B0604020202020204"/>
            </a:endParaRPr>
          </a:p>
          <a:p>
            <a:endParaRPr lang="en-US" sz="1600" b="1" u="sng" spc="-67" dirty="0">
              <a:gradFill>
                <a:gsLst>
                  <a:gs pos="5417">
                    <a:srgbClr val="55565A"/>
                  </a:gs>
                  <a:gs pos="28000">
                    <a:srgbClr val="55565A"/>
                  </a:gs>
                </a:gsLst>
                <a:lin ang="5400000" scaled="0"/>
              </a:gradFill>
              <a:latin typeface="Arial" panose="020B0604020202020204"/>
            </a:endParaRPr>
          </a:p>
          <a:p>
            <a:endParaRPr lang="en-US" sz="1600" b="1" u="sng" spc="-67" dirty="0">
              <a:gradFill>
                <a:gsLst>
                  <a:gs pos="5417">
                    <a:srgbClr val="55565A"/>
                  </a:gs>
                  <a:gs pos="28000">
                    <a:srgbClr val="55565A"/>
                  </a:gs>
                </a:gsLst>
                <a:lin ang="5400000" scaled="0"/>
              </a:gradFill>
              <a:latin typeface="Arial" panose="020B0604020202020204"/>
            </a:endParaRPr>
          </a:p>
          <a:p>
            <a:endParaRPr lang="en-US" sz="1600" b="1" u="sng" spc="-67" dirty="0">
              <a:gradFill>
                <a:gsLst>
                  <a:gs pos="5417">
                    <a:srgbClr val="55565A"/>
                  </a:gs>
                  <a:gs pos="28000">
                    <a:srgbClr val="55565A"/>
                  </a:gs>
                </a:gsLst>
                <a:lin ang="5400000" scaled="0"/>
              </a:gradFill>
              <a:latin typeface="Arial" panose="020B0604020202020204"/>
            </a:endParaRPr>
          </a:p>
          <a:p>
            <a:endParaRPr lang="en-US" sz="1600" b="1" u="sng" spc="-67" dirty="0">
              <a:gradFill>
                <a:gsLst>
                  <a:gs pos="5417">
                    <a:srgbClr val="55565A"/>
                  </a:gs>
                  <a:gs pos="28000">
                    <a:srgbClr val="55565A"/>
                  </a:gs>
                </a:gsLst>
                <a:lin ang="5400000" scaled="0"/>
              </a:gradFill>
              <a:latin typeface="Arial" panose="020B0604020202020204"/>
            </a:endParaRPr>
          </a:p>
          <a:p>
            <a:endParaRPr lang="en-US" sz="1600" b="1" u="sng" spc="-67" dirty="0">
              <a:gradFill>
                <a:gsLst>
                  <a:gs pos="5417">
                    <a:srgbClr val="55565A"/>
                  </a:gs>
                  <a:gs pos="28000">
                    <a:srgbClr val="55565A"/>
                  </a:gs>
                </a:gsLst>
                <a:lin ang="5400000" scaled="0"/>
              </a:gradFill>
              <a:latin typeface="Arial" panose="020B0604020202020204"/>
            </a:endParaRPr>
          </a:p>
          <a:p>
            <a:endParaRPr lang="en-US" sz="1600" b="1" u="sng" spc="-67" dirty="0">
              <a:gradFill>
                <a:gsLst>
                  <a:gs pos="5417">
                    <a:srgbClr val="55565A"/>
                  </a:gs>
                  <a:gs pos="28000">
                    <a:srgbClr val="55565A"/>
                  </a:gs>
                </a:gsLst>
                <a:lin ang="5400000" scaled="0"/>
              </a:gradFill>
              <a:latin typeface="Arial" panose="020B0604020202020204"/>
            </a:endParaRPr>
          </a:p>
          <a:p>
            <a:endParaRPr lang="en-US" sz="1600" b="1" u="sng" spc="-67" dirty="0">
              <a:gradFill>
                <a:gsLst>
                  <a:gs pos="5417">
                    <a:srgbClr val="55565A"/>
                  </a:gs>
                  <a:gs pos="28000">
                    <a:srgbClr val="55565A"/>
                  </a:gs>
                </a:gsLst>
                <a:lin ang="5400000" scaled="0"/>
              </a:gradFill>
              <a:latin typeface="Arial" panose="020B0604020202020204"/>
            </a:endParaRPr>
          </a:p>
          <a:p>
            <a:endParaRPr lang="en-US" sz="1600" b="1" u="sng" spc="-67" dirty="0">
              <a:gradFill>
                <a:gsLst>
                  <a:gs pos="5417">
                    <a:srgbClr val="55565A"/>
                  </a:gs>
                  <a:gs pos="28000">
                    <a:srgbClr val="55565A"/>
                  </a:gs>
                </a:gsLst>
                <a:lin ang="5400000" scaled="0"/>
              </a:gradFill>
              <a:latin typeface="Arial" panose="020B0604020202020204"/>
            </a:endParaRPr>
          </a:p>
          <a:p>
            <a:endParaRPr lang="en-US" sz="1600" b="1" u="sng" spc="-67" dirty="0">
              <a:gradFill>
                <a:gsLst>
                  <a:gs pos="5417">
                    <a:srgbClr val="55565A"/>
                  </a:gs>
                  <a:gs pos="28000">
                    <a:srgbClr val="55565A"/>
                  </a:gs>
                </a:gsLst>
                <a:lin ang="5400000" scaled="0"/>
              </a:gradFill>
              <a:latin typeface="Arial" panose="020B0604020202020204"/>
            </a:endParaRPr>
          </a:p>
        </p:txBody>
      </p:sp>
      <p:sp>
        <p:nvSpPr>
          <p:cNvPr id="8" name="Title 1"/>
          <p:cNvSpPr txBox="1">
            <a:spLocks/>
          </p:cNvSpPr>
          <p:nvPr/>
        </p:nvSpPr>
        <p:spPr>
          <a:xfrm>
            <a:off x="461470" y="304966"/>
            <a:ext cx="8396863" cy="620359"/>
          </a:xfrm>
          <a:prstGeom prst="rect">
            <a:avLst/>
          </a:prstGeom>
        </p:spPr>
        <p:txBody>
          <a:bodyPr vert="horz" lIns="121914" tIns="60957" rIns="121914" bIns="60957" rtlCol="0" anchor="b" anchorCtr="0">
            <a:normAutofit/>
          </a:bodyPr>
          <a:lstStyle>
            <a:lvl1pPr algn="l" defTabSz="914400" rtl="0" eaLnBrk="1" latinLnBrk="0" hangingPunct="1">
              <a:lnSpc>
                <a:spcPct val="90000"/>
              </a:lnSpc>
              <a:spcBef>
                <a:spcPct val="0"/>
              </a:spcBef>
              <a:buNone/>
              <a:defRPr sz="2000" b="0" kern="1200">
                <a:solidFill>
                  <a:schemeClr val="tx1"/>
                </a:solidFill>
                <a:latin typeface="Arial" pitchFamily="34" charset="0"/>
                <a:ea typeface="+mj-ea"/>
                <a:cs typeface="Arial" pitchFamily="34" charset="0"/>
              </a:defRPr>
            </a:lvl1pPr>
          </a:lstStyle>
          <a:p>
            <a:endParaRPr lang="en-US" dirty="0">
              <a:solidFill>
                <a:srgbClr val="55565A"/>
              </a:solidFill>
            </a:endParaRPr>
          </a:p>
        </p:txBody>
      </p:sp>
      <p:sp>
        <p:nvSpPr>
          <p:cNvPr id="18" name="Rectangle 17"/>
          <p:cNvSpPr/>
          <p:nvPr/>
        </p:nvSpPr>
        <p:spPr>
          <a:xfrm>
            <a:off x="0" y="162"/>
            <a:ext cx="9144000" cy="753555"/>
          </a:xfrm>
          <a:prstGeom prst="rect">
            <a:avLst/>
          </a:prstGeom>
          <a:solidFill>
            <a:srgbClr val="007C89"/>
          </a:solidFill>
          <a:ln>
            <a:noFill/>
          </a:ln>
        </p:spPr>
        <p:style>
          <a:lnRef idx="2">
            <a:schemeClr val="accent1">
              <a:shade val="50000"/>
            </a:schemeClr>
          </a:lnRef>
          <a:fillRef idx="1">
            <a:schemeClr val="accent1"/>
          </a:fillRef>
          <a:effectRef idx="0">
            <a:schemeClr val="accent1"/>
          </a:effectRef>
          <a:fontRef idx="minor">
            <a:schemeClr val="lt1"/>
          </a:fontRef>
        </p:style>
        <p:txBody>
          <a:bodyPr lIns="45719" tIns="45719" rIns="45719" bIns="45719" rtlCol="0" anchor="ctr"/>
          <a:lstStyle/>
          <a:p>
            <a:pPr algn="ctr"/>
            <a:endParaRPr lang="en-US" sz="1600" dirty="0">
              <a:solidFill>
                <a:srgbClr val="FFFFFF"/>
              </a:solidFill>
            </a:endParaRPr>
          </a:p>
        </p:txBody>
      </p:sp>
      <p:sp>
        <p:nvSpPr>
          <p:cNvPr id="20" name="Title 1"/>
          <p:cNvSpPr txBox="1">
            <a:spLocks/>
          </p:cNvSpPr>
          <p:nvPr/>
        </p:nvSpPr>
        <p:spPr>
          <a:xfrm>
            <a:off x="186829" y="250542"/>
            <a:ext cx="8229600" cy="434975"/>
          </a:xfrm>
          <a:prstGeom prst="rect">
            <a:avLst/>
          </a:prstGeom>
        </p:spPr>
        <p:txBody>
          <a:bodyPr vert="horz" lIns="91438" tIns="45719" rIns="91438" bIns="45719" rtlCol="0" anchor="b" anchorCtr="0">
            <a:normAutofit/>
          </a:bodyPr>
          <a:lstStyle>
            <a:lvl1pPr algn="l" defTabSz="914400" rtl="0" eaLnBrk="1" latinLnBrk="0" hangingPunct="1">
              <a:lnSpc>
                <a:spcPct val="90000"/>
              </a:lnSpc>
              <a:spcBef>
                <a:spcPct val="0"/>
              </a:spcBef>
              <a:buNone/>
              <a:defRPr sz="2000" b="0" kern="1200">
                <a:solidFill>
                  <a:schemeClr val="tx1"/>
                </a:solidFill>
                <a:latin typeface="Arial" pitchFamily="34" charset="0"/>
                <a:ea typeface="+mj-ea"/>
                <a:cs typeface="Arial" pitchFamily="34" charset="0"/>
              </a:defRPr>
            </a:lvl1pPr>
          </a:lstStyle>
          <a:p>
            <a:r>
              <a:rPr lang="en-US" sz="2400" dirty="0" smtClean="0">
                <a:solidFill>
                  <a:srgbClr val="FFFFFF"/>
                </a:solidFill>
              </a:rPr>
              <a:t>Trouble Shooting Tips / Job Aids Continued </a:t>
            </a:r>
            <a:endParaRPr lang="en-US" sz="2400" dirty="0">
              <a:solidFill>
                <a:srgbClr val="FFFFFF"/>
              </a:solidFill>
            </a:endParaRPr>
          </a:p>
        </p:txBody>
      </p:sp>
      <p:sp>
        <p:nvSpPr>
          <p:cNvPr id="2" name="TextBox 1"/>
          <p:cNvSpPr txBox="1"/>
          <p:nvPr/>
        </p:nvSpPr>
        <p:spPr>
          <a:xfrm>
            <a:off x="7186484" y="914400"/>
            <a:ext cx="1957516" cy="6463308"/>
          </a:xfrm>
          <a:prstGeom prst="rect">
            <a:avLst/>
          </a:prstGeom>
          <a:noFill/>
        </p:spPr>
        <p:txBody>
          <a:bodyPr wrap="square" rtlCol="0">
            <a:spAutoFit/>
          </a:bodyPr>
          <a:lstStyle/>
          <a:p>
            <a:pPr marL="342900" indent="-342900" defTabSz="914400">
              <a:buFont typeface="+mj-lt"/>
              <a:buAutoNum type="arabicPeriod"/>
            </a:pPr>
            <a:r>
              <a:rPr lang="en-US" sz="1800" dirty="0" smtClean="0">
                <a:solidFill>
                  <a:prstClr val="black"/>
                </a:solidFill>
              </a:rPr>
              <a:t>Open the exported File</a:t>
            </a:r>
          </a:p>
          <a:p>
            <a:pPr marL="342900" indent="-342900" defTabSz="914400">
              <a:buFont typeface="+mj-lt"/>
              <a:buAutoNum type="arabicPeriod"/>
            </a:pPr>
            <a:r>
              <a:rPr lang="en-US" sz="1800" dirty="0" smtClean="0">
                <a:solidFill>
                  <a:prstClr val="black"/>
                </a:solidFill>
              </a:rPr>
              <a:t>Ensure the accepted date is filtered to your requirement for the quarter</a:t>
            </a:r>
          </a:p>
          <a:p>
            <a:pPr marL="342900" indent="-342900" defTabSz="914400">
              <a:buFont typeface="+mj-lt"/>
              <a:buAutoNum type="arabicPeriod"/>
            </a:pPr>
            <a:r>
              <a:rPr lang="en-US" sz="1800" dirty="0" smtClean="0">
                <a:solidFill>
                  <a:prstClr val="black"/>
                </a:solidFill>
              </a:rPr>
              <a:t>Then sum all Plan Estimate points</a:t>
            </a:r>
          </a:p>
          <a:p>
            <a:pPr marL="342900" indent="-342900" defTabSz="914400">
              <a:buFont typeface="+mj-lt"/>
              <a:buAutoNum type="arabicPeriod"/>
            </a:pPr>
            <a:r>
              <a:rPr lang="en-US" sz="1800" dirty="0" smtClean="0">
                <a:solidFill>
                  <a:prstClr val="black"/>
                </a:solidFill>
              </a:rPr>
              <a:t>The Sum of all points accepted in the current quarter should equal the velocity on the Productivity report</a:t>
            </a:r>
          </a:p>
          <a:p>
            <a:pPr defTabSz="914400"/>
            <a:endParaRPr lang="en-US" sz="1800" dirty="0">
              <a:solidFill>
                <a:prstClr val="black"/>
              </a:solidFill>
            </a:endParaRPr>
          </a:p>
        </p:txBody>
      </p:sp>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6829" y="1424751"/>
            <a:ext cx="6918059" cy="35820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292608" y="5672068"/>
            <a:ext cx="8851392" cy="923330"/>
          </a:xfrm>
          <a:prstGeom prst="rect">
            <a:avLst/>
          </a:prstGeom>
          <a:noFill/>
        </p:spPr>
        <p:txBody>
          <a:bodyPr wrap="square" rtlCol="0">
            <a:spAutoFit/>
          </a:bodyPr>
          <a:lstStyle/>
          <a:p>
            <a:r>
              <a:rPr lang="en-US" dirty="0" smtClean="0"/>
              <a:t>*Note: The data in the OSAM Reporting Hub is updated daily. Therefore, if there were points accepted the of when you are trouble shooting those points will not be included till the following day.</a:t>
            </a:r>
            <a:endParaRPr lang="en-US" dirty="0"/>
          </a:p>
        </p:txBody>
      </p:sp>
    </p:spTree>
    <p:extLst>
      <p:ext uri="{BB962C8B-B14F-4D97-AF65-F5344CB8AC3E}">
        <p14:creationId xmlns:p14="http://schemas.microsoft.com/office/powerpoint/2010/main" val="17016374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txBox="1">
            <a:spLocks/>
          </p:cNvSpPr>
          <p:nvPr/>
        </p:nvSpPr>
        <p:spPr>
          <a:xfrm>
            <a:off x="1475099" y="1337812"/>
            <a:ext cx="7251051" cy="4405873"/>
          </a:xfrm>
          <a:prstGeom prst="rect">
            <a:avLst/>
          </a:prstGeom>
        </p:spPr>
        <p:txBody>
          <a:bodyPr wrap="square" lIns="175764" tIns="0" rIns="175764" bIns="0" anchor="t"/>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600" b="1" u="sng" spc="-67" dirty="0">
              <a:gradFill>
                <a:gsLst>
                  <a:gs pos="5417">
                    <a:srgbClr val="55565A"/>
                  </a:gs>
                  <a:gs pos="28000">
                    <a:srgbClr val="55565A"/>
                  </a:gs>
                </a:gsLst>
                <a:lin ang="5400000" scaled="0"/>
              </a:gradFill>
              <a:latin typeface="Arial" panose="020B0604020202020204"/>
            </a:endParaRPr>
          </a:p>
          <a:p>
            <a:endParaRPr lang="en-US" sz="1600" b="1" u="sng" spc="-67" dirty="0">
              <a:gradFill>
                <a:gsLst>
                  <a:gs pos="5417">
                    <a:srgbClr val="55565A"/>
                  </a:gs>
                  <a:gs pos="28000">
                    <a:srgbClr val="55565A"/>
                  </a:gs>
                </a:gsLst>
                <a:lin ang="5400000" scaled="0"/>
              </a:gradFill>
              <a:latin typeface="Arial" panose="020B0604020202020204"/>
            </a:endParaRPr>
          </a:p>
          <a:p>
            <a:endParaRPr lang="en-US" sz="1600" b="1" u="sng" spc="-67" dirty="0">
              <a:gradFill>
                <a:gsLst>
                  <a:gs pos="5417">
                    <a:srgbClr val="55565A"/>
                  </a:gs>
                  <a:gs pos="28000">
                    <a:srgbClr val="55565A"/>
                  </a:gs>
                </a:gsLst>
                <a:lin ang="5400000" scaled="0"/>
              </a:gradFill>
              <a:latin typeface="Arial" panose="020B0604020202020204"/>
            </a:endParaRPr>
          </a:p>
          <a:p>
            <a:endParaRPr lang="en-US" sz="1600" b="1" u="sng" spc="-67" dirty="0">
              <a:gradFill>
                <a:gsLst>
                  <a:gs pos="5417">
                    <a:srgbClr val="55565A"/>
                  </a:gs>
                  <a:gs pos="28000">
                    <a:srgbClr val="55565A"/>
                  </a:gs>
                </a:gsLst>
                <a:lin ang="5400000" scaled="0"/>
              </a:gradFill>
              <a:latin typeface="Arial" panose="020B0604020202020204"/>
            </a:endParaRPr>
          </a:p>
          <a:p>
            <a:endParaRPr lang="en-US" sz="1600" b="1" u="sng" spc="-67" dirty="0">
              <a:gradFill>
                <a:gsLst>
                  <a:gs pos="5417">
                    <a:srgbClr val="55565A"/>
                  </a:gs>
                  <a:gs pos="28000">
                    <a:srgbClr val="55565A"/>
                  </a:gs>
                </a:gsLst>
                <a:lin ang="5400000" scaled="0"/>
              </a:gradFill>
              <a:latin typeface="Arial" panose="020B0604020202020204"/>
            </a:endParaRPr>
          </a:p>
          <a:p>
            <a:endParaRPr lang="en-US" sz="1600" b="1" u="sng" spc="-67" dirty="0">
              <a:gradFill>
                <a:gsLst>
                  <a:gs pos="5417">
                    <a:srgbClr val="55565A"/>
                  </a:gs>
                  <a:gs pos="28000">
                    <a:srgbClr val="55565A"/>
                  </a:gs>
                </a:gsLst>
                <a:lin ang="5400000" scaled="0"/>
              </a:gradFill>
              <a:latin typeface="Arial" panose="020B0604020202020204"/>
            </a:endParaRPr>
          </a:p>
          <a:p>
            <a:endParaRPr lang="en-US" sz="1600" b="1" u="sng" spc="-67" dirty="0">
              <a:gradFill>
                <a:gsLst>
                  <a:gs pos="5417">
                    <a:srgbClr val="55565A"/>
                  </a:gs>
                  <a:gs pos="28000">
                    <a:srgbClr val="55565A"/>
                  </a:gs>
                </a:gsLst>
                <a:lin ang="5400000" scaled="0"/>
              </a:gradFill>
              <a:latin typeface="Arial" panose="020B0604020202020204"/>
            </a:endParaRPr>
          </a:p>
          <a:p>
            <a:endParaRPr lang="en-US" sz="1600" b="1" u="sng" spc="-67" dirty="0">
              <a:gradFill>
                <a:gsLst>
                  <a:gs pos="5417">
                    <a:srgbClr val="55565A"/>
                  </a:gs>
                  <a:gs pos="28000">
                    <a:srgbClr val="55565A"/>
                  </a:gs>
                </a:gsLst>
                <a:lin ang="5400000" scaled="0"/>
              </a:gradFill>
              <a:latin typeface="Arial" panose="020B0604020202020204"/>
            </a:endParaRPr>
          </a:p>
          <a:p>
            <a:endParaRPr lang="en-US" sz="1600" b="1" u="sng" spc="-67" dirty="0">
              <a:gradFill>
                <a:gsLst>
                  <a:gs pos="5417">
                    <a:srgbClr val="55565A"/>
                  </a:gs>
                  <a:gs pos="28000">
                    <a:srgbClr val="55565A"/>
                  </a:gs>
                </a:gsLst>
                <a:lin ang="5400000" scaled="0"/>
              </a:gradFill>
              <a:latin typeface="Arial" panose="020B0604020202020204"/>
            </a:endParaRPr>
          </a:p>
          <a:p>
            <a:endParaRPr lang="en-US" sz="1600" b="1" u="sng" spc="-67" dirty="0">
              <a:gradFill>
                <a:gsLst>
                  <a:gs pos="5417">
                    <a:srgbClr val="55565A"/>
                  </a:gs>
                  <a:gs pos="28000">
                    <a:srgbClr val="55565A"/>
                  </a:gs>
                </a:gsLst>
                <a:lin ang="5400000" scaled="0"/>
              </a:gradFill>
              <a:latin typeface="Arial" panose="020B0604020202020204"/>
            </a:endParaRPr>
          </a:p>
        </p:txBody>
      </p:sp>
      <p:grpSp>
        <p:nvGrpSpPr>
          <p:cNvPr id="13" name="Group 12"/>
          <p:cNvGrpSpPr/>
          <p:nvPr/>
        </p:nvGrpSpPr>
        <p:grpSpPr>
          <a:xfrm>
            <a:off x="698632" y="1568592"/>
            <a:ext cx="540044" cy="440197"/>
            <a:chOff x="2751138" y="1573213"/>
            <a:chExt cx="463550" cy="377825"/>
          </a:xfrm>
          <a:solidFill>
            <a:srgbClr val="FFFFFF"/>
          </a:solidFill>
        </p:grpSpPr>
        <p:sp>
          <p:nvSpPr>
            <p:cNvPr id="15" name="Freeform 14"/>
            <p:cNvSpPr>
              <a:spLocks noEditPoints="1"/>
            </p:cNvSpPr>
            <p:nvPr/>
          </p:nvSpPr>
          <p:spPr bwMode="auto">
            <a:xfrm>
              <a:off x="2751138" y="1573213"/>
              <a:ext cx="463550" cy="377825"/>
            </a:xfrm>
            <a:custGeom>
              <a:avLst/>
              <a:gdLst>
                <a:gd name="T0" fmla="*/ 292 w 292"/>
                <a:gd name="T1" fmla="*/ 192 h 238"/>
                <a:gd name="T2" fmla="*/ 292 w 292"/>
                <a:gd name="T3" fmla="*/ 0 h 238"/>
                <a:gd name="T4" fmla="*/ 0 w 292"/>
                <a:gd name="T5" fmla="*/ 0 h 238"/>
                <a:gd name="T6" fmla="*/ 0 w 292"/>
                <a:gd name="T7" fmla="*/ 192 h 238"/>
                <a:gd name="T8" fmla="*/ 87 w 292"/>
                <a:gd name="T9" fmla="*/ 192 h 238"/>
                <a:gd name="T10" fmla="*/ 87 w 292"/>
                <a:gd name="T11" fmla="*/ 211 h 238"/>
                <a:gd name="T12" fmla="*/ 47 w 292"/>
                <a:gd name="T13" fmla="*/ 211 h 238"/>
                <a:gd name="T14" fmla="*/ 47 w 292"/>
                <a:gd name="T15" fmla="*/ 238 h 238"/>
                <a:gd name="T16" fmla="*/ 249 w 292"/>
                <a:gd name="T17" fmla="*/ 238 h 238"/>
                <a:gd name="T18" fmla="*/ 249 w 292"/>
                <a:gd name="T19" fmla="*/ 211 h 238"/>
                <a:gd name="T20" fmla="*/ 208 w 292"/>
                <a:gd name="T21" fmla="*/ 211 h 238"/>
                <a:gd name="T22" fmla="*/ 208 w 292"/>
                <a:gd name="T23" fmla="*/ 192 h 238"/>
                <a:gd name="T24" fmla="*/ 292 w 292"/>
                <a:gd name="T25" fmla="*/ 192 h 238"/>
                <a:gd name="T26" fmla="*/ 240 w 292"/>
                <a:gd name="T27" fmla="*/ 228 h 238"/>
                <a:gd name="T28" fmla="*/ 55 w 292"/>
                <a:gd name="T29" fmla="*/ 228 h 238"/>
                <a:gd name="T30" fmla="*/ 55 w 292"/>
                <a:gd name="T31" fmla="*/ 220 h 238"/>
                <a:gd name="T32" fmla="*/ 240 w 292"/>
                <a:gd name="T33" fmla="*/ 220 h 238"/>
                <a:gd name="T34" fmla="*/ 240 w 292"/>
                <a:gd name="T35" fmla="*/ 228 h 238"/>
                <a:gd name="T36" fmla="*/ 200 w 292"/>
                <a:gd name="T37" fmla="*/ 197 h 238"/>
                <a:gd name="T38" fmla="*/ 200 w 292"/>
                <a:gd name="T39" fmla="*/ 211 h 238"/>
                <a:gd name="T40" fmla="*/ 95 w 292"/>
                <a:gd name="T41" fmla="*/ 211 h 238"/>
                <a:gd name="T42" fmla="*/ 95 w 292"/>
                <a:gd name="T43" fmla="*/ 197 h 238"/>
                <a:gd name="T44" fmla="*/ 200 w 292"/>
                <a:gd name="T45" fmla="*/ 197 h 238"/>
                <a:gd name="T46" fmla="*/ 8 w 292"/>
                <a:gd name="T47" fmla="*/ 9 h 238"/>
                <a:gd name="T48" fmla="*/ 284 w 292"/>
                <a:gd name="T49" fmla="*/ 9 h 238"/>
                <a:gd name="T50" fmla="*/ 284 w 292"/>
                <a:gd name="T51" fmla="*/ 183 h 238"/>
                <a:gd name="T52" fmla="*/ 8 w 292"/>
                <a:gd name="T53" fmla="*/ 183 h 238"/>
                <a:gd name="T54" fmla="*/ 8 w 292"/>
                <a:gd name="T55" fmla="*/ 9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92" h="238">
                  <a:moveTo>
                    <a:pt x="292" y="192"/>
                  </a:moveTo>
                  <a:lnTo>
                    <a:pt x="292" y="0"/>
                  </a:lnTo>
                  <a:lnTo>
                    <a:pt x="0" y="0"/>
                  </a:lnTo>
                  <a:lnTo>
                    <a:pt x="0" y="192"/>
                  </a:lnTo>
                  <a:lnTo>
                    <a:pt x="87" y="192"/>
                  </a:lnTo>
                  <a:lnTo>
                    <a:pt x="87" y="211"/>
                  </a:lnTo>
                  <a:lnTo>
                    <a:pt x="47" y="211"/>
                  </a:lnTo>
                  <a:lnTo>
                    <a:pt x="47" y="238"/>
                  </a:lnTo>
                  <a:lnTo>
                    <a:pt x="249" y="238"/>
                  </a:lnTo>
                  <a:lnTo>
                    <a:pt x="249" y="211"/>
                  </a:lnTo>
                  <a:lnTo>
                    <a:pt x="208" y="211"/>
                  </a:lnTo>
                  <a:lnTo>
                    <a:pt x="208" y="192"/>
                  </a:lnTo>
                  <a:lnTo>
                    <a:pt x="292" y="192"/>
                  </a:lnTo>
                  <a:close/>
                  <a:moveTo>
                    <a:pt x="240" y="228"/>
                  </a:moveTo>
                  <a:lnTo>
                    <a:pt x="55" y="228"/>
                  </a:lnTo>
                  <a:lnTo>
                    <a:pt x="55" y="220"/>
                  </a:lnTo>
                  <a:lnTo>
                    <a:pt x="240" y="220"/>
                  </a:lnTo>
                  <a:lnTo>
                    <a:pt x="240" y="228"/>
                  </a:lnTo>
                  <a:close/>
                  <a:moveTo>
                    <a:pt x="200" y="197"/>
                  </a:moveTo>
                  <a:lnTo>
                    <a:pt x="200" y="211"/>
                  </a:lnTo>
                  <a:lnTo>
                    <a:pt x="95" y="211"/>
                  </a:lnTo>
                  <a:lnTo>
                    <a:pt x="95" y="197"/>
                  </a:lnTo>
                  <a:lnTo>
                    <a:pt x="200" y="197"/>
                  </a:lnTo>
                  <a:close/>
                  <a:moveTo>
                    <a:pt x="8" y="9"/>
                  </a:moveTo>
                  <a:lnTo>
                    <a:pt x="284" y="9"/>
                  </a:lnTo>
                  <a:lnTo>
                    <a:pt x="284" y="183"/>
                  </a:lnTo>
                  <a:lnTo>
                    <a:pt x="8" y="183"/>
                  </a:lnTo>
                  <a:lnTo>
                    <a:pt x="8" y="9"/>
                  </a:lnTo>
                  <a:close/>
                </a:path>
              </a:pathLst>
            </a:custGeom>
            <a:grpFill/>
            <a:ln>
              <a:noFill/>
            </a:ln>
          </p:spPr>
          <p:txBody>
            <a:bodyPr vert="horz" wrap="square" lIns="91440" tIns="45720" rIns="91440" bIns="45720" numCol="1" anchor="t" anchorCtr="0" compatLnSpc="1">
              <a:prstTxWarp prst="textNoShape">
                <a:avLst/>
              </a:prstTxWarp>
            </a:bodyPr>
            <a:lstStyle/>
            <a:p>
              <a:endParaRPr lang="en-US" dirty="0">
                <a:solidFill>
                  <a:srgbClr val="55565A"/>
                </a:solidFill>
              </a:endParaRPr>
            </a:p>
          </p:txBody>
        </p:sp>
        <p:sp>
          <p:nvSpPr>
            <p:cNvPr id="19" name="Freeform 18"/>
            <p:cNvSpPr>
              <a:spLocks noEditPoints="1"/>
            </p:cNvSpPr>
            <p:nvPr/>
          </p:nvSpPr>
          <p:spPr bwMode="auto">
            <a:xfrm>
              <a:off x="2797176" y="1616076"/>
              <a:ext cx="347663" cy="209550"/>
            </a:xfrm>
            <a:custGeom>
              <a:avLst/>
              <a:gdLst>
                <a:gd name="T0" fmla="*/ 31 w 219"/>
                <a:gd name="T1" fmla="*/ 132 h 132"/>
                <a:gd name="T2" fmla="*/ 24 w 219"/>
                <a:gd name="T3" fmla="*/ 126 h 132"/>
                <a:gd name="T4" fmla="*/ 75 w 219"/>
                <a:gd name="T5" fmla="*/ 57 h 132"/>
                <a:gd name="T6" fmla="*/ 142 w 219"/>
                <a:gd name="T7" fmla="*/ 103 h 132"/>
                <a:gd name="T8" fmla="*/ 213 w 219"/>
                <a:gd name="T9" fmla="*/ 31 h 132"/>
                <a:gd name="T10" fmla="*/ 219 w 219"/>
                <a:gd name="T11" fmla="*/ 38 h 132"/>
                <a:gd name="T12" fmla="*/ 143 w 219"/>
                <a:gd name="T13" fmla="*/ 115 h 132"/>
                <a:gd name="T14" fmla="*/ 77 w 219"/>
                <a:gd name="T15" fmla="*/ 69 h 132"/>
                <a:gd name="T16" fmla="*/ 31 w 219"/>
                <a:gd name="T17" fmla="*/ 132 h 132"/>
                <a:gd name="T18" fmla="*/ 54 w 219"/>
                <a:gd name="T19" fmla="*/ 21 h 132"/>
                <a:gd name="T20" fmla="*/ 32 w 219"/>
                <a:gd name="T21" fmla="*/ 21 h 132"/>
                <a:gd name="T22" fmla="*/ 32 w 219"/>
                <a:gd name="T23" fmla="*/ 0 h 132"/>
                <a:gd name="T24" fmla="*/ 23 w 219"/>
                <a:gd name="T25" fmla="*/ 0 h 132"/>
                <a:gd name="T26" fmla="*/ 23 w 219"/>
                <a:gd name="T27" fmla="*/ 21 h 132"/>
                <a:gd name="T28" fmla="*/ 0 w 219"/>
                <a:gd name="T29" fmla="*/ 21 h 132"/>
                <a:gd name="T30" fmla="*/ 0 w 219"/>
                <a:gd name="T31" fmla="*/ 30 h 132"/>
                <a:gd name="T32" fmla="*/ 23 w 219"/>
                <a:gd name="T33" fmla="*/ 30 h 132"/>
                <a:gd name="T34" fmla="*/ 23 w 219"/>
                <a:gd name="T35" fmla="*/ 52 h 132"/>
                <a:gd name="T36" fmla="*/ 32 w 219"/>
                <a:gd name="T37" fmla="*/ 52 h 132"/>
                <a:gd name="T38" fmla="*/ 32 w 219"/>
                <a:gd name="T39" fmla="*/ 30 h 132"/>
                <a:gd name="T40" fmla="*/ 54 w 219"/>
                <a:gd name="T41" fmla="*/ 30 h 132"/>
                <a:gd name="T42" fmla="*/ 54 w 219"/>
                <a:gd name="T43" fmla="*/ 21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9" h="132">
                  <a:moveTo>
                    <a:pt x="31" y="132"/>
                  </a:moveTo>
                  <a:lnTo>
                    <a:pt x="24" y="126"/>
                  </a:lnTo>
                  <a:lnTo>
                    <a:pt x="75" y="57"/>
                  </a:lnTo>
                  <a:lnTo>
                    <a:pt x="142" y="103"/>
                  </a:lnTo>
                  <a:lnTo>
                    <a:pt x="213" y="31"/>
                  </a:lnTo>
                  <a:lnTo>
                    <a:pt x="219" y="38"/>
                  </a:lnTo>
                  <a:lnTo>
                    <a:pt x="143" y="115"/>
                  </a:lnTo>
                  <a:lnTo>
                    <a:pt x="77" y="69"/>
                  </a:lnTo>
                  <a:lnTo>
                    <a:pt x="31" y="132"/>
                  </a:lnTo>
                  <a:close/>
                  <a:moveTo>
                    <a:pt x="54" y="21"/>
                  </a:moveTo>
                  <a:lnTo>
                    <a:pt x="32" y="21"/>
                  </a:lnTo>
                  <a:lnTo>
                    <a:pt x="32" y="0"/>
                  </a:lnTo>
                  <a:lnTo>
                    <a:pt x="23" y="0"/>
                  </a:lnTo>
                  <a:lnTo>
                    <a:pt x="23" y="21"/>
                  </a:lnTo>
                  <a:lnTo>
                    <a:pt x="0" y="21"/>
                  </a:lnTo>
                  <a:lnTo>
                    <a:pt x="0" y="30"/>
                  </a:lnTo>
                  <a:lnTo>
                    <a:pt x="23" y="30"/>
                  </a:lnTo>
                  <a:lnTo>
                    <a:pt x="23" y="52"/>
                  </a:lnTo>
                  <a:lnTo>
                    <a:pt x="32" y="52"/>
                  </a:lnTo>
                  <a:lnTo>
                    <a:pt x="32" y="30"/>
                  </a:lnTo>
                  <a:lnTo>
                    <a:pt x="54" y="30"/>
                  </a:lnTo>
                  <a:lnTo>
                    <a:pt x="54" y="21"/>
                  </a:lnTo>
                  <a:close/>
                </a:path>
              </a:pathLst>
            </a:custGeom>
            <a:grpFill/>
            <a:ln>
              <a:noFill/>
            </a:ln>
          </p:spPr>
          <p:txBody>
            <a:bodyPr vert="horz" wrap="square" lIns="91440" tIns="45720" rIns="91440" bIns="45720" numCol="1" anchor="t" anchorCtr="0" compatLnSpc="1">
              <a:prstTxWarp prst="textNoShape">
                <a:avLst/>
              </a:prstTxWarp>
            </a:bodyPr>
            <a:lstStyle/>
            <a:p>
              <a:endParaRPr lang="en-US" dirty="0">
                <a:solidFill>
                  <a:srgbClr val="55565A"/>
                </a:solidFill>
              </a:endParaRPr>
            </a:p>
          </p:txBody>
        </p:sp>
      </p:grpSp>
      <p:sp>
        <p:nvSpPr>
          <p:cNvPr id="8" name="Title 1"/>
          <p:cNvSpPr txBox="1">
            <a:spLocks/>
          </p:cNvSpPr>
          <p:nvPr/>
        </p:nvSpPr>
        <p:spPr>
          <a:xfrm>
            <a:off x="461391" y="304808"/>
            <a:ext cx="8396863" cy="620359"/>
          </a:xfrm>
          <a:prstGeom prst="rect">
            <a:avLst/>
          </a:prstGeom>
        </p:spPr>
        <p:txBody>
          <a:bodyPr vert="horz" lIns="121914" tIns="60957" rIns="121914" bIns="60957" rtlCol="0" anchor="b" anchorCtr="0">
            <a:normAutofit/>
          </a:bodyPr>
          <a:lstStyle>
            <a:lvl1pPr algn="l" defTabSz="914400" rtl="0" eaLnBrk="1" latinLnBrk="0" hangingPunct="1">
              <a:lnSpc>
                <a:spcPct val="90000"/>
              </a:lnSpc>
              <a:spcBef>
                <a:spcPct val="0"/>
              </a:spcBef>
              <a:buNone/>
              <a:defRPr sz="2000" b="0" kern="1200">
                <a:solidFill>
                  <a:schemeClr val="tx1"/>
                </a:solidFill>
                <a:latin typeface="Arial" pitchFamily="34" charset="0"/>
                <a:ea typeface="+mj-ea"/>
                <a:cs typeface="Arial" pitchFamily="34" charset="0"/>
              </a:defRPr>
            </a:lvl1pPr>
          </a:lstStyle>
          <a:p>
            <a:r>
              <a:rPr lang="en-US" dirty="0" smtClean="0">
                <a:solidFill>
                  <a:srgbClr val="55565A"/>
                </a:solidFill>
              </a:rPr>
              <a:t>Appendix</a:t>
            </a:r>
            <a:endParaRPr lang="en-US" dirty="0">
              <a:solidFill>
                <a:srgbClr val="55565A"/>
              </a:solidFill>
            </a:endParaRPr>
          </a:p>
        </p:txBody>
      </p:sp>
      <p:sp>
        <p:nvSpPr>
          <p:cNvPr id="9" name="Rectangle 26"/>
          <p:cNvSpPr>
            <a:spLocks noChangeArrowheads="1"/>
          </p:cNvSpPr>
          <p:nvPr/>
        </p:nvSpPr>
        <p:spPr bwMode="auto">
          <a:xfrm>
            <a:off x="531099" y="1337812"/>
            <a:ext cx="875110" cy="4453395"/>
          </a:xfrm>
          <a:prstGeom prst="rect">
            <a:avLst/>
          </a:prstGeom>
          <a:solidFill>
            <a:srgbClr val="007C8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4006" tIns="45719" rIns="27431" bIns="45719" numCol="1" anchor="ctr" anchorCtr="0" compatLnSpc="1">
            <a:prstTxWarp prst="textNoShape">
              <a:avLst/>
            </a:prstTxWarp>
          </a:bodyPr>
          <a:lstStyle/>
          <a:p>
            <a:pPr>
              <a:lnSpc>
                <a:spcPct val="95000"/>
              </a:lnSpc>
            </a:pPr>
            <a:endParaRPr lang="en-US" sz="1500" dirty="0">
              <a:solidFill>
                <a:srgbClr val="55565A"/>
              </a:solidFill>
            </a:endParaRPr>
          </a:p>
        </p:txBody>
      </p:sp>
      <p:grpSp>
        <p:nvGrpSpPr>
          <p:cNvPr id="10" name="Group 9"/>
          <p:cNvGrpSpPr/>
          <p:nvPr/>
        </p:nvGrpSpPr>
        <p:grpSpPr>
          <a:xfrm>
            <a:off x="676270" y="1500191"/>
            <a:ext cx="528638" cy="528639"/>
            <a:chOff x="3405188" y="812800"/>
            <a:chExt cx="704850" cy="528638"/>
          </a:xfrm>
        </p:grpSpPr>
        <p:sp>
          <p:nvSpPr>
            <p:cNvPr id="11" name="Freeform 35"/>
            <p:cNvSpPr>
              <a:spLocks/>
            </p:cNvSpPr>
            <p:nvPr/>
          </p:nvSpPr>
          <p:spPr bwMode="auto">
            <a:xfrm>
              <a:off x="3405188" y="812800"/>
              <a:ext cx="704850" cy="528638"/>
            </a:xfrm>
            <a:custGeom>
              <a:avLst/>
              <a:gdLst>
                <a:gd name="T0" fmla="*/ 94 w 188"/>
                <a:gd name="T1" fmla="*/ 0 h 141"/>
                <a:gd name="T2" fmla="*/ 0 w 188"/>
                <a:gd name="T3" fmla="*/ 94 h 141"/>
                <a:gd name="T4" fmla="*/ 13 w 188"/>
                <a:gd name="T5" fmla="*/ 141 h 141"/>
                <a:gd name="T6" fmla="*/ 18 w 188"/>
                <a:gd name="T7" fmla="*/ 139 h 141"/>
                <a:gd name="T8" fmla="*/ 18 w 188"/>
                <a:gd name="T9" fmla="*/ 139 h 141"/>
                <a:gd name="T10" fmla="*/ 5 w 188"/>
                <a:gd name="T11" fmla="*/ 94 h 141"/>
                <a:gd name="T12" fmla="*/ 94 w 188"/>
                <a:gd name="T13" fmla="*/ 6 h 141"/>
                <a:gd name="T14" fmla="*/ 182 w 188"/>
                <a:gd name="T15" fmla="*/ 94 h 141"/>
                <a:gd name="T16" fmla="*/ 172 w 188"/>
                <a:gd name="T17" fmla="*/ 135 h 141"/>
                <a:gd name="T18" fmla="*/ 177 w 188"/>
                <a:gd name="T19" fmla="*/ 138 h 141"/>
                <a:gd name="T20" fmla="*/ 177 w 188"/>
                <a:gd name="T21" fmla="*/ 138 h 141"/>
                <a:gd name="T22" fmla="*/ 188 w 188"/>
                <a:gd name="T23" fmla="*/ 94 h 141"/>
                <a:gd name="T24" fmla="*/ 94 w 188"/>
                <a:gd name="T25" fmla="*/ 0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8" h="141">
                  <a:moveTo>
                    <a:pt x="94" y="0"/>
                  </a:moveTo>
                  <a:cubicBezTo>
                    <a:pt x="42" y="0"/>
                    <a:pt x="0" y="42"/>
                    <a:pt x="0" y="94"/>
                  </a:cubicBezTo>
                  <a:cubicBezTo>
                    <a:pt x="0" y="110"/>
                    <a:pt x="5" y="127"/>
                    <a:pt x="13" y="141"/>
                  </a:cubicBezTo>
                  <a:cubicBezTo>
                    <a:pt x="18" y="139"/>
                    <a:pt x="18" y="139"/>
                    <a:pt x="18" y="139"/>
                  </a:cubicBezTo>
                  <a:cubicBezTo>
                    <a:pt x="18" y="139"/>
                    <a:pt x="18" y="139"/>
                    <a:pt x="18" y="139"/>
                  </a:cubicBezTo>
                  <a:cubicBezTo>
                    <a:pt x="10" y="125"/>
                    <a:pt x="5" y="110"/>
                    <a:pt x="5" y="94"/>
                  </a:cubicBezTo>
                  <a:cubicBezTo>
                    <a:pt x="5" y="45"/>
                    <a:pt x="45" y="6"/>
                    <a:pt x="94" y="6"/>
                  </a:cubicBezTo>
                  <a:cubicBezTo>
                    <a:pt x="143" y="6"/>
                    <a:pt x="182" y="45"/>
                    <a:pt x="182" y="94"/>
                  </a:cubicBezTo>
                  <a:cubicBezTo>
                    <a:pt x="182" y="108"/>
                    <a:pt x="179" y="123"/>
                    <a:pt x="172" y="135"/>
                  </a:cubicBezTo>
                  <a:cubicBezTo>
                    <a:pt x="177" y="138"/>
                    <a:pt x="177" y="138"/>
                    <a:pt x="177" y="138"/>
                  </a:cubicBezTo>
                  <a:cubicBezTo>
                    <a:pt x="177" y="138"/>
                    <a:pt x="177" y="138"/>
                    <a:pt x="177" y="138"/>
                  </a:cubicBezTo>
                  <a:cubicBezTo>
                    <a:pt x="184" y="125"/>
                    <a:pt x="188" y="109"/>
                    <a:pt x="188" y="94"/>
                  </a:cubicBezTo>
                  <a:cubicBezTo>
                    <a:pt x="188" y="42"/>
                    <a:pt x="145" y="0"/>
                    <a:pt x="9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5565A"/>
                </a:solidFill>
              </a:endParaRPr>
            </a:p>
          </p:txBody>
        </p:sp>
        <p:sp>
          <p:nvSpPr>
            <p:cNvPr id="14" name="Freeform 36"/>
            <p:cNvSpPr>
              <a:spLocks/>
            </p:cNvSpPr>
            <p:nvPr/>
          </p:nvSpPr>
          <p:spPr bwMode="auto">
            <a:xfrm>
              <a:off x="3473450" y="876300"/>
              <a:ext cx="569912" cy="409575"/>
            </a:xfrm>
            <a:custGeom>
              <a:avLst/>
              <a:gdLst>
                <a:gd name="T0" fmla="*/ 124 w 152"/>
                <a:gd name="T1" fmla="*/ 100 h 109"/>
                <a:gd name="T2" fmla="*/ 145 w 152"/>
                <a:gd name="T3" fmla="*/ 109 h 109"/>
                <a:gd name="T4" fmla="*/ 145 w 152"/>
                <a:gd name="T5" fmla="*/ 109 h 109"/>
                <a:gd name="T6" fmla="*/ 146 w 152"/>
                <a:gd name="T7" fmla="*/ 108 h 109"/>
                <a:gd name="T8" fmla="*/ 152 w 152"/>
                <a:gd name="T9" fmla="*/ 77 h 109"/>
                <a:gd name="T10" fmla="*/ 76 w 152"/>
                <a:gd name="T11" fmla="*/ 0 h 109"/>
                <a:gd name="T12" fmla="*/ 0 w 152"/>
                <a:gd name="T13" fmla="*/ 77 h 109"/>
                <a:gd name="T14" fmla="*/ 6 w 152"/>
                <a:gd name="T15" fmla="*/ 106 h 109"/>
                <a:gd name="T16" fmla="*/ 7 w 152"/>
                <a:gd name="T17" fmla="*/ 109 h 109"/>
                <a:gd name="T18" fmla="*/ 27 w 152"/>
                <a:gd name="T19" fmla="*/ 101 h 109"/>
                <a:gd name="T20" fmla="*/ 25 w 152"/>
                <a:gd name="T21" fmla="*/ 95 h 109"/>
                <a:gd name="T22" fmla="*/ 10 w 152"/>
                <a:gd name="T23" fmla="*/ 101 h 109"/>
                <a:gd name="T24" fmla="*/ 9 w 152"/>
                <a:gd name="T25" fmla="*/ 100 h 109"/>
                <a:gd name="T26" fmla="*/ 6 w 152"/>
                <a:gd name="T27" fmla="*/ 77 h 109"/>
                <a:gd name="T28" fmla="*/ 9 w 152"/>
                <a:gd name="T29" fmla="*/ 54 h 109"/>
                <a:gd name="T30" fmla="*/ 10 w 152"/>
                <a:gd name="T31" fmla="*/ 53 h 109"/>
                <a:gd name="T32" fmla="*/ 25 w 152"/>
                <a:gd name="T33" fmla="*/ 59 h 109"/>
                <a:gd name="T34" fmla="*/ 27 w 152"/>
                <a:gd name="T35" fmla="*/ 54 h 109"/>
                <a:gd name="T36" fmla="*/ 12 w 152"/>
                <a:gd name="T37" fmla="*/ 47 h 109"/>
                <a:gd name="T38" fmla="*/ 12 w 152"/>
                <a:gd name="T39" fmla="*/ 46 h 109"/>
                <a:gd name="T40" fmla="*/ 45 w 152"/>
                <a:gd name="T41" fmla="*/ 13 h 109"/>
                <a:gd name="T42" fmla="*/ 46 w 152"/>
                <a:gd name="T43" fmla="*/ 13 h 109"/>
                <a:gd name="T44" fmla="*/ 53 w 152"/>
                <a:gd name="T45" fmla="*/ 29 h 109"/>
                <a:gd name="T46" fmla="*/ 58 w 152"/>
                <a:gd name="T47" fmla="*/ 27 h 109"/>
                <a:gd name="T48" fmla="*/ 51 w 152"/>
                <a:gd name="T49" fmla="*/ 11 h 109"/>
                <a:gd name="T50" fmla="*/ 53 w 152"/>
                <a:gd name="T51" fmla="*/ 10 h 109"/>
                <a:gd name="T52" fmla="*/ 99 w 152"/>
                <a:gd name="T53" fmla="*/ 10 h 109"/>
                <a:gd name="T54" fmla="*/ 101 w 152"/>
                <a:gd name="T55" fmla="*/ 11 h 109"/>
                <a:gd name="T56" fmla="*/ 94 w 152"/>
                <a:gd name="T57" fmla="*/ 27 h 109"/>
                <a:gd name="T58" fmla="*/ 99 w 152"/>
                <a:gd name="T59" fmla="*/ 29 h 109"/>
                <a:gd name="T60" fmla="*/ 105 w 152"/>
                <a:gd name="T61" fmla="*/ 13 h 109"/>
                <a:gd name="T62" fmla="*/ 106 w 152"/>
                <a:gd name="T63" fmla="*/ 13 h 109"/>
                <a:gd name="T64" fmla="*/ 139 w 152"/>
                <a:gd name="T65" fmla="*/ 46 h 109"/>
                <a:gd name="T66" fmla="*/ 140 w 152"/>
                <a:gd name="T67" fmla="*/ 48 h 109"/>
                <a:gd name="T68" fmla="*/ 124 w 152"/>
                <a:gd name="T69" fmla="*/ 54 h 109"/>
                <a:gd name="T70" fmla="*/ 127 w 152"/>
                <a:gd name="T71" fmla="*/ 59 h 109"/>
                <a:gd name="T72" fmla="*/ 142 w 152"/>
                <a:gd name="T73" fmla="*/ 53 h 109"/>
                <a:gd name="T74" fmla="*/ 142 w 152"/>
                <a:gd name="T75" fmla="*/ 54 h 109"/>
                <a:gd name="T76" fmla="*/ 146 w 152"/>
                <a:gd name="T77" fmla="*/ 77 h 109"/>
                <a:gd name="T78" fmla="*/ 142 w 152"/>
                <a:gd name="T79" fmla="*/ 100 h 109"/>
                <a:gd name="T80" fmla="*/ 142 w 152"/>
                <a:gd name="T81" fmla="*/ 101 h 109"/>
                <a:gd name="T82" fmla="*/ 127 w 152"/>
                <a:gd name="T83" fmla="*/ 95 h 109"/>
                <a:gd name="T84" fmla="*/ 124 w 152"/>
                <a:gd name="T85" fmla="*/ 10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52" h="109">
                  <a:moveTo>
                    <a:pt x="124" y="100"/>
                  </a:moveTo>
                  <a:cubicBezTo>
                    <a:pt x="145" y="109"/>
                    <a:pt x="145" y="109"/>
                    <a:pt x="145" y="109"/>
                  </a:cubicBezTo>
                  <a:cubicBezTo>
                    <a:pt x="145" y="109"/>
                    <a:pt x="145" y="109"/>
                    <a:pt x="145" y="109"/>
                  </a:cubicBezTo>
                  <a:cubicBezTo>
                    <a:pt x="146" y="108"/>
                    <a:pt x="146" y="108"/>
                    <a:pt x="146" y="108"/>
                  </a:cubicBezTo>
                  <a:cubicBezTo>
                    <a:pt x="150" y="98"/>
                    <a:pt x="152" y="88"/>
                    <a:pt x="152" y="77"/>
                  </a:cubicBezTo>
                  <a:cubicBezTo>
                    <a:pt x="152" y="35"/>
                    <a:pt x="118" y="0"/>
                    <a:pt x="76" y="0"/>
                  </a:cubicBezTo>
                  <a:cubicBezTo>
                    <a:pt x="34" y="0"/>
                    <a:pt x="0" y="35"/>
                    <a:pt x="0" y="77"/>
                  </a:cubicBezTo>
                  <a:cubicBezTo>
                    <a:pt x="0" y="87"/>
                    <a:pt x="2" y="97"/>
                    <a:pt x="6" y="106"/>
                  </a:cubicBezTo>
                  <a:cubicBezTo>
                    <a:pt x="7" y="109"/>
                    <a:pt x="7" y="109"/>
                    <a:pt x="7" y="109"/>
                  </a:cubicBezTo>
                  <a:cubicBezTo>
                    <a:pt x="27" y="101"/>
                    <a:pt x="27" y="101"/>
                    <a:pt x="27" y="101"/>
                  </a:cubicBezTo>
                  <a:cubicBezTo>
                    <a:pt x="25" y="95"/>
                    <a:pt x="25" y="95"/>
                    <a:pt x="25" y="95"/>
                  </a:cubicBezTo>
                  <a:cubicBezTo>
                    <a:pt x="10" y="101"/>
                    <a:pt x="10" y="101"/>
                    <a:pt x="10" y="101"/>
                  </a:cubicBezTo>
                  <a:cubicBezTo>
                    <a:pt x="9" y="100"/>
                    <a:pt x="9" y="100"/>
                    <a:pt x="9" y="100"/>
                  </a:cubicBezTo>
                  <a:cubicBezTo>
                    <a:pt x="7" y="94"/>
                    <a:pt x="6" y="86"/>
                    <a:pt x="6" y="77"/>
                  </a:cubicBezTo>
                  <a:cubicBezTo>
                    <a:pt x="6" y="68"/>
                    <a:pt x="7" y="61"/>
                    <a:pt x="9" y="54"/>
                  </a:cubicBezTo>
                  <a:cubicBezTo>
                    <a:pt x="10" y="53"/>
                    <a:pt x="10" y="53"/>
                    <a:pt x="10" y="53"/>
                  </a:cubicBezTo>
                  <a:cubicBezTo>
                    <a:pt x="25" y="59"/>
                    <a:pt x="25" y="59"/>
                    <a:pt x="25" y="59"/>
                  </a:cubicBezTo>
                  <a:cubicBezTo>
                    <a:pt x="27" y="54"/>
                    <a:pt x="27" y="54"/>
                    <a:pt x="27" y="54"/>
                  </a:cubicBezTo>
                  <a:cubicBezTo>
                    <a:pt x="12" y="47"/>
                    <a:pt x="12" y="47"/>
                    <a:pt x="12" y="47"/>
                  </a:cubicBezTo>
                  <a:cubicBezTo>
                    <a:pt x="12" y="46"/>
                    <a:pt x="12" y="46"/>
                    <a:pt x="12" y="46"/>
                  </a:cubicBezTo>
                  <a:cubicBezTo>
                    <a:pt x="19" y="32"/>
                    <a:pt x="31" y="20"/>
                    <a:pt x="45" y="13"/>
                  </a:cubicBezTo>
                  <a:cubicBezTo>
                    <a:pt x="46" y="13"/>
                    <a:pt x="46" y="13"/>
                    <a:pt x="46" y="13"/>
                  </a:cubicBezTo>
                  <a:cubicBezTo>
                    <a:pt x="53" y="29"/>
                    <a:pt x="53" y="29"/>
                    <a:pt x="53" y="29"/>
                  </a:cubicBezTo>
                  <a:cubicBezTo>
                    <a:pt x="58" y="27"/>
                    <a:pt x="58" y="27"/>
                    <a:pt x="58" y="27"/>
                  </a:cubicBezTo>
                  <a:cubicBezTo>
                    <a:pt x="51" y="11"/>
                    <a:pt x="51" y="11"/>
                    <a:pt x="51" y="11"/>
                  </a:cubicBezTo>
                  <a:cubicBezTo>
                    <a:pt x="53" y="10"/>
                    <a:pt x="53" y="10"/>
                    <a:pt x="53" y="10"/>
                  </a:cubicBezTo>
                  <a:cubicBezTo>
                    <a:pt x="68" y="6"/>
                    <a:pt x="84" y="6"/>
                    <a:pt x="99" y="10"/>
                  </a:cubicBezTo>
                  <a:cubicBezTo>
                    <a:pt x="101" y="11"/>
                    <a:pt x="101" y="11"/>
                    <a:pt x="101" y="11"/>
                  </a:cubicBezTo>
                  <a:cubicBezTo>
                    <a:pt x="94" y="27"/>
                    <a:pt x="94" y="27"/>
                    <a:pt x="94" y="27"/>
                  </a:cubicBezTo>
                  <a:cubicBezTo>
                    <a:pt x="99" y="29"/>
                    <a:pt x="99" y="29"/>
                    <a:pt x="99" y="29"/>
                  </a:cubicBezTo>
                  <a:cubicBezTo>
                    <a:pt x="105" y="13"/>
                    <a:pt x="105" y="13"/>
                    <a:pt x="105" y="13"/>
                  </a:cubicBezTo>
                  <a:cubicBezTo>
                    <a:pt x="106" y="13"/>
                    <a:pt x="106" y="13"/>
                    <a:pt x="106" y="13"/>
                  </a:cubicBezTo>
                  <a:cubicBezTo>
                    <a:pt x="121" y="20"/>
                    <a:pt x="132" y="32"/>
                    <a:pt x="139" y="46"/>
                  </a:cubicBezTo>
                  <a:cubicBezTo>
                    <a:pt x="140" y="48"/>
                    <a:pt x="140" y="48"/>
                    <a:pt x="140" y="48"/>
                  </a:cubicBezTo>
                  <a:cubicBezTo>
                    <a:pt x="124" y="54"/>
                    <a:pt x="124" y="54"/>
                    <a:pt x="124" y="54"/>
                  </a:cubicBezTo>
                  <a:cubicBezTo>
                    <a:pt x="127" y="59"/>
                    <a:pt x="127" y="59"/>
                    <a:pt x="127" y="59"/>
                  </a:cubicBezTo>
                  <a:cubicBezTo>
                    <a:pt x="142" y="53"/>
                    <a:pt x="142" y="53"/>
                    <a:pt x="142" y="53"/>
                  </a:cubicBezTo>
                  <a:cubicBezTo>
                    <a:pt x="142" y="54"/>
                    <a:pt x="142" y="54"/>
                    <a:pt x="142" y="54"/>
                  </a:cubicBezTo>
                  <a:cubicBezTo>
                    <a:pt x="145" y="61"/>
                    <a:pt x="146" y="68"/>
                    <a:pt x="146" y="77"/>
                  </a:cubicBezTo>
                  <a:cubicBezTo>
                    <a:pt x="146" y="87"/>
                    <a:pt x="145" y="94"/>
                    <a:pt x="142" y="100"/>
                  </a:cubicBezTo>
                  <a:cubicBezTo>
                    <a:pt x="142" y="101"/>
                    <a:pt x="142" y="101"/>
                    <a:pt x="142" y="101"/>
                  </a:cubicBezTo>
                  <a:cubicBezTo>
                    <a:pt x="127" y="95"/>
                    <a:pt x="127" y="95"/>
                    <a:pt x="127" y="95"/>
                  </a:cubicBezTo>
                  <a:lnTo>
                    <a:pt x="124" y="10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5565A"/>
                </a:solidFill>
              </a:endParaRPr>
            </a:p>
          </p:txBody>
        </p:sp>
        <p:sp>
          <p:nvSpPr>
            <p:cNvPr id="16" name="Freeform 61"/>
            <p:cNvSpPr>
              <a:spLocks noEditPoints="1"/>
            </p:cNvSpPr>
            <p:nvPr/>
          </p:nvSpPr>
          <p:spPr bwMode="auto">
            <a:xfrm>
              <a:off x="3713163" y="1120775"/>
              <a:ext cx="90487" cy="90488"/>
            </a:xfrm>
            <a:custGeom>
              <a:avLst/>
              <a:gdLst>
                <a:gd name="T0" fmla="*/ 12 w 24"/>
                <a:gd name="T1" fmla="*/ 24 h 24"/>
                <a:gd name="T2" fmla="*/ 0 w 24"/>
                <a:gd name="T3" fmla="*/ 12 h 24"/>
                <a:gd name="T4" fmla="*/ 12 w 24"/>
                <a:gd name="T5" fmla="*/ 0 h 24"/>
                <a:gd name="T6" fmla="*/ 24 w 24"/>
                <a:gd name="T7" fmla="*/ 12 h 24"/>
                <a:gd name="T8" fmla="*/ 12 w 24"/>
                <a:gd name="T9" fmla="*/ 24 h 24"/>
                <a:gd name="T10" fmla="*/ 12 w 24"/>
                <a:gd name="T11" fmla="*/ 3 h 24"/>
                <a:gd name="T12" fmla="*/ 3 w 24"/>
                <a:gd name="T13" fmla="*/ 12 h 24"/>
                <a:gd name="T14" fmla="*/ 12 w 24"/>
                <a:gd name="T15" fmla="*/ 20 h 24"/>
                <a:gd name="T16" fmla="*/ 20 w 24"/>
                <a:gd name="T17" fmla="*/ 12 h 24"/>
                <a:gd name="T18" fmla="*/ 12 w 24"/>
                <a:gd name="T19" fmla="*/ 3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24">
                  <a:moveTo>
                    <a:pt x="12" y="24"/>
                  </a:moveTo>
                  <a:cubicBezTo>
                    <a:pt x="5" y="24"/>
                    <a:pt x="0" y="18"/>
                    <a:pt x="0" y="12"/>
                  </a:cubicBezTo>
                  <a:cubicBezTo>
                    <a:pt x="0" y="5"/>
                    <a:pt x="5" y="0"/>
                    <a:pt x="12" y="0"/>
                  </a:cubicBezTo>
                  <a:cubicBezTo>
                    <a:pt x="18" y="0"/>
                    <a:pt x="24" y="5"/>
                    <a:pt x="24" y="12"/>
                  </a:cubicBezTo>
                  <a:cubicBezTo>
                    <a:pt x="24" y="18"/>
                    <a:pt x="18" y="24"/>
                    <a:pt x="12" y="24"/>
                  </a:cubicBezTo>
                  <a:close/>
                  <a:moveTo>
                    <a:pt x="12" y="3"/>
                  </a:moveTo>
                  <a:cubicBezTo>
                    <a:pt x="7" y="3"/>
                    <a:pt x="3" y="7"/>
                    <a:pt x="3" y="12"/>
                  </a:cubicBezTo>
                  <a:cubicBezTo>
                    <a:pt x="3" y="16"/>
                    <a:pt x="7" y="20"/>
                    <a:pt x="12" y="20"/>
                  </a:cubicBezTo>
                  <a:cubicBezTo>
                    <a:pt x="16" y="20"/>
                    <a:pt x="20" y="16"/>
                    <a:pt x="20" y="12"/>
                  </a:cubicBezTo>
                  <a:cubicBezTo>
                    <a:pt x="20" y="7"/>
                    <a:pt x="16" y="3"/>
                    <a:pt x="12"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5565A"/>
                </a:solidFill>
              </a:endParaRPr>
            </a:p>
          </p:txBody>
        </p:sp>
        <p:sp>
          <p:nvSpPr>
            <p:cNvPr id="17" name="Freeform 62"/>
            <p:cNvSpPr>
              <a:spLocks/>
            </p:cNvSpPr>
            <p:nvPr/>
          </p:nvSpPr>
          <p:spPr bwMode="auto">
            <a:xfrm>
              <a:off x="3795713" y="1131888"/>
              <a:ext cx="142875" cy="33338"/>
            </a:xfrm>
            <a:custGeom>
              <a:avLst/>
              <a:gdLst>
                <a:gd name="T0" fmla="*/ 2 w 38"/>
                <a:gd name="T1" fmla="*/ 9 h 9"/>
                <a:gd name="T2" fmla="*/ 0 w 38"/>
                <a:gd name="T3" fmla="*/ 7 h 9"/>
                <a:gd name="T4" fmla="*/ 2 w 38"/>
                <a:gd name="T5" fmla="*/ 5 h 9"/>
                <a:gd name="T6" fmla="*/ 35 w 38"/>
                <a:gd name="T7" fmla="*/ 1 h 9"/>
                <a:gd name="T8" fmla="*/ 38 w 38"/>
                <a:gd name="T9" fmla="*/ 3 h 9"/>
                <a:gd name="T10" fmla="*/ 36 w 38"/>
                <a:gd name="T11" fmla="*/ 5 h 9"/>
                <a:gd name="T12" fmla="*/ 2 w 38"/>
                <a:gd name="T13" fmla="*/ 9 h 9"/>
                <a:gd name="T14" fmla="*/ 2 w 38"/>
                <a:gd name="T15" fmla="*/ 9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9">
                  <a:moveTo>
                    <a:pt x="2" y="9"/>
                  </a:moveTo>
                  <a:cubicBezTo>
                    <a:pt x="1" y="9"/>
                    <a:pt x="0" y="9"/>
                    <a:pt x="0" y="7"/>
                  </a:cubicBezTo>
                  <a:cubicBezTo>
                    <a:pt x="0" y="6"/>
                    <a:pt x="1" y="5"/>
                    <a:pt x="2" y="5"/>
                  </a:cubicBezTo>
                  <a:cubicBezTo>
                    <a:pt x="35" y="1"/>
                    <a:pt x="35" y="1"/>
                    <a:pt x="35" y="1"/>
                  </a:cubicBezTo>
                  <a:cubicBezTo>
                    <a:pt x="36" y="0"/>
                    <a:pt x="37" y="1"/>
                    <a:pt x="38" y="3"/>
                  </a:cubicBezTo>
                  <a:cubicBezTo>
                    <a:pt x="38" y="4"/>
                    <a:pt x="37" y="5"/>
                    <a:pt x="36" y="5"/>
                  </a:cubicBezTo>
                  <a:cubicBezTo>
                    <a:pt x="2" y="9"/>
                    <a:pt x="2" y="9"/>
                    <a:pt x="2" y="9"/>
                  </a:cubicBezTo>
                  <a:cubicBezTo>
                    <a:pt x="2" y="9"/>
                    <a:pt x="2" y="9"/>
                    <a:pt x="2" y="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5565A"/>
                </a:solidFill>
              </a:endParaRPr>
            </a:p>
          </p:txBody>
        </p:sp>
      </p:grpSp>
      <p:sp>
        <p:nvSpPr>
          <p:cNvPr id="6" name="TextBox 5"/>
          <p:cNvSpPr txBox="1"/>
          <p:nvPr/>
        </p:nvSpPr>
        <p:spPr>
          <a:xfrm>
            <a:off x="1406211" y="1376237"/>
            <a:ext cx="7200205" cy="2585321"/>
          </a:xfrm>
          <a:prstGeom prst="rect">
            <a:avLst/>
          </a:prstGeom>
          <a:noFill/>
        </p:spPr>
        <p:txBody>
          <a:bodyPr wrap="square" lIns="91438" tIns="45719" rIns="91438" bIns="45719" rtlCol="0">
            <a:spAutoFit/>
          </a:bodyPr>
          <a:lstStyle/>
          <a:p>
            <a:r>
              <a:rPr lang="en-US" dirty="0" smtClean="0">
                <a:solidFill>
                  <a:srgbClr val="000000"/>
                </a:solidFill>
                <a:hlinkClick r:id="rId3"/>
              </a:rPr>
              <a:t>OSAM Reporting Hub Data Management Training</a:t>
            </a:r>
            <a:endParaRPr lang="en-US" dirty="0" smtClean="0">
              <a:solidFill>
                <a:srgbClr val="000000"/>
              </a:solidFill>
            </a:endParaRPr>
          </a:p>
          <a:p>
            <a:r>
              <a:rPr lang="en-US" dirty="0" smtClean="0">
                <a:solidFill>
                  <a:srgbClr val="000000"/>
                </a:solidFill>
                <a:hlinkClick r:id="rId4"/>
              </a:rPr>
              <a:t>How to prepare for productivity job aid</a:t>
            </a:r>
            <a:endParaRPr lang="en-US" dirty="0" smtClean="0">
              <a:solidFill>
                <a:srgbClr val="000000"/>
              </a:solidFill>
            </a:endParaRPr>
          </a:p>
          <a:p>
            <a:r>
              <a:rPr lang="en-US" dirty="0" smtClean="0">
                <a:solidFill>
                  <a:srgbClr val="000000"/>
                </a:solidFill>
                <a:hlinkClick r:id="rId5" action="ppaction://hlinkfile"/>
              </a:rPr>
              <a:t>How to update Planview product attribute</a:t>
            </a:r>
            <a:endParaRPr lang="en-US" dirty="0" smtClean="0">
              <a:solidFill>
                <a:srgbClr val="000000"/>
              </a:solidFill>
            </a:endParaRPr>
          </a:p>
          <a:p>
            <a:r>
              <a:rPr lang="en-US" dirty="0" smtClean="0">
                <a:solidFill>
                  <a:srgbClr val="000000"/>
                </a:solidFill>
                <a:hlinkClick r:id="rId6" action="ppaction://hlinkfile"/>
              </a:rPr>
              <a:t>How to update billing application attribute</a:t>
            </a:r>
            <a:endParaRPr lang="en-US" dirty="0" smtClean="0">
              <a:solidFill>
                <a:srgbClr val="000000"/>
              </a:solidFill>
            </a:endParaRPr>
          </a:p>
          <a:p>
            <a:r>
              <a:rPr lang="en-US" dirty="0" smtClean="0">
                <a:solidFill>
                  <a:srgbClr val="000000"/>
                </a:solidFill>
                <a:hlinkClick r:id="rId7" action="ppaction://hlinkfile"/>
              </a:rPr>
              <a:t>Product analysis example</a:t>
            </a:r>
            <a:endParaRPr lang="en-US" dirty="0" smtClean="0">
              <a:solidFill>
                <a:srgbClr val="000000"/>
              </a:solidFill>
            </a:endParaRPr>
          </a:p>
          <a:p>
            <a:r>
              <a:rPr lang="en-US" dirty="0" smtClean="0">
                <a:solidFill>
                  <a:srgbClr val="000000"/>
                </a:solidFill>
                <a:hlinkClick r:id="rId8"/>
              </a:rPr>
              <a:t>Adding a Planview Product</a:t>
            </a:r>
            <a:endParaRPr lang="en-US" dirty="0" smtClean="0">
              <a:solidFill>
                <a:srgbClr val="000000"/>
              </a:solidFill>
            </a:endParaRPr>
          </a:p>
          <a:p>
            <a:r>
              <a:rPr lang="en-US" dirty="0" smtClean="0">
                <a:solidFill>
                  <a:srgbClr val="000000"/>
                </a:solidFill>
                <a:hlinkClick r:id="rId9"/>
              </a:rPr>
              <a:t>Adding an ASK Application Billing Group</a:t>
            </a:r>
            <a:endParaRPr lang="en-US" dirty="0" smtClean="0">
              <a:solidFill>
                <a:srgbClr val="000000"/>
              </a:solidFill>
            </a:endParaRPr>
          </a:p>
          <a:p>
            <a:endParaRPr lang="en-US" dirty="0" smtClean="0">
              <a:solidFill>
                <a:srgbClr val="000000"/>
              </a:solidFill>
            </a:endParaRPr>
          </a:p>
          <a:p>
            <a:endParaRPr lang="en-US" dirty="0"/>
          </a:p>
        </p:txBody>
      </p:sp>
    </p:spTree>
    <p:extLst>
      <p:ext uri="{BB962C8B-B14F-4D97-AF65-F5344CB8AC3E}">
        <p14:creationId xmlns:p14="http://schemas.microsoft.com/office/powerpoint/2010/main" val="21418328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txBox="1">
            <a:spLocks/>
          </p:cNvSpPr>
          <p:nvPr/>
        </p:nvSpPr>
        <p:spPr>
          <a:xfrm>
            <a:off x="1475099" y="1337812"/>
            <a:ext cx="7251051" cy="4405873"/>
          </a:xfrm>
          <a:prstGeom prst="rect">
            <a:avLst/>
          </a:prstGeom>
        </p:spPr>
        <p:txBody>
          <a:bodyPr wrap="square" lIns="175764" tIns="0" rIns="175764" bIns="0" anchor="t"/>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defTabSz="914400">
              <a:lnSpc>
                <a:spcPct val="100000"/>
              </a:lnSpc>
              <a:spcBef>
                <a:spcPts val="0"/>
              </a:spcBef>
              <a:buSzTx/>
            </a:pPr>
            <a:r>
              <a:rPr lang="en-US" sz="2100" b="1" spc="-67" dirty="0" smtClean="0">
                <a:gradFill>
                  <a:gsLst>
                    <a:gs pos="5417">
                      <a:schemeClr val="tx1"/>
                    </a:gs>
                    <a:gs pos="28000">
                      <a:schemeClr val="tx1"/>
                    </a:gs>
                  </a:gsLst>
                  <a:lin ang="5400000" scaled="0"/>
                </a:gradFill>
                <a:latin typeface="+mn-lt"/>
              </a:rPr>
              <a:t>Mature Agile Org Structure</a:t>
            </a:r>
            <a:r>
              <a:rPr lang="en-US" sz="2000" i="1" dirty="0" smtClean="0">
                <a:solidFill>
                  <a:srgbClr val="00B050"/>
                </a:solidFill>
                <a:latin typeface="Arial"/>
              </a:rPr>
              <a:t>(new</a:t>
            </a:r>
            <a:r>
              <a:rPr lang="en-US" sz="2000" i="1" dirty="0">
                <a:solidFill>
                  <a:srgbClr val="00B050"/>
                </a:solidFill>
                <a:latin typeface="Arial"/>
              </a:rPr>
              <a:t>)</a:t>
            </a:r>
            <a:endParaRPr lang="en-US" sz="2000" u="sng" spc="-50" dirty="0">
              <a:solidFill>
                <a:srgbClr val="00B050"/>
              </a:solidFill>
              <a:latin typeface="Arial"/>
            </a:endParaRPr>
          </a:p>
          <a:p>
            <a:pPr lvl="0" defTabSz="914400">
              <a:lnSpc>
                <a:spcPct val="100000"/>
              </a:lnSpc>
              <a:spcBef>
                <a:spcPts val="0"/>
              </a:spcBef>
              <a:buSzTx/>
            </a:pPr>
            <a:endParaRPr lang="en-US" sz="1400" dirty="0">
              <a:gradFill>
                <a:gsLst>
                  <a:gs pos="5417">
                    <a:srgbClr val="53565A"/>
                  </a:gs>
                  <a:gs pos="28000">
                    <a:srgbClr val="53565A"/>
                  </a:gs>
                </a:gsLst>
                <a:lin ang="5400000" scaled="0"/>
              </a:gradFill>
              <a:latin typeface="Arial"/>
            </a:endParaRPr>
          </a:p>
          <a:p>
            <a:pPr lvl="0" defTabSz="914400">
              <a:lnSpc>
                <a:spcPct val="100000"/>
              </a:lnSpc>
              <a:spcBef>
                <a:spcPts val="0"/>
              </a:spcBef>
              <a:buSzTx/>
            </a:pPr>
            <a:r>
              <a:rPr lang="en-US" sz="1400" b="1" u="sng" spc="-50" dirty="0" smtClean="0">
                <a:gradFill>
                  <a:gsLst>
                    <a:gs pos="5417">
                      <a:srgbClr val="53565A"/>
                    </a:gs>
                    <a:gs pos="28000">
                      <a:srgbClr val="53565A"/>
                    </a:gs>
                  </a:gsLst>
                  <a:lin ang="5400000" scaled="0"/>
                </a:gradFill>
                <a:latin typeface="Arial"/>
              </a:rPr>
              <a:t>Improvement Goal/Target</a:t>
            </a:r>
            <a:endParaRPr lang="en-US" sz="1400" u="sng" spc="-50" dirty="0">
              <a:solidFill>
                <a:srgbClr val="00B050"/>
              </a:solidFill>
              <a:latin typeface="Arial"/>
            </a:endParaRPr>
          </a:p>
          <a:p>
            <a:pPr marL="171450" lvl="0" indent="-171450" defTabSz="914400">
              <a:lnSpc>
                <a:spcPct val="100000"/>
              </a:lnSpc>
              <a:spcBef>
                <a:spcPts val="0"/>
              </a:spcBef>
              <a:buSzTx/>
              <a:buFont typeface="Arial" panose="020B0604020202020204" pitchFamily="34" charset="0"/>
              <a:buChar char="•"/>
            </a:pPr>
            <a:r>
              <a:rPr lang="en-US" sz="1400" dirty="0" smtClean="0">
                <a:gradFill>
                  <a:gsLst>
                    <a:gs pos="5417">
                      <a:srgbClr val="53565A"/>
                    </a:gs>
                    <a:gs pos="28000">
                      <a:srgbClr val="53565A"/>
                    </a:gs>
                  </a:gsLst>
                  <a:lin ang="5400000" scaled="0"/>
                </a:gradFill>
                <a:latin typeface="Arial"/>
              </a:rPr>
              <a:t>To Be Determined </a:t>
            </a:r>
          </a:p>
          <a:p>
            <a:pPr marL="171450" lvl="0" indent="-171450" defTabSz="914400">
              <a:lnSpc>
                <a:spcPct val="100000"/>
              </a:lnSpc>
              <a:spcBef>
                <a:spcPts val="0"/>
              </a:spcBef>
              <a:buSzTx/>
              <a:buFont typeface="Arial" panose="020B0604020202020204" pitchFamily="34" charset="0"/>
              <a:buChar char="•"/>
            </a:pPr>
            <a:endParaRPr lang="en-US" sz="1400" dirty="0">
              <a:gradFill>
                <a:gsLst>
                  <a:gs pos="5417">
                    <a:srgbClr val="53565A"/>
                  </a:gs>
                  <a:gs pos="28000">
                    <a:srgbClr val="53565A"/>
                  </a:gs>
                </a:gsLst>
                <a:lin ang="5400000" scaled="0"/>
              </a:gradFill>
              <a:latin typeface="Arial"/>
            </a:endParaRPr>
          </a:p>
          <a:p>
            <a:pPr defTabSz="914400">
              <a:lnSpc>
                <a:spcPct val="100000"/>
              </a:lnSpc>
              <a:spcBef>
                <a:spcPts val="0"/>
              </a:spcBef>
              <a:buSzTx/>
            </a:pPr>
            <a:r>
              <a:rPr lang="en-US" sz="1400" b="1" u="sng" spc="-50" dirty="0" smtClean="0">
                <a:gradFill>
                  <a:gsLst>
                    <a:gs pos="5417">
                      <a:srgbClr val="53565A"/>
                    </a:gs>
                    <a:gs pos="28000">
                      <a:srgbClr val="53565A"/>
                    </a:gs>
                  </a:gsLst>
                  <a:lin ang="5400000" scaled="0"/>
                </a:gradFill>
                <a:latin typeface="Arial"/>
              </a:rPr>
              <a:t>Mature Agile Org Structure Calculation </a:t>
            </a:r>
            <a:r>
              <a:rPr lang="en-US" sz="1400" spc="-50" dirty="0" smtClean="0">
                <a:gradFill>
                  <a:gsLst>
                    <a:gs pos="5417">
                      <a:srgbClr val="53565A"/>
                    </a:gs>
                    <a:gs pos="28000">
                      <a:srgbClr val="53565A"/>
                    </a:gs>
                  </a:gsLst>
                  <a:lin ang="5400000" scaled="0"/>
                </a:gradFill>
                <a:latin typeface="Arial"/>
              </a:rPr>
              <a:t> </a:t>
            </a:r>
          </a:p>
          <a:p>
            <a:pPr marL="285750" indent="-285750" defTabSz="914400">
              <a:lnSpc>
                <a:spcPct val="100000"/>
              </a:lnSpc>
              <a:spcBef>
                <a:spcPts val="0"/>
              </a:spcBef>
              <a:buSzTx/>
              <a:buFont typeface="Arial" panose="020B0604020202020204" pitchFamily="34" charset="0"/>
              <a:buChar char="•"/>
            </a:pPr>
            <a:r>
              <a:rPr lang="en-US" sz="1400" spc="-50" dirty="0" smtClean="0">
                <a:gradFill>
                  <a:gsLst>
                    <a:gs pos="5417">
                      <a:srgbClr val="53565A"/>
                    </a:gs>
                    <a:gs pos="28000">
                      <a:srgbClr val="53565A"/>
                    </a:gs>
                  </a:gsLst>
                  <a:lin ang="5400000" scaled="0"/>
                </a:gradFill>
                <a:latin typeface="Arial"/>
              </a:rPr>
              <a:t>(Dedicated Resources Percentage + Co-Located Resources Percentage) / 2</a:t>
            </a:r>
          </a:p>
          <a:p>
            <a:pPr marL="285750" indent="-285750" defTabSz="914400">
              <a:lnSpc>
                <a:spcPct val="100000"/>
              </a:lnSpc>
              <a:spcBef>
                <a:spcPts val="0"/>
              </a:spcBef>
              <a:buSzTx/>
              <a:buFont typeface="Arial" panose="020B0604020202020204" pitchFamily="34" charset="0"/>
              <a:buChar char="•"/>
            </a:pPr>
            <a:r>
              <a:rPr lang="en-US" sz="1400" spc="-50" dirty="0" smtClean="0">
                <a:gradFill>
                  <a:gsLst>
                    <a:gs pos="5417">
                      <a:srgbClr val="53565A"/>
                    </a:gs>
                    <a:gs pos="28000">
                      <a:srgbClr val="53565A"/>
                    </a:gs>
                  </a:gsLst>
                  <a:lin ang="5400000" scaled="0"/>
                </a:gradFill>
                <a:latin typeface="Arial"/>
              </a:rPr>
              <a:t>Dedicated Resources Percentage = Number of Dedicated Scrum or Agile “TEAM Members”  / Number of  Scrum or Agile “TEAM Members”</a:t>
            </a:r>
          </a:p>
          <a:p>
            <a:pPr marL="285750" indent="-285750" defTabSz="914400">
              <a:lnSpc>
                <a:spcPct val="100000"/>
              </a:lnSpc>
              <a:spcBef>
                <a:spcPts val="0"/>
              </a:spcBef>
              <a:buSzTx/>
              <a:buFont typeface="Arial" panose="020B0604020202020204" pitchFamily="34" charset="0"/>
              <a:buChar char="•"/>
            </a:pPr>
            <a:r>
              <a:rPr lang="en-US" sz="1400" spc="-50" dirty="0" smtClean="0">
                <a:gradFill>
                  <a:gsLst>
                    <a:gs pos="5417">
                      <a:srgbClr val="53565A"/>
                    </a:gs>
                    <a:gs pos="28000">
                      <a:srgbClr val="53565A"/>
                    </a:gs>
                  </a:gsLst>
                  <a:lin ang="5400000" scaled="0"/>
                </a:gradFill>
                <a:latin typeface="Arial"/>
              </a:rPr>
              <a:t>Co-Located Resources Percentage = Number of “Scrum or Agile TEAM Members” in same City / Number of “Scrum or Agile TEAM Members”.</a:t>
            </a:r>
          </a:p>
          <a:p>
            <a:pPr marL="285750" indent="-285750" defTabSz="914400">
              <a:lnSpc>
                <a:spcPct val="100000"/>
              </a:lnSpc>
              <a:spcBef>
                <a:spcPts val="0"/>
              </a:spcBef>
              <a:buSzTx/>
              <a:buFont typeface="Arial" panose="020B0604020202020204" pitchFamily="34" charset="0"/>
              <a:buChar char="•"/>
            </a:pPr>
            <a:endParaRPr lang="en-US" sz="1400" spc="-50" dirty="0">
              <a:gradFill>
                <a:gsLst>
                  <a:gs pos="5417">
                    <a:srgbClr val="53565A"/>
                  </a:gs>
                  <a:gs pos="28000">
                    <a:srgbClr val="53565A"/>
                  </a:gs>
                </a:gsLst>
                <a:lin ang="5400000" scaled="0"/>
              </a:gradFill>
              <a:latin typeface="Arial"/>
            </a:endParaRPr>
          </a:p>
          <a:p>
            <a:pPr defTabSz="914400">
              <a:lnSpc>
                <a:spcPct val="100000"/>
              </a:lnSpc>
              <a:spcBef>
                <a:spcPts val="0"/>
              </a:spcBef>
              <a:buSzTx/>
            </a:pPr>
            <a:r>
              <a:rPr lang="en-US" sz="1400" b="1" u="sng" spc="-50" dirty="0">
                <a:gradFill>
                  <a:gsLst>
                    <a:gs pos="5417">
                      <a:srgbClr val="53565A"/>
                    </a:gs>
                    <a:gs pos="28000">
                      <a:srgbClr val="53565A"/>
                    </a:gs>
                  </a:gsLst>
                  <a:lin ang="5400000" scaled="0"/>
                </a:gradFill>
                <a:latin typeface="Arial"/>
              </a:rPr>
              <a:t>Business Rules </a:t>
            </a:r>
            <a:endParaRPr lang="en-US" sz="1400" b="1" u="sng" spc="-50" dirty="0" smtClean="0">
              <a:gradFill>
                <a:gsLst>
                  <a:gs pos="5417">
                    <a:srgbClr val="53565A"/>
                  </a:gs>
                  <a:gs pos="28000">
                    <a:srgbClr val="53565A"/>
                  </a:gs>
                </a:gsLst>
                <a:lin ang="5400000" scaled="0"/>
              </a:gradFill>
              <a:latin typeface="Arial"/>
            </a:endParaRPr>
          </a:p>
          <a:p>
            <a:pPr marL="285750" indent="-285750" defTabSz="914400">
              <a:lnSpc>
                <a:spcPct val="100000"/>
              </a:lnSpc>
              <a:spcBef>
                <a:spcPts val="0"/>
              </a:spcBef>
              <a:buSzTx/>
              <a:buFont typeface="Arial" panose="020B0604020202020204" pitchFamily="34" charset="0"/>
              <a:buChar char="•"/>
            </a:pPr>
            <a:r>
              <a:rPr lang="en-US" sz="1400" spc="-50" dirty="0" smtClean="0">
                <a:gradFill>
                  <a:gsLst>
                    <a:gs pos="5417">
                      <a:srgbClr val="53565A"/>
                    </a:gs>
                    <a:gs pos="28000">
                      <a:srgbClr val="53565A"/>
                    </a:gs>
                  </a:gsLst>
                  <a:lin ang="5400000" scaled="0"/>
                </a:gradFill>
                <a:latin typeface="Arial"/>
              </a:rPr>
              <a:t>Scrum or Agile team Member = TEAM Member with the Team Member Role of Scrum Master, Product Owner, or Development Team ( Development Team role can be assigned to any Developer including QA Developer)</a:t>
            </a:r>
          </a:p>
          <a:p>
            <a:pPr marL="285750" indent="-285750" defTabSz="914400">
              <a:lnSpc>
                <a:spcPct val="100000"/>
              </a:lnSpc>
              <a:spcBef>
                <a:spcPts val="0"/>
              </a:spcBef>
              <a:buSzTx/>
              <a:buFont typeface="Arial" panose="020B0604020202020204" pitchFamily="34" charset="0"/>
              <a:buChar char="•"/>
            </a:pPr>
            <a:r>
              <a:rPr lang="en-US" sz="1400" spc="-50" dirty="0" smtClean="0">
                <a:gradFill>
                  <a:gsLst>
                    <a:gs pos="5417">
                      <a:srgbClr val="53565A"/>
                    </a:gs>
                    <a:gs pos="28000">
                      <a:srgbClr val="53565A"/>
                    </a:gs>
                  </a:gsLst>
                  <a:lin ang="5400000" scaled="0"/>
                </a:gradFill>
                <a:latin typeface="Arial"/>
              </a:rPr>
              <a:t>Dedicated for a Scrum Master </a:t>
            </a:r>
            <a:r>
              <a:rPr lang="en-US" sz="1400" spc="-50" dirty="0">
                <a:gradFill>
                  <a:gsLst>
                    <a:gs pos="5417">
                      <a:srgbClr val="53565A"/>
                    </a:gs>
                    <a:gs pos="28000">
                      <a:srgbClr val="53565A"/>
                    </a:gs>
                  </a:gsLst>
                  <a:lin ang="5400000" scaled="0"/>
                </a:gradFill>
                <a:latin typeface="Arial"/>
              </a:rPr>
              <a:t>R</a:t>
            </a:r>
            <a:r>
              <a:rPr lang="en-US" sz="1400" spc="-50" dirty="0" smtClean="0">
                <a:gradFill>
                  <a:gsLst>
                    <a:gs pos="5417">
                      <a:srgbClr val="53565A"/>
                    </a:gs>
                    <a:gs pos="28000">
                      <a:srgbClr val="53565A"/>
                    </a:gs>
                  </a:gsLst>
                  <a:lin ang="5400000" scaled="0"/>
                </a:gradFill>
                <a:latin typeface="Arial"/>
              </a:rPr>
              <a:t>ole = 1-3 teams (if a Scrum </a:t>
            </a:r>
            <a:r>
              <a:rPr lang="en-US" sz="1400" spc="-50" dirty="0">
                <a:gradFill>
                  <a:gsLst>
                    <a:gs pos="5417">
                      <a:srgbClr val="53565A"/>
                    </a:gs>
                    <a:gs pos="28000">
                      <a:srgbClr val="53565A"/>
                    </a:gs>
                  </a:gsLst>
                  <a:lin ang="5400000" scaled="0"/>
                </a:gradFill>
                <a:latin typeface="Arial"/>
              </a:rPr>
              <a:t>M</a:t>
            </a:r>
            <a:r>
              <a:rPr lang="en-US" sz="1400" spc="-50" dirty="0" smtClean="0">
                <a:gradFill>
                  <a:gsLst>
                    <a:gs pos="5417">
                      <a:srgbClr val="53565A"/>
                    </a:gs>
                    <a:gs pos="28000">
                      <a:srgbClr val="53565A"/>
                    </a:gs>
                  </a:gsLst>
                  <a:lin ang="5400000" scaled="0"/>
                </a:gradFill>
                <a:latin typeface="Arial"/>
              </a:rPr>
              <a:t>aster is on 4 or more teams they are not considered dedicated)</a:t>
            </a:r>
          </a:p>
          <a:p>
            <a:pPr marL="285750" indent="-285750" defTabSz="914400">
              <a:lnSpc>
                <a:spcPct val="100000"/>
              </a:lnSpc>
              <a:spcBef>
                <a:spcPts val="0"/>
              </a:spcBef>
              <a:buSzTx/>
              <a:buFont typeface="Arial" panose="020B0604020202020204" pitchFamily="34" charset="0"/>
              <a:buChar char="•"/>
            </a:pPr>
            <a:r>
              <a:rPr lang="en-US" sz="1400" spc="-50" dirty="0" smtClean="0">
                <a:gradFill>
                  <a:gsLst>
                    <a:gs pos="5417">
                      <a:srgbClr val="53565A"/>
                    </a:gs>
                    <a:gs pos="28000">
                      <a:srgbClr val="53565A"/>
                    </a:gs>
                  </a:gsLst>
                  <a:lin ang="5400000" scaled="0"/>
                </a:gradFill>
                <a:latin typeface="Arial"/>
              </a:rPr>
              <a:t>Dedicated for Product Owner Role = </a:t>
            </a:r>
            <a:r>
              <a:rPr lang="en-US" sz="1400" spc="-50" dirty="0">
                <a:gradFill>
                  <a:gsLst>
                    <a:gs pos="5417">
                      <a:srgbClr val="53565A"/>
                    </a:gs>
                    <a:gs pos="28000">
                      <a:srgbClr val="53565A"/>
                    </a:gs>
                  </a:gsLst>
                  <a:lin ang="5400000" scaled="0"/>
                </a:gradFill>
                <a:latin typeface="Arial"/>
              </a:rPr>
              <a:t>1-3 teams (if a </a:t>
            </a:r>
            <a:r>
              <a:rPr lang="en-US" sz="1400" spc="-50" dirty="0" smtClean="0">
                <a:gradFill>
                  <a:gsLst>
                    <a:gs pos="5417">
                      <a:srgbClr val="53565A"/>
                    </a:gs>
                    <a:gs pos="28000">
                      <a:srgbClr val="53565A"/>
                    </a:gs>
                  </a:gsLst>
                  <a:lin ang="5400000" scaled="0"/>
                </a:gradFill>
                <a:latin typeface="Arial"/>
              </a:rPr>
              <a:t>Product Owner </a:t>
            </a:r>
            <a:r>
              <a:rPr lang="en-US" sz="1400" spc="-50" dirty="0">
                <a:gradFill>
                  <a:gsLst>
                    <a:gs pos="5417">
                      <a:srgbClr val="53565A"/>
                    </a:gs>
                    <a:gs pos="28000">
                      <a:srgbClr val="53565A"/>
                    </a:gs>
                  </a:gsLst>
                  <a:lin ang="5400000" scaled="0"/>
                </a:gradFill>
                <a:latin typeface="Arial"/>
              </a:rPr>
              <a:t>is on 4 or more teams they are not considered dedicated</a:t>
            </a:r>
            <a:r>
              <a:rPr lang="en-US" sz="1400" spc="-50" dirty="0" smtClean="0">
                <a:gradFill>
                  <a:gsLst>
                    <a:gs pos="5417">
                      <a:srgbClr val="53565A"/>
                    </a:gs>
                    <a:gs pos="28000">
                      <a:srgbClr val="53565A"/>
                    </a:gs>
                  </a:gsLst>
                  <a:lin ang="5400000" scaled="0"/>
                </a:gradFill>
                <a:latin typeface="Arial"/>
              </a:rPr>
              <a:t>)</a:t>
            </a:r>
          </a:p>
          <a:p>
            <a:pPr marL="285750" indent="-285750" defTabSz="914400">
              <a:lnSpc>
                <a:spcPct val="100000"/>
              </a:lnSpc>
              <a:spcBef>
                <a:spcPts val="0"/>
              </a:spcBef>
              <a:buSzTx/>
              <a:buFont typeface="Arial" panose="020B0604020202020204" pitchFamily="34" charset="0"/>
              <a:buChar char="•"/>
            </a:pPr>
            <a:r>
              <a:rPr lang="en-US" sz="1400" spc="-50" dirty="0" smtClean="0">
                <a:gradFill>
                  <a:gsLst>
                    <a:gs pos="5417">
                      <a:srgbClr val="53565A"/>
                    </a:gs>
                    <a:gs pos="28000">
                      <a:srgbClr val="53565A"/>
                    </a:gs>
                  </a:gsLst>
                  <a:lin ang="5400000" scaled="0"/>
                </a:gradFill>
                <a:latin typeface="Arial"/>
              </a:rPr>
              <a:t>Dedicated for Development Team Role = 1 team ( if a Development Team Member is on 2 or more teams they are not considered dedicated)</a:t>
            </a:r>
            <a:endParaRPr lang="en-US" sz="1400" spc="-50" dirty="0">
              <a:gradFill>
                <a:gsLst>
                  <a:gs pos="5417">
                    <a:srgbClr val="53565A"/>
                  </a:gs>
                  <a:gs pos="28000">
                    <a:srgbClr val="53565A"/>
                  </a:gs>
                </a:gsLst>
                <a:lin ang="5400000" scaled="0"/>
              </a:gradFill>
              <a:latin typeface="Arial"/>
            </a:endParaRPr>
          </a:p>
          <a:p>
            <a:pPr marL="285750" indent="-285750" defTabSz="914400">
              <a:lnSpc>
                <a:spcPct val="100000"/>
              </a:lnSpc>
              <a:spcBef>
                <a:spcPts val="0"/>
              </a:spcBef>
              <a:buSzTx/>
              <a:buFont typeface="Arial" panose="020B0604020202020204" pitchFamily="34" charset="0"/>
              <a:buChar char="•"/>
            </a:pPr>
            <a:endParaRPr lang="en-US" sz="1400" spc="-50" dirty="0">
              <a:gradFill>
                <a:gsLst>
                  <a:gs pos="5417">
                    <a:srgbClr val="53565A"/>
                  </a:gs>
                  <a:gs pos="28000">
                    <a:srgbClr val="53565A"/>
                  </a:gs>
                </a:gsLst>
                <a:lin ang="5400000" scaled="0"/>
              </a:gradFill>
              <a:latin typeface="Arial"/>
            </a:endParaRPr>
          </a:p>
          <a:p>
            <a:pPr defTabSz="914400">
              <a:lnSpc>
                <a:spcPct val="100000"/>
              </a:lnSpc>
              <a:spcBef>
                <a:spcPts val="0"/>
              </a:spcBef>
              <a:buSzTx/>
            </a:pPr>
            <a:endParaRPr lang="en-US" sz="1400" spc="-50" dirty="0" smtClean="0">
              <a:gradFill>
                <a:gsLst>
                  <a:gs pos="5417">
                    <a:srgbClr val="53565A"/>
                  </a:gs>
                  <a:gs pos="28000">
                    <a:srgbClr val="53565A"/>
                  </a:gs>
                </a:gsLst>
                <a:lin ang="5400000" scaled="0"/>
              </a:gradFill>
              <a:latin typeface="Arial"/>
            </a:endParaRPr>
          </a:p>
          <a:p>
            <a:pPr marL="285750" indent="-285750" defTabSz="914400">
              <a:lnSpc>
                <a:spcPct val="100000"/>
              </a:lnSpc>
              <a:spcBef>
                <a:spcPts val="0"/>
              </a:spcBef>
              <a:buSzTx/>
              <a:buFont typeface="Arial" panose="020B0604020202020204" pitchFamily="34" charset="0"/>
              <a:buChar char="•"/>
            </a:pPr>
            <a:endParaRPr lang="en-US" sz="1400" u="sng" spc="-50" dirty="0">
              <a:solidFill>
                <a:srgbClr val="00B050"/>
              </a:solidFill>
              <a:latin typeface="Arial"/>
            </a:endParaRPr>
          </a:p>
          <a:p>
            <a:pPr lvl="0" defTabSz="914400">
              <a:lnSpc>
                <a:spcPct val="100000"/>
              </a:lnSpc>
              <a:spcBef>
                <a:spcPts val="0"/>
              </a:spcBef>
              <a:buSzTx/>
            </a:pPr>
            <a:endParaRPr lang="en-US" sz="1400" dirty="0">
              <a:gradFill>
                <a:gsLst>
                  <a:gs pos="5417">
                    <a:srgbClr val="53565A"/>
                  </a:gs>
                  <a:gs pos="28000">
                    <a:srgbClr val="53565A"/>
                  </a:gs>
                </a:gsLst>
                <a:lin ang="5400000" scaled="0"/>
              </a:gradFill>
              <a:latin typeface="Arial"/>
            </a:endParaRPr>
          </a:p>
          <a:p>
            <a:pPr lvl="0" defTabSz="914400">
              <a:lnSpc>
                <a:spcPct val="100000"/>
              </a:lnSpc>
              <a:spcBef>
                <a:spcPts val="0"/>
              </a:spcBef>
              <a:buSzTx/>
            </a:pPr>
            <a:endParaRPr lang="en-US" sz="1400" dirty="0">
              <a:gradFill>
                <a:gsLst>
                  <a:gs pos="5417">
                    <a:srgbClr val="53565A"/>
                  </a:gs>
                  <a:gs pos="28000">
                    <a:srgbClr val="53565A"/>
                  </a:gs>
                </a:gsLst>
                <a:lin ang="5400000" scaled="0"/>
              </a:gradFill>
              <a:latin typeface="Arial"/>
            </a:endParaRPr>
          </a:p>
        </p:txBody>
      </p:sp>
      <p:grpSp>
        <p:nvGrpSpPr>
          <p:cNvPr id="13" name="Group 12"/>
          <p:cNvGrpSpPr/>
          <p:nvPr/>
        </p:nvGrpSpPr>
        <p:grpSpPr>
          <a:xfrm>
            <a:off x="698632" y="1568592"/>
            <a:ext cx="540044" cy="440197"/>
            <a:chOff x="2751138" y="1573213"/>
            <a:chExt cx="463550" cy="377825"/>
          </a:xfrm>
          <a:solidFill>
            <a:srgbClr val="FFFFFF"/>
          </a:solidFill>
        </p:grpSpPr>
        <p:sp>
          <p:nvSpPr>
            <p:cNvPr id="15" name="Freeform 14"/>
            <p:cNvSpPr>
              <a:spLocks noEditPoints="1"/>
            </p:cNvSpPr>
            <p:nvPr/>
          </p:nvSpPr>
          <p:spPr bwMode="auto">
            <a:xfrm>
              <a:off x="2751138" y="1573213"/>
              <a:ext cx="463550" cy="377825"/>
            </a:xfrm>
            <a:custGeom>
              <a:avLst/>
              <a:gdLst>
                <a:gd name="T0" fmla="*/ 292 w 292"/>
                <a:gd name="T1" fmla="*/ 192 h 238"/>
                <a:gd name="T2" fmla="*/ 292 w 292"/>
                <a:gd name="T3" fmla="*/ 0 h 238"/>
                <a:gd name="T4" fmla="*/ 0 w 292"/>
                <a:gd name="T5" fmla="*/ 0 h 238"/>
                <a:gd name="T6" fmla="*/ 0 w 292"/>
                <a:gd name="T7" fmla="*/ 192 h 238"/>
                <a:gd name="T8" fmla="*/ 87 w 292"/>
                <a:gd name="T9" fmla="*/ 192 h 238"/>
                <a:gd name="T10" fmla="*/ 87 w 292"/>
                <a:gd name="T11" fmla="*/ 211 h 238"/>
                <a:gd name="T12" fmla="*/ 47 w 292"/>
                <a:gd name="T13" fmla="*/ 211 h 238"/>
                <a:gd name="T14" fmla="*/ 47 w 292"/>
                <a:gd name="T15" fmla="*/ 238 h 238"/>
                <a:gd name="T16" fmla="*/ 249 w 292"/>
                <a:gd name="T17" fmla="*/ 238 h 238"/>
                <a:gd name="T18" fmla="*/ 249 w 292"/>
                <a:gd name="T19" fmla="*/ 211 h 238"/>
                <a:gd name="T20" fmla="*/ 208 w 292"/>
                <a:gd name="T21" fmla="*/ 211 h 238"/>
                <a:gd name="T22" fmla="*/ 208 w 292"/>
                <a:gd name="T23" fmla="*/ 192 h 238"/>
                <a:gd name="T24" fmla="*/ 292 w 292"/>
                <a:gd name="T25" fmla="*/ 192 h 238"/>
                <a:gd name="T26" fmla="*/ 240 w 292"/>
                <a:gd name="T27" fmla="*/ 228 h 238"/>
                <a:gd name="T28" fmla="*/ 55 w 292"/>
                <a:gd name="T29" fmla="*/ 228 h 238"/>
                <a:gd name="T30" fmla="*/ 55 w 292"/>
                <a:gd name="T31" fmla="*/ 220 h 238"/>
                <a:gd name="T32" fmla="*/ 240 w 292"/>
                <a:gd name="T33" fmla="*/ 220 h 238"/>
                <a:gd name="T34" fmla="*/ 240 w 292"/>
                <a:gd name="T35" fmla="*/ 228 h 238"/>
                <a:gd name="T36" fmla="*/ 200 w 292"/>
                <a:gd name="T37" fmla="*/ 197 h 238"/>
                <a:gd name="T38" fmla="*/ 200 w 292"/>
                <a:gd name="T39" fmla="*/ 211 h 238"/>
                <a:gd name="T40" fmla="*/ 95 w 292"/>
                <a:gd name="T41" fmla="*/ 211 h 238"/>
                <a:gd name="T42" fmla="*/ 95 w 292"/>
                <a:gd name="T43" fmla="*/ 197 h 238"/>
                <a:gd name="T44" fmla="*/ 200 w 292"/>
                <a:gd name="T45" fmla="*/ 197 h 238"/>
                <a:gd name="T46" fmla="*/ 8 w 292"/>
                <a:gd name="T47" fmla="*/ 9 h 238"/>
                <a:gd name="T48" fmla="*/ 284 w 292"/>
                <a:gd name="T49" fmla="*/ 9 h 238"/>
                <a:gd name="T50" fmla="*/ 284 w 292"/>
                <a:gd name="T51" fmla="*/ 183 h 238"/>
                <a:gd name="T52" fmla="*/ 8 w 292"/>
                <a:gd name="T53" fmla="*/ 183 h 238"/>
                <a:gd name="T54" fmla="*/ 8 w 292"/>
                <a:gd name="T55" fmla="*/ 9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92" h="238">
                  <a:moveTo>
                    <a:pt x="292" y="192"/>
                  </a:moveTo>
                  <a:lnTo>
                    <a:pt x="292" y="0"/>
                  </a:lnTo>
                  <a:lnTo>
                    <a:pt x="0" y="0"/>
                  </a:lnTo>
                  <a:lnTo>
                    <a:pt x="0" y="192"/>
                  </a:lnTo>
                  <a:lnTo>
                    <a:pt x="87" y="192"/>
                  </a:lnTo>
                  <a:lnTo>
                    <a:pt x="87" y="211"/>
                  </a:lnTo>
                  <a:lnTo>
                    <a:pt x="47" y="211"/>
                  </a:lnTo>
                  <a:lnTo>
                    <a:pt x="47" y="238"/>
                  </a:lnTo>
                  <a:lnTo>
                    <a:pt x="249" y="238"/>
                  </a:lnTo>
                  <a:lnTo>
                    <a:pt x="249" y="211"/>
                  </a:lnTo>
                  <a:lnTo>
                    <a:pt x="208" y="211"/>
                  </a:lnTo>
                  <a:lnTo>
                    <a:pt x="208" y="192"/>
                  </a:lnTo>
                  <a:lnTo>
                    <a:pt x="292" y="192"/>
                  </a:lnTo>
                  <a:close/>
                  <a:moveTo>
                    <a:pt x="240" y="228"/>
                  </a:moveTo>
                  <a:lnTo>
                    <a:pt x="55" y="228"/>
                  </a:lnTo>
                  <a:lnTo>
                    <a:pt x="55" y="220"/>
                  </a:lnTo>
                  <a:lnTo>
                    <a:pt x="240" y="220"/>
                  </a:lnTo>
                  <a:lnTo>
                    <a:pt x="240" y="228"/>
                  </a:lnTo>
                  <a:close/>
                  <a:moveTo>
                    <a:pt x="200" y="197"/>
                  </a:moveTo>
                  <a:lnTo>
                    <a:pt x="200" y="211"/>
                  </a:lnTo>
                  <a:lnTo>
                    <a:pt x="95" y="211"/>
                  </a:lnTo>
                  <a:lnTo>
                    <a:pt x="95" y="197"/>
                  </a:lnTo>
                  <a:lnTo>
                    <a:pt x="200" y="197"/>
                  </a:lnTo>
                  <a:close/>
                  <a:moveTo>
                    <a:pt x="8" y="9"/>
                  </a:moveTo>
                  <a:lnTo>
                    <a:pt x="284" y="9"/>
                  </a:lnTo>
                  <a:lnTo>
                    <a:pt x="284" y="183"/>
                  </a:lnTo>
                  <a:lnTo>
                    <a:pt x="8" y="183"/>
                  </a:lnTo>
                  <a:lnTo>
                    <a:pt x="8" y="9"/>
                  </a:lnTo>
                  <a:close/>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sp>
          <p:nvSpPr>
            <p:cNvPr id="19" name="Freeform 18"/>
            <p:cNvSpPr>
              <a:spLocks noEditPoints="1"/>
            </p:cNvSpPr>
            <p:nvPr/>
          </p:nvSpPr>
          <p:spPr bwMode="auto">
            <a:xfrm>
              <a:off x="2797176" y="1616076"/>
              <a:ext cx="347663" cy="209550"/>
            </a:xfrm>
            <a:custGeom>
              <a:avLst/>
              <a:gdLst>
                <a:gd name="T0" fmla="*/ 31 w 219"/>
                <a:gd name="T1" fmla="*/ 132 h 132"/>
                <a:gd name="T2" fmla="*/ 24 w 219"/>
                <a:gd name="T3" fmla="*/ 126 h 132"/>
                <a:gd name="T4" fmla="*/ 75 w 219"/>
                <a:gd name="T5" fmla="*/ 57 h 132"/>
                <a:gd name="T6" fmla="*/ 142 w 219"/>
                <a:gd name="T7" fmla="*/ 103 h 132"/>
                <a:gd name="T8" fmla="*/ 213 w 219"/>
                <a:gd name="T9" fmla="*/ 31 h 132"/>
                <a:gd name="T10" fmla="*/ 219 w 219"/>
                <a:gd name="T11" fmla="*/ 38 h 132"/>
                <a:gd name="T12" fmla="*/ 143 w 219"/>
                <a:gd name="T13" fmla="*/ 115 h 132"/>
                <a:gd name="T14" fmla="*/ 77 w 219"/>
                <a:gd name="T15" fmla="*/ 69 h 132"/>
                <a:gd name="T16" fmla="*/ 31 w 219"/>
                <a:gd name="T17" fmla="*/ 132 h 132"/>
                <a:gd name="T18" fmla="*/ 54 w 219"/>
                <a:gd name="T19" fmla="*/ 21 h 132"/>
                <a:gd name="T20" fmla="*/ 32 w 219"/>
                <a:gd name="T21" fmla="*/ 21 h 132"/>
                <a:gd name="T22" fmla="*/ 32 w 219"/>
                <a:gd name="T23" fmla="*/ 0 h 132"/>
                <a:gd name="T24" fmla="*/ 23 w 219"/>
                <a:gd name="T25" fmla="*/ 0 h 132"/>
                <a:gd name="T26" fmla="*/ 23 w 219"/>
                <a:gd name="T27" fmla="*/ 21 h 132"/>
                <a:gd name="T28" fmla="*/ 0 w 219"/>
                <a:gd name="T29" fmla="*/ 21 h 132"/>
                <a:gd name="T30" fmla="*/ 0 w 219"/>
                <a:gd name="T31" fmla="*/ 30 h 132"/>
                <a:gd name="T32" fmla="*/ 23 w 219"/>
                <a:gd name="T33" fmla="*/ 30 h 132"/>
                <a:gd name="T34" fmla="*/ 23 w 219"/>
                <a:gd name="T35" fmla="*/ 52 h 132"/>
                <a:gd name="T36" fmla="*/ 32 w 219"/>
                <a:gd name="T37" fmla="*/ 52 h 132"/>
                <a:gd name="T38" fmla="*/ 32 w 219"/>
                <a:gd name="T39" fmla="*/ 30 h 132"/>
                <a:gd name="T40" fmla="*/ 54 w 219"/>
                <a:gd name="T41" fmla="*/ 30 h 132"/>
                <a:gd name="T42" fmla="*/ 54 w 219"/>
                <a:gd name="T43" fmla="*/ 21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9" h="132">
                  <a:moveTo>
                    <a:pt x="31" y="132"/>
                  </a:moveTo>
                  <a:lnTo>
                    <a:pt x="24" y="126"/>
                  </a:lnTo>
                  <a:lnTo>
                    <a:pt x="75" y="57"/>
                  </a:lnTo>
                  <a:lnTo>
                    <a:pt x="142" y="103"/>
                  </a:lnTo>
                  <a:lnTo>
                    <a:pt x="213" y="31"/>
                  </a:lnTo>
                  <a:lnTo>
                    <a:pt x="219" y="38"/>
                  </a:lnTo>
                  <a:lnTo>
                    <a:pt x="143" y="115"/>
                  </a:lnTo>
                  <a:lnTo>
                    <a:pt x="77" y="69"/>
                  </a:lnTo>
                  <a:lnTo>
                    <a:pt x="31" y="132"/>
                  </a:lnTo>
                  <a:close/>
                  <a:moveTo>
                    <a:pt x="54" y="21"/>
                  </a:moveTo>
                  <a:lnTo>
                    <a:pt x="32" y="21"/>
                  </a:lnTo>
                  <a:lnTo>
                    <a:pt x="32" y="0"/>
                  </a:lnTo>
                  <a:lnTo>
                    <a:pt x="23" y="0"/>
                  </a:lnTo>
                  <a:lnTo>
                    <a:pt x="23" y="21"/>
                  </a:lnTo>
                  <a:lnTo>
                    <a:pt x="0" y="21"/>
                  </a:lnTo>
                  <a:lnTo>
                    <a:pt x="0" y="30"/>
                  </a:lnTo>
                  <a:lnTo>
                    <a:pt x="23" y="30"/>
                  </a:lnTo>
                  <a:lnTo>
                    <a:pt x="23" y="52"/>
                  </a:lnTo>
                  <a:lnTo>
                    <a:pt x="32" y="52"/>
                  </a:lnTo>
                  <a:lnTo>
                    <a:pt x="32" y="30"/>
                  </a:lnTo>
                  <a:lnTo>
                    <a:pt x="54" y="30"/>
                  </a:lnTo>
                  <a:lnTo>
                    <a:pt x="54" y="21"/>
                  </a:lnTo>
                  <a:close/>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8" name="Title 1"/>
          <p:cNvSpPr txBox="1">
            <a:spLocks/>
          </p:cNvSpPr>
          <p:nvPr/>
        </p:nvSpPr>
        <p:spPr>
          <a:xfrm>
            <a:off x="461391" y="304808"/>
            <a:ext cx="8396863" cy="620359"/>
          </a:xfrm>
          <a:prstGeom prst="rect">
            <a:avLst/>
          </a:prstGeom>
        </p:spPr>
        <p:txBody>
          <a:bodyPr vert="horz" lIns="121914" tIns="60957" rIns="121914" bIns="60957" rtlCol="0" anchor="b" anchorCtr="0">
            <a:normAutofit/>
          </a:bodyPr>
          <a:lstStyle>
            <a:lvl1pPr algn="l" defTabSz="914400" rtl="0" eaLnBrk="1" latinLnBrk="0" hangingPunct="1">
              <a:lnSpc>
                <a:spcPct val="90000"/>
              </a:lnSpc>
              <a:spcBef>
                <a:spcPct val="0"/>
              </a:spcBef>
              <a:buNone/>
              <a:defRPr sz="2000" b="0" kern="1200">
                <a:solidFill>
                  <a:schemeClr val="tx1"/>
                </a:solidFill>
                <a:latin typeface="Arial" pitchFamily="34" charset="0"/>
                <a:ea typeface="+mj-ea"/>
                <a:cs typeface="Arial" pitchFamily="34" charset="0"/>
              </a:defRPr>
            </a:lvl1pPr>
          </a:lstStyle>
          <a:p>
            <a:r>
              <a:rPr lang="en-US" dirty="0" smtClean="0"/>
              <a:t>Mature Agile Organization Structure</a:t>
            </a:r>
            <a:endParaRPr lang="en-US" dirty="0"/>
          </a:p>
        </p:txBody>
      </p:sp>
      <p:sp>
        <p:nvSpPr>
          <p:cNvPr id="9" name="Rectangle 26"/>
          <p:cNvSpPr>
            <a:spLocks noChangeArrowheads="1"/>
          </p:cNvSpPr>
          <p:nvPr/>
        </p:nvSpPr>
        <p:spPr bwMode="auto">
          <a:xfrm>
            <a:off x="531099" y="1337812"/>
            <a:ext cx="875110" cy="4453395"/>
          </a:xfrm>
          <a:prstGeom prst="rect">
            <a:avLst/>
          </a:prstGeom>
          <a:solidFill>
            <a:srgbClr val="00549F"/>
          </a:solidFill>
          <a:ln>
            <a:noFill/>
          </a:ln>
          <a:extLst/>
        </p:spPr>
        <p:txBody>
          <a:bodyPr vert="horz" wrap="square" lIns="51192" tIns="36566" rIns="21938" bIns="36566" numCol="1" anchor="ctr" anchorCtr="0" compatLnSpc="1">
            <a:prstTxWarp prst="textNoShape">
              <a:avLst/>
            </a:prstTxWarp>
          </a:bodyPr>
          <a:lstStyle/>
          <a:p>
            <a:pPr defTabSz="1219140">
              <a:lnSpc>
                <a:spcPct val="95000"/>
              </a:lnSpc>
            </a:pPr>
            <a:endParaRPr lang="en-US" sz="900" dirty="0">
              <a:solidFill>
                <a:srgbClr val="53565A"/>
              </a:solidFill>
            </a:endParaRPr>
          </a:p>
        </p:txBody>
      </p:sp>
      <p:sp>
        <p:nvSpPr>
          <p:cNvPr id="18" name="Freeform 35"/>
          <p:cNvSpPr>
            <a:spLocks noChangeAspect="1" noEditPoints="1"/>
          </p:cNvSpPr>
          <p:nvPr/>
        </p:nvSpPr>
        <p:spPr bwMode="auto">
          <a:xfrm>
            <a:off x="740452" y="1618532"/>
            <a:ext cx="428663" cy="561725"/>
          </a:xfrm>
          <a:custGeom>
            <a:avLst/>
            <a:gdLst>
              <a:gd name="T0" fmla="*/ 595 w 2216"/>
              <a:gd name="T1" fmla="*/ 179 h 2178"/>
              <a:gd name="T2" fmla="*/ 179 w 2216"/>
              <a:gd name="T3" fmla="*/ 2178 h 2178"/>
              <a:gd name="T4" fmla="*/ 2208 w 2216"/>
              <a:gd name="T5" fmla="*/ 1411 h 2178"/>
              <a:gd name="T6" fmla="*/ 2010 w 2216"/>
              <a:gd name="T7" fmla="*/ 355 h 2178"/>
              <a:gd name="T8" fmla="*/ 947 w 2216"/>
              <a:gd name="T9" fmla="*/ 1467 h 2178"/>
              <a:gd name="T10" fmla="*/ 644 w 2216"/>
              <a:gd name="T11" fmla="*/ 1530 h 2178"/>
              <a:gd name="T12" fmla="*/ 761 w 2216"/>
              <a:gd name="T13" fmla="*/ 715 h 2178"/>
              <a:gd name="T14" fmla="*/ 1226 w 2216"/>
              <a:gd name="T15" fmla="*/ 715 h 2178"/>
              <a:gd name="T16" fmla="*/ 1437 w 2216"/>
              <a:gd name="T17" fmla="*/ 856 h 2178"/>
              <a:gd name="T18" fmla="*/ 1412 w 2216"/>
              <a:gd name="T19" fmla="*/ 860 h 2178"/>
              <a:gd name="T20" fmla="*/ 1286 w 2216"/>
              <a:gd name="T21" fmla="*/ 759 h 2178"/>
              <a:gd name="T22" fmla="*/ 1285 w 2216"/>
              <a:gd name="T23" fmla="*/ 728 h 2178"/>
              <a:gd name="T24" fmla="*/ 1493 w 2216"/>
              <a:gd name="T25" fmla="*/ 664 h 2178"/>
              <a:gd name="T26" fmla="*/ 1449 w 2216"/>
              <a:gd name="T27" fmla="*/ 852 h 2178"/>
              <a:gd name="T28" fmla="*/ 896 w 2216"/>
              <a:gd name="T29" fmla="*/ 1411 h 2178"/>
              <a:gd name="T30" fmla="*/ 893 w 2216"/>
              <a:gd name="T31" fmla="*/ 1440 h 2178"/>
              <a:gd name="T32" fmla="*/ 882 w 2216"/>
              <a:gd name="T33" fmla="*/ 1467 h 2178"/>
              <a:gd name="T34" fmla="*/ 688 w 2216"/>
              <a:gd name="T35" fmla="*/ 1490 h 2178"/>
              <a:gd name="T36" fmla="*/ 786 w 2216"/>
              <a:gd name="T37" fmla="*/ 1293 h 2178"/>
              <a:gd name="T38" fmla="*/ 810 w 2216"/>
              <a:gd name="T39" fmla="*/ 1297 h 2178"/>
              <a:gd name="T40" fmla="*/ 896 w 2216"/>
              <a:gd name="T41" fmla="*/ 1411 h 2178"/>
              <a:gd name="T42" fmla="*/ 2045 w 2216"/>
              <a:gd name="T43" fmla="*/ 297 h 2178"/>
              <a:gd name="T44" fmla="*/ 2010 w 2216"/>
              <a:gd name="T45" fmla="*/ 294 h 2178"/>
              <a:gd name="T46" fmla="*/ 1956 w 2216"/>
              <a:gd name="T47" fmla="*/ 265 h 2178"/>
              <a:gd name="T48" fmla="*/ 1925 w 2216"/>
              <a:gd name="T49" fmla="*/ 218 h 2178"/>
              <a:gd name="T50" fmla="*/ 1919 w 2216"/>
              <a:gd name="T51" fmla="*/ 168 h 2178"/>
              <a:gd name="T52" fmla="*/ 891 w 2216"/>
              <a:gd name="T53" fmla="*/ 158 h 2178"/>
              <a:gd name="T54" fmla="*/ 892 w 2216"/>
              <a:gd name="T55" fmla="*/ 188 h 2178"/>
              <a:gd name="T56" fmla="*/ 804 w 2216"/>
              <a:gd name="T57" fmla="*/ 294 h 2178"/>
              <a:gd name="T58" fmla="*/ 780 w 2216"/>
              <a:gd name="T59" fmla="*/ 297 h 2178"/>
              <a:gd name="T60" fmla="*/ 705 w 2216"/>
              <a:gd name="T61" fmla="*/ 276 h 2178"/>
              <a:gd name="T62" fmla="*/ 674 w 2216"/>
              <a:gd name="T63" fmla="*/ 243 h 2178"/>
              <a:gd name="T64" fmla="*/ 235 w 2216"/>
              <a:gd name="T65" fmla="*/ 631 h 2178"/>
              <a:gd name="T66" fmla="*/ 274 w 2216"/>
              <a:gd name="T67" fmla="*/ 656 h 2178"/>
              <a:gd name="T68" fmla="*/ 311 w 2216"/>
              <a:gd name="T69" fmla="*/ 729 h 2178"/>
              <a:gd name="T70" fmla="*/ 309 w 2216"/>
              <a:gd name="T71" fmla="*/ 767 h 2178"/>
              <a:gd name="T72" fmla="*/ 186 w 2216"/>
              <a:gd name="T73" fmla="*/ 861 h 2178"/>
              <a:gd name="T74" fmla="*/ 162 w 2216"/>
              <a:gd name="T75" fmla="*/ 857 h 2178"/>
              <a:gd name="T76" fmla="*/ 146 w 2216"/>
              <a:gd name="T77" fmla="*/ 1885 h 2178"/>
              <a:gd name="T78" fmla="*/ 192 w 2216"/>
              <a:gd name="T79" fmla="*/ 1881 h 2178"/>
              <a:gd name="T80" fmla="*/ 252 w 2216"/>
              <a:gd name="T81" fmla="*/ 1905 h 2178"/>
              <a:gd name="T82" fmla="*/ 295 w 2216"/>
              <a:gd name="T83" fmla="*/ 1973 h 2178"/>
              <a:gd name="T84" fmla="*/ 297 w 2216"/>
              <a:gd name="T85" fmla="*/ 2012 h 2178"/>
              <a:gd name="T86" fmla="*/ 1325 w 2216"/>
              <a:gd name="T87" fmla="*/ 2025 h 2178"/>
              <a:gd name="T88" fmla="*/ 1322 w 2216"/>
              <a:gd name="T89" fmla="*/ 1999 h 2178"/>
              <a:gd name="T90" fmla="*/ 1327 w 2216"/>
              <a:gd name="T91" fmla="*/ 1965 h 2178"/>
              <a:gd name="T92" fmla="*/ 1429 w 2216"/>
              <a:gd name="T93" fmla="*/ 1881 h 2178"/>
              <a:gd name="T94" fmla="*/ 1510 w 2216"/>
              <a:gd name="T95" fmla="*/ 1902 h 2178"/>
              <a:gd name="T96" fmla="*/ 1545 w 2216"/>
              <a:gd name="T97" fmla="*/ 1941 h 2178"/>
              <a:gd name="T98" fmla="*/ 1859 w 2216"/>
              <a:gd name="T99" fmla="*/ 1467 h 2178"/>
              <a:gd name="T100" fmla="*/ 1995 w 2216"/>
              <a:gd name="T101" fmla="*/ 1525 h 2178"/>
              <a:gd name="T102" fmla="*/ 1952 w 2216"/>
              <a:gd name="T103" fmla="*/ 1501 h 2178"/>
              <a:gd name="T104" fmla="*/ 1916 w 2216"/>
              <a:gd name="T105" fmla="*/ 1448 h 2178"/>
              <a:gd name="T106" fmla="*/ 1911 w 2216"/>
              <a:gd name="T107" fmla="*/ 1420 h 2178"/>
              <a:gd name="T108" fmla="*/ 2020 w 2216"/>
              <a:gd name="T109" fmla="*/ 1293 h 2178"/>
              <a:gd name="T110" fmla="*/ 2052 w 2216"/>
              <a:gd name="T111" fmla="*/ 1294 h 2178"/>
              <a:gd name="T112" fmla="*/ 2148 w 2216"/>
              <a:gd name="T113" fmla="*/ 1411 h 2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216" h="2178">
                <a:moveTo>
                  <a:pt x="2070" y="1237"/>
                </a:moveTo>
                <a:cubicBezTo>
                  <a:pt x="2070" y="354"/>
                  <a:pt x="2070" y="354"/>
                  <a:pt x="2070" y="354"/>
                </a:cubicBezTo>
                <a:cubicBezTo>
                  <a:pt x="2153" y="339"/>
                  <a:pt x="2216" y="266"/>
                  <a:pt x="2216" y="179"/>
                </a:cubicBezTo>
                <a:cubicBezTo>
                  <a:pt x="2216" y="80"/>
                  <a:pt x="2136" y="0"/>
                  <a:pt x="2037" y="0"/>
                </a:cubicBezTo>
                <a:cubicBezTo>
                  <a:pt x="1946" y="0"/>
                  <a:pt x="1870" y="69"/>
                  <a:pt x="1860" y="158"/>
                </a:cubicBezTo>
                <a:cubicBezTo>
                  <a:pt x="951" y="158"/>
                  <a:pt x="951" y="158"/>
                  <a:pt x="951" y="158"/>
                </a:cubicBezTo>
                <a:cubicBezTo>
                  <a:pt x="941" y="69"/>
                  <a:pt x="865" y="0"/>
                  <a:pt x="774" y="0"/>
                </a:cubicBezTo>
                <a:cubicBezTo>
                  <a:pt x="675" y="0"/>
                  <a:pt x="595" y="80"/>
                  <a:pt x="595" y="179"/>
                </a:cubicBezTo>
                <a:cubicBezTo>
                  <a:pt x="595" y="215"/>
                  <a:pt x="606" y="249"/>
                  <a:pt x="625" y="277"/>
                </a:cubicBezTo>
                <a:cubicBezTo>
                  <a:pt x="283" y="587"/>
                  <a:pt x="283" y="587"/>
                  <a:pt x="283" y="587"/>
                </a:cubicBezTo>
                <a:cubicBezTo>
                  <a:pt x="256" y="572"/>
                  <a:pt x="225" y="563"/>
                  <a:pt x="192" y="563"/>
                </a:cubicBezTo>
                <a:cubicBezTo>
                  <a:pt x="94" y="563"/>
                  <a:pt x="14" y="643"/>
                  <a:pt x="14" y="742"/>
                </a:cubicBezTo>
                <a:cubicBezTo>
                  <a:pt x="14" y="824"/>
                  <a:pt x="70" y="894"/>
                  <a:pt x="146" y="914"/>
                </a:cubicBezTo>
                <a:cubicBezTo>
                  <a:pt x="146" y="1823"/>
                  <a:pt x="146" y="1823"/>
                  <a:pt x="146" y="1823"/>
                </a:cubicBezTo>
                <a:cubicBezTo>
                  <a:pt x="63" y="1839"/>
                  <a:pt x="0" y="1912"/>
                  <a:pt x="0" y="1999"/>
                </a:cubicBezTo>
                <a:cubicBezTo>
                  <a:pt x="0" y="2098"/>
                  <a:pt x="80" y="2178"/>
                  <a:pt x="179" y="2178"/>
                </a:cubicBezTo>
                <a:cubicBezTo>
                  <a:pt x="269" y="2178"/>
                  <a:pt x="343" y="2111"/>
                  <a:pt x="356" y="2025"/>
                </a:cubicBezTo>
                <a:cubicBezTo>
                  <a:pt x="1264" y="2025"/>
                  <a:pt x="1264" y="2025"/>
                  <a:pt x="1264" y="2025"/>
                </a:cubicBezTo>
                <a:cubicBezTo>
                  <a:pt x="1277" y="2111"/>
                  <a:pt x="1351" y="2178"/>
                  <a:pt x="1441" y="2178"/>
                </a:cubicBezTo>
                <a:cubicBezTo>
                  <a:pt x="1540" y="2178"/>
                  <a:pt x="1620" y="2098"/>
                  <a:pt x="1620" y="1999"/>
                </a:cubicBezTo>
                <a:cubicBezTo>
                  <a:pt x="1620" y="1965"/>
                  <a:pt x="1611" y="1933"/>
                  <a:pt x="1594" y="1906"/>
                </a:cubicBezTo>
                <a:cubicBezTo>
                  <a:pt x="1959" y="1576"/>
                  <a:pt x="1959" y="1576"/>
                  <a:pt x="1959" y="1576"/>
                </a:cubicBezTo>
                <a:cubicBezTo>
                  <a:pt x="1981" y="1585"/>
                  <a:pt x="2004" y="1590"/>
                  <a:pt x="2029" y="1590"/>
                </a:cubicBezTo>
                <a:cubicBezTo>
                  <a:pt x="2128" y="1590"/>
                  <a:pt x="2208" y="1510"/>
                  <a:pt x="2208" y="1411"/>
                </a:cubicBezTo>
                <a:cubicBezTo>
                  <a:pt x="2208" y="1327"/>
                  <a:pt x="2149" y="1256"/>
                  <a:pt x="2070" y="1237"/>
                </a:cubicBezTo>
                <a:close/>
                <a:moveTo>
                  <a:pt x="1850" y="1407"/>
                </a:moveTo>
                <a:cubicBezTo>
                  <a:pt x="1455" y="1407"/>
                  <a:pt x="1455" y="1407"/>
                  <a:pt x="1455" y="1407"/>
                </a:cubicBezTo>
                <a:cubicBezTo>
                  <a:pt x="1455" y="913"/>
                  <a:pt x="1455" y="913"/>
                  <a:pt x="1455" y="913"/>
                </a:cubicBezTo>
                <a:cubicBezTo>
                  <a:pt x="1529" y="891"/>
                  <a:pt x="1582" y="822"/>
                  <a:pt x="1582" y="742"/>
                </a:cubicBezTo>
                <a:cubicBezTo>
                  <a:pt x="1582" y="713"/>
                  <a:pt x="1575" y="685"/>
                  <a:pt x="1563" y="661"/>
                </a:cubicBezTo>
                <a:cubicBezTo>
                  <a:pt x="1934" y="324"/>
                  <a:pt x="1934" y="324"/>
                  <a:pt x="1934" y="324"/>
                </a:cubicBezTo>
                <a:cubicBezTo>
                  <a:pt x="1956" y="340"/>
                  <a:pt x="1982" y="351"/>
                  <a:pt x="2010" y="355"/>
                </a:cubicBezTo>
                <a:cubicBezTo>
                  <a:pt x="2010" y="1233"/>
                  <a:pt x="2010" y="1233"/>
                  <a:pt x="2010" y="1233"/>
                </a:cubicBezTo>
                <a:cubicBezTo>
                  <a:pt x="1922" y="1242"/>
                  <a:pt x="1852" y="1317"/>
                  <a:pt x="1850" y="1407"/>
                </a:cubicBezTo>
                <a:close/>
                <a:moveTo>
                  <a:pt x="1266" y="1965"/>
                </a:moveTo>
                <a:cubicBezTo>
                  <a:pt x="354" y="1965"/>
                  <a:pt x="354" y="1965"/>
                  <a:pt x="354" y="1965"/>
                </a:cubicBezTo>
                <a:cubicBezTo>
                  <a:pt x="350" y="1941"/>
                  <a:pt x="340" y="1918"/>
                  <a:pt x="327" y="1898"/>
                </a:cubicBezTo>
                <a:cubicBezTo>
                  <a:pt x="691" y="1568"/>
                  <a:pt x="691" y="1568"/>
                  <a:pt x="691" y="1568"/>
                </a:cubicBezTo>
                <a:cubicBezTo>
                  <a:pt x="717" y="1582"/>
                  <a:pt x="746" y="1590"/>
                  <a:pt x="777" y="1590"/>
                </a:cubicBezTo>
                <a:cubicBezTo>
                  <a:pt x="857" y="1590"/>
                  <a:pt x="924" y="1538"/>
                  <a:pt x="947" y="1467"/>
                </a:cubicBezTo>
                <a:cubicBezTo>
                  <a:pt x="1395" y="1467"/>
                  <a:pt x="1395" y="1467"/>
                  <a:pt x="1395" y="1467"/>
                </a:cubicBezTo>
                <a:cubicBezTo>
                  <a:pt x="1395" y="1826"/>
                  <a:pt x="1395" y="1826"/>
                  <a:pt x="1395" y="1826"/>
                </a:cubicBezTo>
                <a:cubicBezTo>
                  <a:pt x="1330" y="1844"/>
                  <a:pt x="1279" y="1898"/>
                  <a:pt x="1266" y="1965"/>
                </a:cubicBezTo>
                <a:close/>
                <a:moveTo>
                  <a:pt x="368" y="775"/>
                </a:moveTo>
                <a:cubicBezTo>
                  <a:pt x="761" y="775"/>
                  <a:pt x="761" y="775"/>
                  <a:pt x="761" y="775"/>
                </a:cubicBezTo>
                <a:cubicBezTo>
                  <a:pt x="761" y="1233"/>
                  <a:pt x="761" y="1233"/>
                  <a:pt x="761" y="1233"/>
                </a:cubicBezTo>
                <a:cubicBezTo>
                  <a:pt x="670" y="1241"/>
                  <a:pt x="598" y="1318"/>
                  <a:pt x="598" y="1411"/>
                </a:cubicBezTo>
                <a:cubicBezTo>
                  <a:pt x="598" y="1457"/>
                  <a:pt x="616" y="1498"/>
                  <a:pt x="644" y="1530"/>
                </a:cubicBezTo>
                <a:cubicBezTo>
                  <a:pt x="285" y="1855"/>
                  <a:pt x="285" y="1855"/>
                  <a:pt x="285" y="1855"/>
                </a:cubicBezTo>
                <a:cubicBezTo>
                  <a:pt x="262" y="1838"/>
                  <a:pt x="235" y="1827"/>
                  <a:pt x="206" y="1822"/>
                </a:cubicBezTo>
                <a:cubicBezTo>
                  <a:pt x="206" y="920"/>
                  <a:pt x="206" y="920"/>
                  <a:pt x="206" y="920"/>
                </a:cubicBezTo>
                <a:cubicBezTo>
                  <a:pt x="287" y="914"/>
                  <a:pt x="353" y="854"/>
                  <a:pt x="368" y="775"/>
                </a:cubicBezTo>
                <a:close/>
                <a:moveTo>
                  <a:pt x="329" y="626"/>
                </a:moveTo>
                <a:cubicBezTo>
                  <a:pt x="666" y="321"/>
                  <a:pt x="666" y="321"/>
                  <a:pt x="666" y="321"/>
                </a:cubicBezTo>
                <a:cubicBezTo>
                  <a:pt x="693" y="341"/>
                  <a:pt x="725" y="354"/>
                  <a:pt x="761" y="357"/>
                </a:cubicBezTo>
                <a:cubicBezTo>
                  <a:pt x="761" y="715"/>
                  <a:pt x="761" y="715"/>
                  <a:pt x="761" y="715"/>
                </a:cubicBezTo>
                <a:cubicBezTo>
                  <a:pt x="369" y="715"/>
                  <a:pt x="369" y="715"/>
                  <a:pt x="369" y="715"/>
                </a:cubicBezTo>
                <a:cubicBezTo>
                  <a:pt x="364" y="682"/>
                  <a:pt x="350" y="651"/>
                  <a:pt x="329" y="626"/>
                </a:cubicBezTo>
                <a:close/>
                <a:moveTo>
                  <a:pt x="948" y="218"/>
                </a:moveTo>
                <a:cubicBezTo>
                  <a:pt x="1863" y="218"/>
                  <a:pt x="1863" y="218"/>
                  <a:pt x="1863" y="218"/>
                </a:cubicBezTo>
                <a:cubicBezTo>
                  <a:pt x="1868" y="241"/>
                  <a:pt x="1878" y="263"/>
                  <a:pt x="1892" y="282"/>
                </a:cubicBezTo>
                <a:cubicBezTo>
                  <a:pt x="1527" y="613"/>
                  <a:pt x="1527" y="613"/>
                  <a:pt x="1527" y="613"/>
                </a:cubicBezTo>
                <a:cubicBezTo>
                  <a:pt x="1495" y="582"/>
                  <a:pt x="1451" y="563"/>
                  <a:pt x="1403" y="563"/>
                </a:cubicBezTo>
                <a:cubicBezTo>
                  <a:pt x="1314" y="563"/>
                  <a:pt x="1239" y="629"/>
                  <a:pt x="1226" y="715"/>
                </a:cubicBezTo>
                <a:cubicBezTo>
                  <a:pt x="821" y="715"/>
                  <a:pt x="821" y="715"/>
                  <a:pt x="821" y="715"/>
                </a:cubicBezTo>
                <a:cubicBezTo>
                  <a:pt x="821" y="351"/>
                  <a:pt x="821" y="351"/>
                  <a:pt x="821" y="351"/>
                </a:cubicBezTo>
                <a:cubicBezTo>
                  <a:pt x="884" y="334"/>
                  <a:pt x="934" y="282"/>
                  <a:pt x="948" y="218"/>
                </a:cubicBezTo>
                <a:close/>
                <a:moveTo>
                  <a:pt x="1449" y="852"/>
                </a:moveTo>
                <a:cubicBezTo>
                  <a:pt x="1449" y="852"/>
                  <a:pt x="1449" y="852"/>
                  <a:pt x="1449" y="852"/>
                </a:cubicBezTo>
                <a:cubicBezTo>
                  <a:pt x="1447" y="852"/>
                  <a:pt x="1445" y="853"/>
                  <a:pt x="1443" y="854"/>
                </a:cubicBezTo>
                <a:cubicBezTo>
                  <a:pt x="1443" y="854"/>
                  <a:pt x="1442" y="854"/>
                  <a:pt x="1442" y="854"/>
                </a:cubicBezTo>
                <a:cubicBezTo>
                  <a:pt x="1440" y="855"/>
                  <a:pt x="1439" y="855"/>
                  <a:pt x="1437" y="856"/>
                </a:cubicBezTo>
                <a:cubicBezTo>
                  <a:pt x="1437" y="856"/>
                  <a:pt x="1436" y="856"/>
                  <a:pt x="1435" y="856"/>
                </a:cubicBezTo>
                <a:cubicBezTo>
                  <a:pt x="1434" y="857"/>
                  <a:pt x="1433" y="857"/>
                  <a:pt x="1431" y="857"/>
                </a:cubicBezTo>
                <a:cubicBezTo>
                  <a:pt x="1431" y="858"/>
                  <a:pt x="1430" y="858"/>
                  <a:pt x="1429" y="858"/>
                </a:cubicBezTo>
                <a:cubicBezTo>
                  <a:pt x="1428" y="858"/>
                  <a:pt x="1426" y="858"/>
                  <a:pt x="1425" y="859"/>
                </a:cubicBezTo>
                <a:cubicBezTo>
                  <a:pt x="1424" y="859"/>
                  <a:pt x="1424" y="859"/>
                  <a:pt x="1423" y="859"/>
                </a:cubicBezTo>
                <a:cubicBezTo>
                  <a:pt x="1421" y="859"/>
                  <a:pt x="1420" y="860"/>
                  <a:pt x="1419" y="860"/>
                </a:cubicBezTo>
                <a:cubicBezTo>
                  <a:pt x="1418" y="860"/>
                  <a:pt x="1417" y="860"/>
                  <a:pt x="1416" y="860"/>
                </a:cubicBezTo>
                <a:cubicBezTo>
                  <a:pt x="1415" y="860"/>
                  <a:pt x="1413" y="860"/>
                  <a:pt x="1412" y="860"/>
                </a:cubicBezTo>
                <a:cubicBezTo>
                  <a:pt x="1411" y="860"/>
                  <a:pt x="1411" y="861"/>
                  <a:pt x="1410" y="861"/>
                </a:cubicBezTo>
                <a:cubicBezTo>
                  <a:pt x="1408" y="861"/>
                  <a:pt x="1406" y="861"/>
                  <a:pt x="1403" y="861"/>
                </a:cubicBezTo>
                <a:cubicBezTo>
                  <a:pt x="1401" y="861"/>
                  <a:pt x="1398" y="861"/>
                  <a:pt x="1395" y="860"/>
                </a:cubicBezTo>
                <a:cubicBezTo>
                  <a:pt x="1395" y="860"/>
                  <a:pt x="1395" y="860"/>
                  <a:pt x="1395" y="860"/>
                </a:cubicBezTo>
                <a:cubicBezTo>
                  <a:pt x="1345" y="857"/>
                  <a:pt x="1303" y="822"/>
                  <a:pt x="1289" y="775"/>
                </a:cubicBezTo>
                <a:cubicBezTo>
                  <a:pt x="1288" y="773"/>
                  <a:pt x="1288" y="770"/>
                  <a:pt x="1287" y="767"/>
                </a:cubicBezTo>
                <a:cubicBezTo>
                  <a:pt x="1287" y="767"/>
                  <a:pt x="1287" y="767"/>
                  <a:pt x="1287" y="767"/>
                </a:cubicBezTo>
                <a:cubicBezTo>
                  <a:pt x="1287" y="765"/>
                  <a:pt x="1286" y="762"/>
                  <a:pt x="1286" y="759"/>
                </a:cubicBezTo>
                <a:cubicBezTo>
                  <a:pt x="1286" y="759"/>
                  <a:pt x="1286" y="759"/>
                  <a:pt x="1286" y="759"/>
                </a:cubicBezTo>
                <a:cubicBezTo>
                  <a:pt x="1285" y="756"/>
                  <a:pt x="1285" y="754"/>
                  <a:pt x="1285" y="751"/>
                </a:cubicBezTo>
                <a:cubicBezTo>
                  <a:pt x="1285" y="751"/>
                  <a:pt x="1285" y="750"/>
                  <a:pt x="1285" y="750"/>
                </a:cubicBezTo>
                <a:cubicBezTo>
                  <a:pt x="1285" y="747"/>
                  <a:pt x="1284" y="744"/>
                  <a:pt x="1284" y="742"/>
                </a:cubicBezTo>
                <a:cubicBezTo>
                  <a:pt x="1284" y="740"/>
                  <a:pt x="1284" y="737"/>
                  <a:pt x="1285" y="735"/>
                </a:cubicBezTo>
                <a:cubicBezTo>
                  <a:pt x="1285" y="735"/>
                  <a:pt x="1285" y="734"/>
                  <a:pt x="1285" y="734"/>
                </a:cubicBezTo>
                <a:cubicBezTo>
                  <a:pt x="1285" y="732"/>
                  <a:pt x="1285" y="730"/>
                  <a:pt x="1285" y="729"/>
                </a:cubicBezTo>
                <a:cubicBezTo>
                  <a:pt x="1285" y="728"/>
                  <a:pt x="1285" y="728"/>
                  <a:pt x="1285" y="728"/>
                </a:cubicBezTo>
                <a:cubicBezTo>
                  <a:pt x="1285" y="726"/>
                  <a:pt x="1286" y="724"/>
                  <a:pt x="1286" y="722"/>
                </a:cubicBezTo>
                <a:cubicBezTo>
                  <a:pt x="1286" y="722"/>
                  <a:pt x="1286" y="722"/>
                  <a:pt x="1286" y="722"/>
                </a:cubicBezTo>
                <a:cubicBezTo>
                  <a:pt x="1286" y="720"/>
                  <a:pt x="1287" y="717"/>
                  <a:pt x="1287" y="715"/>
                </a:cubicBezTo>
                <a:cubicBezTo>
                  <a:pt x="1287" y="715"/>
                  <a:pt x="1287" y="715"/>
                  <a:pt x="1287" y="715"/>
                </a:cubicBezTo>
                <a:cubicBezTo>
                  <a:pt x="1299" y="662"/>
                  <a:pt x="1347" y="623"/>
                  <a:pt x="1403" y="623"/>
                </a:cubicBezTo>
                <a:cubicBezTo>
                  <a:pt x="1434" y="623"/>
                  <a:pt x="1461" y="634"/>
                  <a:pt x="1482" y="653"/>
                </a:cubicBezTo>
                <a:cubicBezTo>
                  <a:pt x="1482" y="653"/>
                  <a:pt x="1482" y="653"/>
                  <a:pt x="1482" y="653"/>
                </a:cubicBezTo>
                <a:cubicBezTo>
                  <a:pt x="1486" y="656"/>
                  <a:pt x="1490" y="660"/>
                  <a:pt x="1493" y="664"/>
                </a:cubicBezTo>
                <a:cubicBezTo>
                  <a:pt x="1493" y="664"/>
                  <a:pt x="1493" y="664"/>
                  <a:pt x="1493" y="664"/>
                </a:cubicBezTo>
                <a:cubicBezTo>
                  <a:pt x="1498" y="670"/>
                  <a:pt x="1503" y="676"/>
                  <a:pt x="1506" y="682"/>
                </a:cubicBezTo>
                <a:cubicBezTo>
                  <a:pt x="1506" y="682"/>
                  <a:pt x="1506" y="683"/>
                  <a:pt x="1506" y="683"/>
                </a:cubicBezTo>
                <a:cubicBezTo>
                  <a:pt x="1510" y="689"/>
                  <a:pt x="1513" y="696"/>
                  <a:pt x="1516" y="704"/>
                </a:cubicBezTo>
                <a:cubicBezTo>
                  <a:pt x="1520" y="716"/>
                  <a:pt x="1522" y="728"/>
                  <a:pt x="1522" y="742"/>
                </a:cubicBezTo>
                <a:cubicBezTo>
                  <a:pt x="1522" y="789"/>
                  <a:pt x="1495" y="830"/>
                  <a:pt x="1455" y="849"/>
                </a:cubicBezTo>
                <a:cubicBezTo>
                  <a:pt x="1455" y="849"/>
                  <a:pt x="1455" y="849"/>
                  <a:pt x="1455" y="849"/>
                </a:cubicBezTo>
                <a:cubicBezTo>
                  <a:pt x="1453" y="850"/>
                  <a:pt x="1451" y="851"/>
                  <a:pt x="1449" y="852"/>
                </a:cubicBezTo>
                <a:close/>
                <a:moveTo>
                  <a:pt x="956" y="1407"/>
                </a:moveTo>
                <a:cubicBezTo>
                  <a:pt x="954" y="1325"/>
                  <a:pt x="897" y="1257"/>
                  <a:pt x="821" y="1238"/>
                </a:cubicBezTo>
                <a:cubicBezTo>
                  <a:pt x="821" y="775"/>
                  <a:pt x="821" y="775"/>
                  <a:pt x="821" y="775"/>
                </a:cubicBezTo>
                <a:cubicBezTo>
                  <a:pt x="1228" y="775"/>
                  <a:pt x="1228" y="775"/>
                  <a:pt x="1228" y="775"/>
                </a:cubicBezTo>
                <a:cubicBezTo>
                  <a:pt x="1243" y="855"/>
                  <a:pt x="1312" y="917"/>
                  <a:pt x="1395" y="921"/>
                </a:cubicBezTo>
                <a:cubicBezTo>
                  <a:pt x="1395" y="1407"/>
                  <a:pt x="1395" y="1407"/>
                  <a:pt x="1395" y="1407"/>
                </a:cubicBezTo>
                <a:lnTo>
                  <a:pt x="956" y="1407"/>
                </a:lnTo>
                <a:close/>
                <a:moveTo>
                  <a:pt x="896" y="1411"/>
                </a:moveTo>
                <a:cubicBezTo>
                  <a:pt x="896" y="1414"/>
                  <a:pt x="896" y="1416"/>
                  <a:pt x="896" y="1418"/>
                </a:cubicBezTo>
                <a:cubicBezTo>
                  <a:pt x="896" y="1419"/>
                  <a:pt x="896" y="1419"/>
                  <a:pt x="896" y="1420"/>
                </a:cubicBezTo>
                <a:cubicBezTo>
                  <a:pt x="896" y="1422"/>
                  <a:pt x="896" y="1423"/>
                  <a:pt x="895" y="1425"/>
                </a:cubicBezTo>
                <a:cubicBezTo>
                  <a:pt x="895" y="1426"/>
                  <a:pt x="895" y="1427"/>
                  <a:pt x="895" y="1427"/>
                </a:cubicBezTo>
                <a:cubicBezTo>
                  <a:pt x="895" y="1429"/>
                  <a:pt x="895" y="1430"/>
                  <a:pt x="894" y="1432"/>
                </a:cubicBezTo>
                <a:cubicBezTo>
                  <a:pt x="894" y="1433"/>
                  <a:pt x="894" y="1433"/>
                  <a:pt x="894" y="1434"/>
                </a:cubicBezTo>
                <a:cubicBezTo>
                  <a:pt x="894" y="1436"/>
                  <a:pt x="893" y="1438"/>
                  <a:pt x="893" y="1440"/>
                </a:cubicBezTo>
                <a:cubicBezTo>
                  <a:pt x="893" y="1440"/>
                  <a:pt x="893" y="1440"/>
                  <a:pt x="893" y="1440"/>
                </a:cubicBezTo>
                <a:cubicBezTo>
                  <a:pt x="892" y="1443"/>
                  <a:pt x="891" y="1445"/>
                  <a:pt x="891" y="1447"/>
                </a:cubicBezTo>
                <a:cubicBezTo>
                  <a:pt x="891" y="1447"/>
                  <a:pt x="891" y="1448"/>
                  <a:pt x="890" y="1448"/>
                </a:cubicBezTo>
                <a:cubicBezTo>
                  <a:pt x="890" y="1450"/>
                  <a:pt x="889" y="1452"/>
                  <a:pt x="888" y="1454"/>
                </a:cubicBezTo>
                <a:cubicBezTo>
                  <a:pt x="888" y="1454"/>
                  <a:pt x="888" y="1454"/>
                  <a:pt x="888" y="1455"/>
                </a:cubicBezTo>
                <a:cubicBezTo>
                  <a:pt x="887" y="1457"/>
                  <a:pt x="887" y="1458"/>
                  <a:pt x="886" y="1460"/>
                </a:cubicBezTo>
                <a:cubicBezTo>
                  <a:pt x="886" y="1460"/>
                  <a:pt x="885" y="1461"/>
                  <a:pt x="885" y="1461"/>
                </a:cubicBezTo>
                <a:cubicBezTo>
                  <a:pt x="884" y="1463"/>
                  <a:pt x="883" y="1465"/>
                  <a:pt x="882" y="1467"/>
                </a:cubicBezTo>
                <a:cubicBezTo>
                  <a:pt x="882" y="1467"/>
                  <a:pt x="882" y="1467"/>
                  <a:pt x="882" y="1467"/>
                </a:cubicBezTo>
                <a:cubicBezTo>
                  <a:pt x="862" y="1505"/>
                  <a:pt x="823" y="1530"/>
                  <a:pt x="777" y="1530"/>
                </a:cubicBezTo>
                <a:cubicBezTo>
                  <a:pt x="764" y="1530"/>
                  <a:pt x="752" y="1528"/>
                  <a:pt x="740" y="1524"/>
                </a:cubicBezTo>
                <a:cubicBezTo>
                  <a:pt x="740" y="1524"/>
                  <a:pt x="740" y="1524"/>
                  <a:pt x="740" y="1524"/>
                </a:cubicBezTo>
                <a:cubicBezTo>
                  <a:pt x="732" y="1521"/>
                  <a:pt x="725" y="1518"/>
                  <a:pt x="718" y="1514"/>
                </a:cubicBezTo>
                <a:cubicBezTo>
                  <a:pt x="718" y="1514"/>
                  <a:pt x="718" y="1514"/>
                  <a:pt x="718" y="1514"/>
                </a:cubicBezTo>
                <a:cubicBezTo>
                  <a:pt x="711" y="1510"/>
                  <a:pt x="705" y="1506"/>
                  <a:pt x="699" y="1501"/>
                </a:cubicBezTo>
                <a:cubicBezTo>
                  <a:pt x="699" y="1501"/>
                  <a:pt x="699" y="1501"/>
                  <a:pt x="699" y="1501"/>
                </a:cubicBezTo>
                <a:cubicBezTo>
                  <a:pt x="695" y="1497"/>
                  <a:pt x="692" y="1494"/>
                  <a:pt x="688" y="1490"/>
                </a:cubicBezTo>
                <a:cubicBezTo>
                  <a:pt x="688" y="1490"/>
                  <a:pt x="688" y="1490"/>
                  <a:pt x="688" y="1490"/>
                </a:cubicBezTo>
                <a:cubicBezTo>
                  <a:pt x="670" y="1469"/>
                  <a:pt x="658" y="1441"/>
                  <a:pt x="658" y="1411"/>
                </a:cubicBezTo>
                <a:cubicBezTo>
                  <a:pt x="658" y="1351"/>
                  <a:pt x="703" y="1301"/>
                  <a:pt x="761" y="1293"/>
                </a:cubicBezTo>
                <a:cubicBezTo>
                  <a:pt x="763" y="1293"/>
                  <a:pt x="766" y="1293"/>
                  <a:pt x="768" y="1293"/>
                </a:cubicBezTo>
                <a:cubicBezTo>
                  <a:pt x="769" y="1293"/>
                  <a:pt x="769" y="1293"/>
                  <a:pt x="770" y="1293"/>
                </a:cubicBezTo>
                <a:cubicBezTo>
                  <a:pt x="772" y="1292"/>
                  <a:pt x="775" y="1292"/>
                  <a:pt x="777" y="1292"/>
                </a:cubicBezTo>
                <a:cubicBezTo>
                  <a:pt x="779" y="1292"/>
                  <a:pt x="781" y="1292"/>
                  <a:pt x="783" y="1292"/>
                </a:cubicBezTo>
                <a:cubicBezTo>
                  <a:pt x="784" y="1292"/>
                  <a:pt x="785" y="1293"/>
                  <a:pt x="786" y="1293"/>
                </a:cubicBezTo>
                <a:cubicBezTo>
                  <a:pt x="787" y="1293"/>
                  <a:pt x="788" y="1293"/>
                  <a:pt x="789" y="1293"/>
                </a:cubicBezTo>
                <a:cubicBezTo>
                  <a:pt x="790" y="1293"/>
                  <a:pt x="791" y="1293"/>
                  <a:pt x="793" y="1293"/>
                </a:cubicBezTo>
                <a:cubicBezTo>
                  <a:pt x="793" y="1293"/>
                  <a:pt x="794" y="1293"/>
                  <a:pt x="795" y="1294"/>
                </a:cubicBezTo>
                <a:cubicBezTo>
                  <a:pt x="796" y="1294"/>
                  <a:pt x="797" y="1294"/>
                  <a:pt x="799" y="1294"/>
                </a:cubicBezTo>
                <a:cubicBezTo>
                  <a:pt x="799" y="1294"/>
                  <a:pt x="800" y="1294"/>
                  <a:pt x="800" y="1294"/>
                </a:cubicBezTo>
                <a:cubicBezTo>
                  <a:pt x="802" y="1295"/>
                  <a:pt x="803" y="1295"/>
                  <a:pt x="805" y="1295"/>
                </a:cubicBezTo>
                <a:cubicBezTo>
                  <a:pt x="805" y="1296"/>
                  <a:pt x="805" y="1296"/>
                  <a:pt x="805" y="1296"/>
                </a:cubicBezTo>
                <a:cubicBezTo>
                  <a:pt x="807" y="1296"/>
                  <a:pt x="809" y="1296"/>
                  <a:pt x="810" y="1297"/>
                </a:cubicBezTo>
                <a:cubicBezTo>
                  <a:pt x="810" y="1297"/>
                  <a:pt x="811" y="1297"/>
                  <a:pt x="811" y="1297"/>
                </a:cubicBezTo>
                <a:cubicBezTo>
                  <a:pt x="812" y="1298"/>
                  <a:pt x="814" y="1298"/>
                  <a:pt x="816" y="1299"/>
                </a:cubicBezTo>
                <a:cubicBezTo>
                  <a:pt x="816" y="1299"/>
                  <a:pt x="816" y="1299"/>
                  <a:pt x="816" y="1299"/>
                </a:cubicBezTo>
                <a:cubicBezTo>
                  <a:pt x="818" y="1299"/>
                  <a:pt x="819" y="1300"/>
                  <a:pt x="821" y="1301"/>
                </a:cubicBezTo>
                <a:cubicBezTo>
                  <a:pt x="821" y="1301"/>
                  <a:pt x="821" y="1301"/>
                  <a:pt x="821" y="1301"/>
                </a:cubicBezTo>
                <a:cubicBezTo>
                  <a:pt x="864" y="1317"/>
                  <a:pt x="895" y="1359"/>
                  <a:pt x="896" y="1407"/>
                </a:cubicBezTo>
                <a:cubicBezTo>
                  <a:pt x="896" y="1407"/>
                  <a:pt x="896" y="1407"/>
                  <a:pt x="896" y="1407"/>
                </a:cubicBezTo>
                <a:cubicBezTo>
                  <a:pt x="896" y="1408"/>
                  <a:pt x="896" y="1410"/>
                  <a:pt x="896" y="1411"/>
                </a:cubicBezTo>
                <a:close/>
                <a:moveTo>
                  <a:pt x="2037" y="60"/>
                </a:moveTo>
                <a:cubicBezTo>
                  <a:pt x="2103" y="60"/>
                  <a:pt x="2156" y="113"/>
                  <a:pt x="2156" y="179"/>
                </a:cubicBezTo>
                <a:cubicBezTo>
                  <a:pt x="2156" y="233"/>
                  <a:pt x="2120" y="278"/>
                  <a:pt x="2070" y="293"/>
                </a:cubicBezTo>
                <a:cubicBezTo>
                  <a:pt x="2070" y="293"/>
                  <a:pt x="2070" y="293"/>
                  <a:pt x="2070" y="293"/>
                </a:cubicBezTo>
                <a:cubicBezTo>
                  <a:pt x="2065" y="294"/>
                  <a:pt x="2060" y="295"/>
                  <a:pt x="2054" y="296"/>
                </a:cubicBezTo>
                <a:cubicBezTo>
                  <a:pt x="2054" y="296"/>
                  <a:pt x="2054" y="296"/>
                  <a:pt x="2054" y="296"/>
                </a:cubicBezTo>
                <a:cubicBezTo>
                  <a:pt x="2052" y="297"/>
                  <a:pt x="2049" y="297"/>
                  <a:pt x="2047" y="297"/>
                </a:cubicBezTo>
                <a:cubicBezTo>
                  <a:pt x="2046" y="297"/>
                  <a:pt x="2046" y="297"/>
                  <a:pt x="2045" y="297"/>
                </a:cubicBezTo>
                <a:cubicBezTo>
                  <a:pt x="2043" y="297"/>
                  <a:pt x="2040" y="297"/>
                  <a:pt x="2037" y="297"/>
                </a:cubicBezTo>
                <a:cubicBezTo>
                  <a:pt x="2035" y="297"/>
                  <a:pt x="2033" y="297"/>
                  <a:pt x="2031" y="297"/>
                </a:cubicBezTo>
                <a:cubicBezTo>
                  <a:pt x="2030" y="297"/>
                  <a:pt x="2030" y="297"/>
                  <a:pt x="2029" y="297"/>
                </a:cubicBezTo>
                <a:cubicBezTo>
                  <a:pt x="2028" y="297"/>
                  <a:pt x="2026" y="297"/>
                  <a:pt x="2024" y="297"/>
                </a:cubicBezTo>
                <a:cubicBezTo>
                  <a:pt x="2024" y="297"/>
                  <a:pt x="2023" y="297"/>
                  <a:pt x="2023" y="297"/>
                </a:cubicBezTo>
                <a:cubicBezTo>
                  <a:pt x="2021" y="296"/>
                  <a:pt x="2019" y="296"/>
                  <a:pt x="2017" y="296"/>
                </a:cubicBezTo>
                <a:cubicBezTo>
                  <a:pt x="2017" y="296"/>
                  <a:pt x="2017" y="296"/>
                  <a:pt x="2017" y="296"/>
                </a:cubicBezTo>
                <a:cubicBezTo>
                  <a:pt x="2015" y="295"/>
                  <a:pt x="2012" y="295"/>
                  <a:pt x="2010" y="294"/>
                </a:cubicBezTo>
                <a:cubicBezTo>
                  <a:pt x="2010" y="294"/>
                  <a:pt x="2010" y="294"/>
                  <a:pt x="2010" y="294"/>
                </a:cubicBezTo>
                <a:cubicBezTo>
                  <a:pt x="2000" y="292"/>
                  <a:pt x="1989" y="288"/>
                  <a:pt x="1980" y="283"/>
                </a:cubicBezTo>
                <a:cubicBezTo>
                  <a:pt x="1980" y="283"/>
                  <a:pt x="1980" y="283"/>
                  <a:pt x="1980" y="283"/>
                </a:cubicBezTo>
                <a:cubicBezTo>
                  <a:pt x="1978" y="282"/>
                  <a:pt x="1976" y="280"/>
                  <a:pt x="1974" y="279"/>
                </a:cubicBezTo>
                <a:cubicBezTo>
                  <a:pt x="1974" y="279"/>
                  <a:pt x="1973" y="279"/>
                  <a:pt x="1973" y="278"/>
                </a:cubicBezTo>
                <a:cubicBezTo>
                  <a:pt x="1971" y="277"/>
                  <a:pt x="1969" y="276"/>
                  <a:pt x="1968" y="275"/>
                </a:cubicBezTo>
                <a:cubicBezTo>
                  <a:pt x="1967" y="275"/>
                  <a:pt x="1967" y="275"/>
                  <a:pt x="1967" y="274"/>
                </a:cubicBezTo>
                <a:cubicBezTo>
                  <a:pt x="1963" y="272"/>
                  <a:pt x="1959" y="268"/>
                  <a:pt x="1956" y="265"/>
                </a:cubicBezTo>
                <a:cubicBezTo>
                  <a:pt x="1956" y="265"/>
                  <a:pt x="1955" y="265"/>
                  <a:pt x="1955" y="264"/>
                </a:cubicBezTo>
                <a:cubicBezTo>
                  <a:pt x="1954" y="263"/>
                  <a:pt x="1952" y="261"/>
                  <a:pt x="1950" y="260"/>
                </a:cubicBezTo>
                <a:cubicBezTo>
                  <a:pt x="1950" y="259"/>
                  <a:pt x="1950" y="259"/>
                  <a:pt x="1950" y="259"/>
                </a:cubicBezTo>
                <a:cubicBezTo>
                  <a:pt x="1947" y="256"/>
                  <a:pt x="1944" y="252"/>
                  <a:pt x="1941" y="248"/>
                </a:cubicBezTo>
                <a:cubicBezTo>
                  <a:pt x="1941" y="248"/>
                  <a:pt x="1941" y="248"/>
                  <a:pt x="1940" y="247"/>
                </a:cubicBezTo>
                <a:cubicBezTo>
                  <a:pt x="1939" y="245"/>
                  <a:pt x="1938" y="243"/>
                  <a:pt x="1936" y="241"/>
                </a:cubicBezTo>
                <a:cubicBezTo>
                  <a:pt x="1936" y="241"/>
                  <a:pt x="1936" y="241"/>
                  <a:pt x="1936" y="241"/>
                </a:cubicBezTo>
                <a:cubicBezTo>
                  <a:pt x="1932" y="234"/>
                  <a:pt x="1928" y="226"/>
                  <a:pt x="1925" y="218"/>
                </a:cubicBezTo>
                <a:cubicBezTo>
                  <a:pt x="1923" y="212"/>
                  <a:pt x="1921" y="205"/>
                  <a:pt x="1920" y="199"/>
                </a:cubicBezTo>
                <a:cubicBezTo>
                  <a:pt x="1920" y="199"/>
                  <a:pt x="1920" y="199"/>
                  <a:pt x="1920" y="198"/>
                </a:cubicBezTo>
                <a:cubicBezTo>
                  <a:pt x="1920" y="195"/>
                  <a:pt x="1919" y="192"/>
                  <a:pt x="1919" y="189"/>
                </a:cubicBezTo>
                <a:cubicBezTo>
                  <a:pt x="1919" y="189"/>
                  <a:pt x="1919" y="188"/>
                  <a:pt x="1919" y="188"/>
                </a:cubicBezTo>
                <a:cubicBezTo>
                  <a:pt x="1919" y="185"/>
                  <a:pt x="1918" y="182"/>
                  <a:pt x="1918" y="179"/>
                </a:cubicBezTo>
                <a:cubicBezTo>
                  <a:pt x="1918" y="177"/>
                  <a:pt x="1918" y="175"/>
                  <a:pt x="1919" y="173"/>
                </a:cubicBezTo>
                <a:cubicBezTo>
                  <a:pt x="1919" y="172"/>
                  <a:pt x="1919" y="171"/>
                  <a:pt x="1919" y="169"/>
                </a:cubicBezTo>
                <a:cubicBezTo>
                  <a:pt x="1919" y="169"/>
                  <a:pt x="1919" y="168"/>
                  <a:pt x="1919" y="168"/>
                </a:cubicBezTo>
                <a:cubicBezTo>
                  <a:pt x="1919" y="166"/>
                  <a:pt x="1919" y="165"/>
                  <a:pt x="1919" y="163"/>
                </a:cubicBezTo>
                <a:cubicBezTo>
                  <a:pt x="1919" y="163"/>
                  <a:pt x="1919" y="163"/>
                  <a:pt x="1920" y="163"/>
                </a:cubicBezTo>
                <a:cubicBezTo>
                  <a:pt x="1920" y="161"/>
                  <a:pt x="1920" y="159"/>
                  <a:pt x="1920" y="158"/>
                </a:cubicBezTo>
                <a:cubicBezTo>
                  <a:pt x="1920" y="158"/>
                  <a:pt x="1920" y="158"/>
                  <a:pt x="1920" y="158"/>
                </a:cubicBezTo>
                <a:cubicBezTo>
                  <a:pt x="1930" y="102"/>
                  <a:pt x="1979" y="60"/>
                  <a:pt x="2037" y="60"/>
                </a:cubicBezTo>
                <a:close/>
                <a:moveTo>
                  <a:pt x="655" y="179"/>
                </a:moveTo>
                <a:cubicBezTo>
                  <a:pt x="655" y="113"/>
                  <a:pt x="708" y="60"/>
                  <a:pt x="774" y="60"/>
                </a:cubicBezTo>
                <a:cubicBezTo>
                  <a:pt x="832" y="60"/>
                  <a:pt x="881" y="102"/>
                  <a:pt x="891" y="158"/>
                </a:cubicBezTo>
                <a:cubicBezTo>
                  <a:pt x="891" y="158"/>
                  <a:pt x="891" y="158"/>
                  <a:pt x="891" y="158"/>
                </a:cubicBezTo>
                <a:cubicBezTo>
                  <a:pt x="891" y="159"/>
                  <a:pt x="891" y="161"/>
                  <a:pt x="891" y="163"/>
                </a:cubicBezTo>
                <a:cubicBezTo>
                  <a:pt x="891" y="163"/>
                  <a:pt x="891" y="163"/>
                  <a:pt x="891" y="163"/>
                </a:cubicBezTo>
                <a:cubicBezTo>
                  <a:pt x="892" y="165"/>
                  <a:pt x="892" y="166"/>
                  <a:pt x="892" y="168"/>
                </a:cubicBezTo>
                <a:cubicBezTo>
                  <a:pt x="892" y="168"/>
                  <a:pt x="892" y="169"/>
                  <a:pt x="892" y="169"/>
                </a:cubicBezTo>
                <a:cubicBezTo>
                  <a:pt x="892" y="171"/>
                  <a:pt x="892" y="172"/>
                  <a:pt x="892" y="173"/>
                </a:cubicBezTo>
                <a:cubicBezTo>
                  <a:pt x="892" y="175"/>
                  <a:pt x="893" y="177"/>
                  <a:pt x="893" y="179"/>
                </a:cubicBezTo>
                <a:cubicBezTo>
                  <a:pt x="893" y="182"/>
                  <a:pt x="892" y="185"/>
                  <a:pt x="892" y="188"/>
                </a:cubicBezTo>
                <a:cubicBezTo>
                  <a:pt x="892" y="188"/>
                  <a:pt x="892" y="189"/>
                  <a:pt x="892" y="189"/>
                </a:cubicBezTo>
                <a:cubicBezTo>
                  <a:pt x="892" y="192"/>
                  <a:pt x="891" y="195"/>
                  <a:pt x="891" y="198"/>
                </a:cubicBezTo>
                <a:cubicBezTo>
                  <a:pt x="891" y="199"/>
                  <a:pt x="891" y="199"/>
                  <a:pt x="891" y="199"/>
                </a:cubicBezTo>
                <a:cubicBezTo>
                  <a:pt x="890" y="205"/>
                  <a:pt x="888" y="212"/>
                  <a:pt x="886" y="218"/>
                </a:cubicBezTo>
                <a:cubicBezTo>
                  <a:pt x="886" y="218"/>
                  <a:pt x="886" y="218"/>
                  <a:pt x="886" y="218"/>
                </a:cubicBezTo>
                <a:cubicBezTo>
                  <a:pt x="875" y="249"/>
                  <a:pt x="851" y="274"/>
                  <a:pt x="821" y="288"/>
                </a:cubicBezTo>
                <a:cubicBezTo>
                  <a:pt x="815" y="290"/>
                  <a:pt x="810" y="292"/>
                  <a:pt x="804" y="293"/>
                </a:cubicBezTo>
                <a:cubicBezTo>
                  <a:pt x="804" y="293"/>
                  <a:pt x="804" y="294"/>
                  <a:pt x="804" y="294"/>
                </a:cubicBezTo>
                <a:cubicBezTo>
                  <a:pt x="802" y="294"/>
                  <a:pt x="800" y="294"/>
                  <a:pt x="798" y="295"/>
                </a:cubicBezTo>
                <a:cubicBezTo>
                  <a:pt x="798" y="295"/>
                  <a:pt x="798" y="295"/>
                  <a:pt x="798" y="295"/>
                </a:cubicBezTo>
                <a:cubicBezTo>
                  <a:pt x="796" y="295"/>
                  <a:pt x="795" y="296"/>
                  <a:pt x="793" y="296"/>
                </a:cubicBezTo>
                <a:cubicBezTo>
                  <a:pt x="793" y="296"/>
                  <a:pt x="792" y="296"/>
                  <a:pt x="792" y="296"/>
                </a:cubicBezTo>
                <a:cubicBezTo>
                  <a:pt x="790" y="296"/>
                  <a:pt x="789" y="296"/>
                  <a:pt x="787" y="297"/>
                </a:cubicBezTo>
                <a:cubicBezTo>
                  <a:pt x="787" y="297"/>
                  <a:pt x="786" y="297"/>
                  <a:pt x="786" y="297"/>
                </a:cubicBezTo>
                <a:cubicBezTo>
                  <a:pt x="784" y="297"/>
                  <a:pt x="783" y="297"/>
                  <a:pt x="781" y="297"/>
                </a:cubicBezTo>
                <a:cubicBezTo>
                  <a:pt x="781" y="297"/>
                  <a:pt x="780" y="297"/>
                  <a:pt x="780" y="297"/>
                </a:cubicBezTo>
                <a:cubicBezTo>
                  <a:pt x="778" y="297"/>
                  <a:pt x="776" y="297"/>
                  <a:pt x="774" y="297"/>
                </a:cubicBezTo>
                <a:cubicBezTo>
                  <a:pt x="771" y="297"/>
                  <a:pt x="769" y="297"/>
                  <a:pt x="767" y="297"/>
                </a:cubicBezTo>
                <a:cubicBezTo>
                  <a:pt x="767" y="297"/>
                  <a:pt x="767" y="297"/>
                  <a:pt x="767" y="297"/>
                </a:cubicBezTo>
                <a:cubicBezTo>
                  <a:pt x="765" y="297"/>
                  <a:pt x="763" y="297"/>
                  <a:pt x="761" y="297"/>
                </a:cubicBezTo>
                <a:cubicBezTo>
                  <a:pt x="761" y="297"/>
                  <a:pt x="761" y="297"/>
                  <a:pt x="761" y="297"/>
                </a:cubicBezTo>
                <a:cubicBezTo>
                  <a:pt x="743" y="295"/>
                  <a:pt x="726" y="289"/>
                  <a:pt x="711" y="280"/>
                </a:cubicBezTo>
                <a:cubicBezTo>
                  <a:pt x="711" y="280"/>
                  <a:pt x="711" y="280"/>
                  <a:pt x="711" y="280"/>
                </a:cubicBezTo>
                <a:cubicBezTo>
                  <a:pt x="709" y="279"/>
                  <a:pt x="707" y="277"/>
                  <a:pt x="705" y="276"/>
                </a:cubicBezTo>
                <a:cubicBezTo>
                  <a:pt x="705" y="276"/>
                  <a:pt x="705" y="275"/>
                  <a:pt x="705" y="275"/>
                </a:cubicBezTo>
                <a:cubicBezTo>
                  <a:pt x="703" y="274"/>
                  <a:pt x="701" y="273"/>
                  <a:pt x="699" y="271"/>
                </a:cubicBezTo>
                <a:cubicBezTo>
                  <a:pt x="699" y="271"/>
                  <a:pt x="699" y="271"/>
                  <a:pt x="699" y="271"/>
                </a:cubicBezTo>
                <a:cubicBezTo>
                  <a:pt x="695" y="268"/>
                  <a:pt x="691" y="265"/>
                  <a:pt x="688" y="261"/>
                </a:cubicBezTo>
                <a:cubicBezTo>
                  <a:pt x="688" y="261"/>
                  <a:pt x="688" y="261"/>
                  <a:pt x="687" y="260"/>
                </a:cubicBezTo>
                <a:cubicBezTo>
                  <a:pt x="686" y="259"/>
                  <a:pt x="684" y="257"/>
                  <a:pt x="683" y="255"/>
                </a:cubicBezTo>
                <a:cubicBezTo>
                  <a:pt x="683" y="255"/>
                  <a:pt x="683" y="255"/>
                  <a:pt x="683" y="255"/>
                </a:cubicBezTo>
                <a:cubicBezTo>
                  <a:pt x="679" y="251"/>
                  <a:pt x="677" y="247"/>
                  <a:pt x="674" y="243"/>
                </a:cubicBezTo>
                <a:cubicBezTo>
                  <a:pt x="674" y="243"/>
                  <a:pt x="674" y="243"/>
                  <a:pt x="674" y="243"/>
                </a:cubicBezTo>
                <a:cubicBezTo>
                  <a:pt x="672" y="241"/>
                  <a:pt x="671" y="239"/>
                  <a:pt x="670" y="236"/>
                </a:cubicBezTo>
                <a:cubicBezTo>
                  <a:pt x="670" y="236"/>
                  <a:pt x="670" y="236"/>
                  <a:pt x="670" y="236"/>
                </a:cubicBezTo>
                <a:cubicBezTo>
                  <a:pt x="660" y="219"/>
                  <a:pt x="655" y="200"/>
                  <a:pt x="655" y="179"/>
                </a:cubicBezTo>
                <a:close/>
                <a:moveTo>
                  <a:pt x="74" y="742"/>
                </a:moveTo>
                <a:cubicBezTo>
                  <a:pt x="74" y="676"/>
                  <a:pt x="127" y="623"/>
                  <a:pt x="192" y="623"/>
                </a:cubicBezTo>
                <a:cubicBezTo>
                  <a:pt x="207" y="623"/>
                  <a:pt x="222" y="626"/>
                  <a:pt x="235" y="631"/>
                </a:cubicBezTo>
                <a:cubicBezTo>
                  <a:pt x="235" y="631"/>
                  <a:pt x="235" y="631"/>
                  <a:pt x="235" y="631"/>
                </a:cubicBezTo>
                <a:cubicBezTo>
                  <a:pt x="237" y="632"/>
                  <a:pt x="240" y="633"/>
                  <a:pt x="242" y="634"/>
                </a:cubicBezTo>
                <a:cubicBezTo>
                  <a:pt x="242" y="634"/>
                  <a:pt x="242" y="634"/>
                  <a:pt x="242" y="634"/>
                </a:cubicBezTo>
                <a:cubicBezTo>
                  <a:pt x="247" y="636"/>
                  <a:pt x="251" y="638"/>
                  <a:pt x="256" y="641"/>
                </a:cubicBezTo>
                <a:cubicBezTo>
                  <a:pt x="256" y="641"/>
                  <a:pt x="256" y="641"/>
                  <a:pt x="256" y="641"/>
                </a:cubicBezTo>
                <a:cubicBezTo>
                  <a:pt x="258" y="643"/>
                  <a:pt x="260" y="644"/>
                  <a:pt x="262" y="645"/>
                </a:cubicBezTo>
                <a:cubicBezTo>
                  <a:pt x="262" y="645"/>
                  <a:pt x="262" y="646"/>
                  <a:pt x="262" y="646"/>
                </a:cubicBezTo>
                <a:cubicBezTo>
                  <a:pt x="266" y="649"/>
                  <a:pt x="270" y="652"/>
                  <a:pt x="274" y="655"/>
                </a:cubicBezTo>
                <a:cubicBezTo>
                  <a:pt x="274" y="655"/>
                  <a:pt x="274" y="656"/>
                  <a:pt x="274" y="656"/>
                </a:cubicBezTo>
                <a:cubicBezTo>
                  <a:pt x="276" y="657"/>
                  <a:pt x="278" y="659"/>
                  <a:pt x="279" y="660"/>
                </a:cubicBezTo>
                <a:cubicBezTo>
                  <a:pt x="279" y="661"/>
                  <a:pt x="279" y="661"/>
                  <a:pt x="280" y="661"/>
                </a:cubicBezTo>
                <a:cubicBezTo>
                  <a:pt x="281" y="663"/>
                  <a:pt x="283" y="665"/>
                  <a:pt x="285" y="667"/>
                </a:cubicBezTo>
                <a:cubicBezTo>
                  <a:pt x="296" y="681"/>
                  <a:pt x="304" y="697"/>
                  <a:pt x="308" y="715"/>
                </a:cubicBezTo>
                <a:cubicBezTo>
                  <a:pt x="309" y="717"/>
                  <a:pt x="309" y="720"/>
                  <a:pt x="310" y="722"/>
                </a:cubicBezTo>
                <a:cubicBezTo>
                  <a:pt x="310" y="722"/>
                  <a:pt x="310" y="722"/>
                  <a:pt x="310" y="722"/>
                </a:cubicBezTo>
                <a:cubicBezTo>
                  <a:pt x="310" y="724"/>
                  <a:pt x="310" y="726"/>
                  <a:pt x="311" y="728"/>
                </a:cubicBezTo>
                <a:cubicBezTo>
                  <a:pt x="311" y="728"/>
                  <a:pt x="311" y="728"/>
                  <a:pt x="311" y="729"/>
                </a:cubicBezTo>
                <a:cubicBezTo>
                  <a:pt x="311" y="730"/>
                  <a:pt x="311" y="732"/>
                  <a:pt x="311" y="734"/>
                </a:cubicBezTo>
                <a:cubicBezTo>
                  <a:pt x="311" y="734"/>
                  <a:pt x="311" y="735"/>
                  <a:pt x="311" y="735"/>
                </a:cubicBezTo>
                <a:cubicBezTo>
                  <a:pt x="311" y="737"/>
                  <a:pt x="311" y="740"/>
                  <a:pt x="311" y="742"/>
                </a:cubicBezTo>
                <a:cubicBezTo>
                  <a:pt x="311" y="744"/>
                  <a:pt x="311" y="747"/>
                  <a:pt x="311" y="750"/>
                </a:cubicBezTo>
                <a:cubicBezTo>
                  <a:pt x="311" y="750"/>
                  <a:pt x="311" y="751"/>
                  <a:pt x="311" y="751"/>
                </a:cubicBezTo>
                <a:cubicBezTo>
                  <a:pt x="311" y="754"/>
                  <a:pt x="310" y="756"/>
                  <a:pt x="310" y="759"/>
                </a:cubicBezTo>
                <a:cubicBezTo>
                  <a:pt x="310" y="759"/>
                  <a:pt x="310" y="759"/>
                  <a:pt x="310" y="759"/>
                </a:cubicBezTo>
                <a:cubicBezTo>
                  <a:pt x="310" y="762"/>
                  <a:pt x="309" y="765"/>
                  <a:pt x="309" y="767"/>
                </a:cubicBezTo>
                <a:cubicBezTo>
                  <a:pt x="309" y="767"/>
                  <a:pt x="309" y="767"/>
                  <a:pt x="309" y="767"/>
                </a:cubicBezTo>
                <a:cubicBezTo>
                  <a:pt x="308" y="770"/>
                  <a:pt x="307" y="773"/>
                  <a:pt x="306" y="775"/>
                </a:cubicBezTo>
                <a:cubicBezTo>
                  <a:pt x="293" y="821"/>
                  <a:pt x="254" y="855"/>
                  <a:pt x="206" y="860"/>
                </a:cubicBezTo>
                <a:cubicBezTo>
                  <a:pt x="206" y="860"/>
                  <a:pt x="206" y="860"/>
                  <a:pt x="206" y="860"/>
                </a:cubicBezTo>
                <a:cubicBezTo>
                  <a:pt x="204" y="860"/>
                  <a:pt x="201" y="860"/>
                  <a:pt x="199" y="861"/>
                </a:cubicBezTo>
                <a:cubicBezTo>
                  <a:pt x="199" y="861"/>
                  <a:pt x="199" y="861"/>
                  <a:pt x="199" y="861"/>
                </a:cubicBezTo>
                <a:cubicBezTo>
                  <a:pt x="197" y="861"/>
                  <a:pt x="195" y="861"/>
                  <a:pt x="192" y="861"/>
                </a:cubicBezTo>
                <a:cubicBezTo>
                  <a:pt x="190" y="861"/>
                  <a:pt x="188" y="861"/>
                  <a:pt x="186" y="861"/>
                </a:cubicBezTo>
                <a:cubicBezTo>
                  <a:pt x="186" y="861"/>
                  <a:pt x="185" y="860"/>
                  <a:pt x="185" y="860"/>
                </a:cubicBezTo>
                <a:cubicBezTo>
                  <a:pt x="183" y="860"/>
                  <a:pt x="182" y="860"/>
                  <a:pt x="180" y="860"/>
                </a:cubicBezTo>
                <a:cubicBezTo>
                  <a:pt x="180" y="860"/>
                  <a:pt x="179" y="860"/>
                  <a:pt x="179" y="860"/>
                </a:cubicBezTo>
                <a:cubicBezTo>
                  <a:pt x="177" y="860"/>
                  <a:pt x="176" y="860"/>
                  <a:pt x="174" y="859"/>
                </a:cubicBezTo>
                <a:cubicBezTo>
                  <a:pt x="174" y="859"/>
                  <a:pt x="174" y="859"/>
                  <a:pt x="174" y="859"/>
                </a:cubicBezTo>
                <a:cubicBezTo>
                  <a:pt x="172" y="859"/>
                  <a:pt x="170" y="859"/>
                  <a:pt x="168" y="858"/>
                </a:cubicBezTo>
                <a:cubicBezTo>
                  <a:pt x="168" y="858"/>
                  <a:pt x="168" y="858"/>
                  <a:pt x="168" y="858"/>
                </a:cubicBezTo>
                <a:cubicBezTo>
                  <a:pt x="166" y="858"/>
                  <a:pt x="164" y="857"/>
                  <a:pt x="162" y="857"/>
                </a:cubicBezTo>
                <a:cubicBezTo>
                  <a:pt x="162" y="857"/>
                  <a:pt x="162" y="857"/>
                  <a:pt x="162" y="857"/>
                </a:cubicBezTo>
                <a:cubicBezTo>
                  <a:pt x="157" y="855"/>
                  <a:pt x="151" y="853"/>
                  <a:pt x="146" y="851"/>
                </a:cubicBezTo>
                <a:cubicBezTo>
                  <a:pt x="146" y="851"/>
                  <a:pt x="146" y="851"/>
                  <a:pt x="146" y="851"/>
                </a:cubicBezTo>
                <a:cubicBezTo>
                  <a:pt x="103" y="833"/>
                  <a:pt x="74" y="791"/>
                  <a:pt x="74" y="742"/>
                </a:cubicBezTo>
                <a:close/>
                <a:moveTo>
                  <a:pt x="179" y="2118"/>
                </a:moveTo>
                <a:cubicBezTo>
                  <a:pt x="113" y="2118"/>
                  <a:pt x="60" y="2065"/>
                  <a:pt x="60" y="1999"/>
                </a:cubicBezTo>
                <a:cubicBezTo>
                  <a:pt x="60" y="1945"/>
                  <a:pt x="96" y="1899"/>
                  <a:pt x="146" y="1885"/>
                </a:cubicBezTo>
                <a:cubicBezTo>
                  <a:pt x="146" y="1885"/>
                  <a:pt x="146" y="1885"/>
                  <a:pt x="146" y="1885"/>
                </a:cubicBezTo>
                <a:cubicBezTo>
                  <a:pt x="151" y="1883"/>
                  <a:pt x="156" y="1882"/>
                  <a:pt x="162" y="1881"/>
                </a:cubicBezTo>
                <a:cubicBezTo>
                  <a:pt x="162" y="1881"/>
                  <a:pt x="162" y="1881"/>
                  <a:pt x="162" y="1881"/>
                </a:cubicBezTo>
                <a:cubicBezTo>
                  <a:pt x="164" y="1881"/>
                  <a:pt x="167" y="1881"/>
                  <a:pt x="169" y="1880"/>
                </a:cubicBezTo>
                <a:cubicBezTo>
                  <a:pt x="170" y="1880"/>
                  <a:pt x="170" y="1880"/>
                  <a:pt x="171" y="1880"/>
                </a:cubicBezTo>
                <a:cubicBezTo>
                  <a:pt x="174" y="1880"/>
                  <a:pt x="176" y="1880"/>
                  <a:pt x="179" y="1880"/>
                </a:cubicBezTo>
                <a:cubicBezTo>
                  <a:pt x="181" y="1880"/>
                  <a:pt x="183" y="1880"/>
                  <a:pt x="185" y="1880"/>
                </a:cubicBezTo>
                <a:cubicBezTo>
                  <a:pt x="186" y="1880"/>
                  <a:pt x="186" y="1880"/>
                  <a:pt x="187" y="1880"/>
                </a:cubicBezTo>
                <a:cubicBezTo>
                  <a:pt x="188" y="1880"/>
                  <a:pt x="190" y="1881"/>
                  <a:pt x="192" y="1881"/>
                </a:cubicBezTo>
                <a:cubicBezTo>
                  <a:pt x="192" y="1881"/>
                  <a:pt x="193" y="1881"/>
                  <a:pt x="193" y="1881"/>
                </a:cubicBezTo>
                <a:cubicBezTo>
                  <a:pt x="195" y="1881"/>
                  <a:pt x="197" y="1881"/>
                  <a:pt x="199" y="1882"/>
                </a:cubicBezTo>
                <a:cubicBezTo>
                  <a:pt x="199" y="1882"/>
                  <a:pt x="199" y="1882"/>
                  <a:pt x="199" y="1882"/>
                </a:cubicBezTo>
                <a:cubicBezTo>
                  <a:pt x="201" y="1882"/>
                  <a:pt x="204" y="1883"/>
                  <a:pt x="206" y="1883"/>
                </a:cubicBezTo>
                <a:cubicBezTo>
                  <a:pt x="218" y="1886"/>
                  <a:pt x="229" y="1891"/>
                  <a:pt x="239" y="1897"/>
                </a:cubicBezTo>
                <a:cubicBezTo>
                  <a:pt x="239" y="1897"/>
                  <a:pt x="239" y="1897"/>
                  <a:pt x="239" y="1897"/>
                </a:cubicBezTo>
                <a:cubicBezTo>
                  <a:pt x="244" y="1899"/>
                  <a:pt x="248" y="1902"/>
                  <a:pt x="252" y="1905"/>
                </a:cubicBezTo>
                <a:cubicBezTo>
                  <a:pt x="252" y="1905"/>
                  <a:pt x="252" y="1905"/>
                  <a:pt x="252" y="1905"/>
                </a:cubicBezTo>
                <a:cubicBezTo>
                  <a:pt x="258" y="1910"/>
                  <a:pt x="263" y="1915"/>
                  <a:pt x="268" y="1921"/>
                </a:cubicBezTo>
                <a:cubicBezTo>
                  <a:pt x="268" y="1921"/>
                  <a:pt x="268" y="1921"/>
                  <a:pt x="268" y="1921"/>
                </a:cubicBezTo>
                <a:cubicBezTo>
                  <a:pt x="273" y="1927"/>
                  <a:pt x="278" y="1933"/>
                  <a:pt x="282" y="1939"/>
                </a:cubicBezTo>
                <a:cubicBezTo>
                  <a:pt x="282" y="1939"/>
                  <a:pt x="282" y="1939"/>
                  <a:pt x="282" y="1939"/>
                </a:cubicBezTo>
                <a:cubicBezTo>
                  <a:pt x="286" y="1947"/>
                  <a:pt x="290" y="1956"/>
                  <a:pt x="293" y="1965"/>
                </a:cubicBezTo>
                <a:cubicBezTo>
                  <a:pt x="293" y="1965"/>
                  <a:pt x="293" y="1965"/>
                  <a:pt x="293" y="1965"/>
                </a:cubicBezTo>
                <a:cubicBezTo>
                  <a:pt x="293" y="1967"/>
                  <a:pt x="294" y="1970"/>
                  <a:pt x="295" y="1973"/>
                </a:cubicBezTo>
                <a:cubicBezTo>
                  <a:pt x="295" y="1973"/>
                  <a:pt x="295" y="1973"/>
                  <a:pt x="295" y="1973"/>
                </a:cubicBezTo>
                <a:cubicBezTo>
                  <a:pt x="295" y="1976"/>
                  <a:pt x="296" y="1979"/>
                  <a:pt x="296" y="1981"/>
                </a:cubicBezTo>
                <a:cubicBezTo>
                  <a:pt x="296" y="1982"/>
                  <a:pt x="296" y="1982"/>
                  <a:pt x="296" y="1982"/>
                </a:cubicBezTo>
                <a:cubicBezTo>
                  <a:pt x="297" y="1984"/>
                  <a:pt x="297" y="1987"/>
                  <a:pt x="297" y="1989"/>
                </a:cubicBezTo>
                <a:cubicBezTo>
                  <a:pt x="297" y="1990"/>
                  <a:pt x="297" y="1990"/>
                  <a:pt x="297" y="1991"/>
                </a:cubicBezTo>
                <a:cubicBezTo>
                  <a:pt x="298" y="1994"/>
                  <a:pt x="298" y="1996"/>
                  <a:pt x="298" y="1999"/>
                </a:cubicBezTo>
                <a:cubicBezTo>
                  <a:pt x="298" y="2001"/>
                  <a:pt x="298" y="2003"/>
                  <a:pt x="297" y="2005"/>
                </a:cubicBezTo>
                <a:cubicBezTo>
                  <a:pt x="297" y="2006"/>
                  <a:pt x="297" y="2006"/>
                  <a:pt x="297" y="2006"/>
                </a:cubicBezTo>
                <a:cubicBezTo>
                  <a:pt x="297" y="2008"/>
                  <a:pt x="297" y="2010"/>
                  <a:pt x="297" y="2012"/>
                </a:cubicBezTo>
                <a:cubicBezTo>
                  <a:pt x="297" y="2012"/>
                  <a:pt x="297" y="2012"/>
                  <a:pt x="297" y="2013"/>
                </a:cubicBezTo>
                <a:cubicBezTo>
                  <a:pt x="297" y="2015"/>
                  <a:pt x="296" y="2017"/>
                  <a:pt x="296" y="2019"/>
                </a:cubicBezTo>
                <a:cubicBezTo>
                  <a:pt x="296" y="2019"/>
                  <a:pt x="296" y="2019"/>
                  <a:pt x="296" y="2019"/>
                </a:cubicBezTo>
                <a:cubicBezTo>
                  <a:pt x="296" y="2021"/>
                  <a:pt x="295" y="2023"/>
                  <a:pt x="295" y="2025"/>
                </a:cubicBezTo>
                <a:cubicBezTo>
                  <a:pt x="283" y="2078"/>
                  <a:pt x="235" y="2118"/>
                  <a:pt x="179" y="2118"/>
                </a:cubicBezTo>
                <a:close/>
                <a:moveTo>
                  <a:pt x="1560" y="1999"/>
                </a:moveTo>
                <a:cubicBezTo>
                  <a:pt x="1560" y="2065"/>
                  <a:pt x="1507" y="2118"/>
                  <a:pt x="1441" y="2118"/>
                </a:cubicBezTo>
                <a:cubicBezTo>
                  <a:pt x="1385" y="2118"/>
                  <a:pt x="1337" y="2078"/>
                  <a:pt x="1325" y="2025"/>
                </a:cubicBezTo>
                <a:cubicBezTo>
                  <a:pt x="1325" y="2025"/>
                  <a:pt x="1325" y="2025"/>
                  <a:pt x="1325" y="2025"/>
                </a:cubicBezTo>
                <a:cubicBezTo>
                  <a:pt x="1325" y="2023"/>
                  <a:pt x="1324" y="2021"/>
                  <a:pt x="1324" y="2019"/>
                </a:cubicBezTo>
                <a:cubicBezTo>
                  <a:pt x="1324" y="2019"/>
                  <a:pt x="1324" y="2019"/>
                  <a:pt x="1324" y="2019"/>
                </a:cubicBezTo>
                <a:cubicBezTo>
                  <a:pt x="1324" y="2017"/>
                  <a:pt x="1323" y="2015"/>
                  <a:pt x="1323" y="2013"/>
                </a:cubicBezTo>
                <a:cubicBezTo>
                  <a:pt x="1323" y="2012"/>
                  <a:pt x="1323" y="2012"/>
                  <a:pt x="1323" y="2012"/>
                </a:cubicBezTo>
                <a:cubicBezTo>
                  <a:pt x="1323" y="2010"/>
                  <a:pt x="1323" y="2008"/>
                  <a:pt x="1323" y="2006"/>
                </a:cubicBezTo>
                <a:cubicBezTo>
                  <a:pt x="1323" y="2006"/>
                  <a:pt x="1323" y="2006"/>
                  <a:pt x="1323" y="2005"/>
                </a:cubicBezTo>
                <a:cubicBezTo>
                  <a:pt x="1322" y="2003"/>
                  <a:pt x="1322" y="2001"/>
                  <a:pt x="1322" y="1999"/>
                </a:cubicBezTo>
                <a:cubicBezTo>
                  <a:pt x="1322" y="1996"/>
                  <a:pt x="1322" y="1994"/>
                  <a:pt x="1323" y="1991"/>
                </a:cubicBezTo>
                <a:cubicBezTo>
                  <a:pt x="1323" y="1990"/>
                  <a:pt x="1323" y="1990"/>
                  <a:pt x="1323" y="1989"/>
                </a:cubicBezTo>
                <a:cubicBezTo>
                  <a:pt x="1323" y="1987"/>
                  <a:pt x="1323" y="1984"/>
                  <a:pt x="1324" y="1982"/>
                </a:cubicBezTo>
                <a:cubicBezTo>
                  <a:pt x="1324" y="1982"/>
                  <a:pt x="1324" y="1982"/>
                  <a:pt x="1324" y="1981"/>
                </a:cubicBezTo>
                <a:cubicBezTo>
                  <a:pt x="1324" y="1979"/>
                  <a:pt x="1325" y="1976"/>
                  <a:pt x="1325" y="1973"/>
                </a:cubicBezTo>
                <a:cubicBezTo>
                  <a:pt x="1325" y="1973"/>
                  <a:pt x="1325" y="1973"/>
                  <a:pt x="1325" y="1973"/>
                </a:cubicBezTo>
                <a:cubicBezTo>
                  <a:pt x="1326" y="1970"/>
                  <a:pt x="1327" y="1967"/>
                  <a:pt x="1327" y="1965"/>
                </a:cubicBezTo>
                <a:cubicBezTo>
                  <a:pt x="1327" y="1965"/>
                  <a:pt x="1327" y="1965"/>
                  <a:pt x="1327" y="1965"/>
                </a:cubicBezTo>
                <a:cubicBezTo>
                  <a:pt x="1338" y="1931"/>
                  <a:pt x="1363" y="1903"/>
                  <a:pt x="1395" y="1889"/>
                </a:cubicBezTo>
                <a:cubicBezTo>
                  <a:pt x="1397" y="1889"/>
                  <a:pt x="1399" y="1888"/>
                  <a:pt x="1400" y="1887"/>
                </a:cubicBezTo>
                <a:cubicBezTo>
                  <a:pt x="1400" y="1887"/>
                  <a:pt x="1400" y="1887"/>
                  <a:pt x="1400" y="1887"/>
                </a:cubicBezTo>
                <a:cubicBezTo>
                  <a:pt x="1404" y="1886"/>
                  <a:pt x="1408" y="1885"/>
                  <a:pt x="1412" y="1884"/>
                </a:cubicBezTo>
                <a:cubicBezTo>
                  <a:pt x="1412" y="1884"/>
                  <a:pt x="1412" y="1884"/>
                  <a:pt x="1412" y="1884"/>
                </a:cubicBezTo>
                <a:cubicBezTo>
                  <a:pt x="1416" y="1883"/>
                  <a:pt x="1419" y="1882"/>
                  <a:pt x="1423" y="1881"/>
                </a:cubicBezTo>
                <a:cubicBezTo>
                  <a:pt x="1423" y="1881"/>
                  <a:pt x="1424" y="1881"/>
                  <a:pt x="1424" y="1881"/>
                </a:cubicBezTo>
                <a:cubicBezTo>
                  <a:pt x="1425" y="1881"/>
                  <a:pt x="1427" y="1881"/>
                  <a:pt x="1429" y="1881"/>
                </a:cubicBezTo>
                <a:cubicBezTo>
                  <a:pt x="1430" y="1881"/>
                  <a:pt x="1431" y="1881"/>
                  <a:pt x="1431" y="1880"/>
                </a:cubicBezTo>
                <a:cubicBezTo>
                  <a:pt x="1433" y="1880"/>
                  <a:pt x="1434" y="1880"/>
                  <a:pt x="1435" y="1880"/>
                </a:cubicBezTo>
                <a:cubicBezTo>
                  <a:pt x="1437" y="1880"/>
                  <a:pt x="1439" y="1880"/>
                  <a:pt x="1441" y="1880"/>
                </a:cubicBezTo>
                <a:cubicBezTo>
                  <a:pt x="1444" y="1880"/>
                  <a:pt x="1446" y="1880"/>
                  <a:pt x="1448" y="1880"/>
                </a:cubicBezTo>
                <a:cubicBezTo>
                  <a:pt x="1448" y="1880"/>
                  <a:pt x="1448" y="1880"/>
                  <a:pt x="1449" y="1880"/>
                </a:cubicBezTo>
                <a:cubicBezTo>
                  <a:pt x="1451" y="1880"/>
                  <a:pt x="1453" y="1881"/>
                  <a:pt x="1455" y="1881"/>
                </a:cubicBezTo>
                <a:cubicBezTo>
                  <a:pt x="1455" y="1881"/>
                  <a:pt x="1455" y="1881"/>
                  <a:pt x="1455" y="1881"/>
                </a:cubicBezTo>
                <a:cubicBezTo>
                  <a:pt x="1475" y="1883"/>
                  <a:pt x="1494" y="1891"/>
                  <a:pt x="1510" y="1902"/>
                </a:cubicBezTo>
                <a:cubicBezTo>
                  <a:pt x="1510" y="1902"/>
                  <a:pt x="1510" y="1902"/>
                  <a:pt x="1510" y="1902"/>
                </a:cubicBezTo>
                <a:cubicBezTo>
                  <a:pt x="1516" y="1906"/>
                  <a:pt x="1522" y="1911"/>
                  <a:pt x="1527" y="1917"/>
                </a:cubicBezTo>
                <a:cubicBezTo>
                  <a:pt x="1527" y="1917"/>
                  <a:pt x="1527" y="1917"/>
                  <a:pt x="1527" y="1917"/>
                </a:cubicBezTo>
                <a:cubicBezTo>
                  <a:pt x="1529" y="1919"/>
                  <a:pt x="1531" y="1921"/>
                  <a:pt x="1532" y="1922"/>
                </a:cubicBezTo>
                <a:cubicBezTo>
                  <a:pt x="1532" y="1922"/>
                  <a:pt x="1532" y="1922"/>
                  <a:pt x="1532" y="1922"/>
                </a:cubicBezTo>
                <a:cubicBezTo>
                  <a:pt x="1535" y="1926"/>
                  <a:pt x="1538" y="1930"/>
                  <a:pt x="1541" y="1934"/>
                </a:cubicBezTo>
                <a:cubicBezTo>
                  <a:pt x="1541" y="1934"/>
                  <a:pt x="1541" y="1935"/>
                  <a:pt x="1542" y="1935"/>
                </a:cubicBezTo>
                <a:cubicBezTo>
                  <a:pt x="1543" y="1937"/>
                  <a:pt x="1544" y="1939"/>
                  <a:pt x="1545" y="1941"/>
                </a:cubicBezTo>
                <a:cubicBezTo>
                  <a:pt x="1545" y="1941"/>
                  <a:pt x="1545" y="1941"/>
                  <a:pt x="1545" y="1941"/>
                </a:cubicBezTo>
                <a:cubicBezTo>
                  <a:pt x="1547" y="1943"/>
                  <a:pt x="1548" y="1946"/>
                  <a:pt x="1549" y="1948"/>
                </a:cubicBezTo>
                <a:cubicBezTo>
                  <a:pt x="1549" y="1948"/>
                  <a:pt x="1549" y="1948"/>
                  <a:pt x="1549" y="1948"/>
                </a:cubicBezTo>
                <a:cubicBezTo>
                  <a:pt x="1556" y="1963"/>
                  <a:pt x="1560" y="1981"/>
                  <a:pt x="1560" y="1999"/>
                </a:cubicBezTo>
                <a:close/>
                <a:moveTo>
                  <a:pt x="1555" y="1861"/>
                </a:moveTo>
                <a:cubicBezTo>
                  <a:pt x="1528" y="1838"/>
                  <a:pt x="1493" y="1824"/>
                  <a:pt x="1455" y="1821"/>
                </a:cubicBezTo>
                <a:cubicBezTo>
                  <a:pt x="1455" y="1467"/>
                  <a:pt x="1455" y="1467"/>
                  <a:pt x="1455" y="1467"/>
                </a:cubicBezTo>
                <a:cubicBezTo>
                  <a:pt x="1859" y="1467"/>
                  <a:pt x="1859" y="1467"/>
                  <a:pt x="1859" y="1467"/>
                </a:cubicBezTo>
                <a:cubicBezTo>
                  <a:pt x="1869" y="1496"/>
                  <a:pt x="1885" y="1522"/>
                  <a:pt x="1907" y="1542"/>
                </a:cubicBezTo>
                <a:lnTo>
                  <a:pt x="1555" y="1861"/>
                </a:lnTo>
                <a:close/>
                <a:moveTo>
                  <a:pt x="2029" y="1530"/>
                </a:moveTo>
                <a:cubicBezTo>
                  <a:pt x="2023" y="1530"/>
                  <a:pt x="2017" y="1530"/>
                  <a:pt x="2011" y="1529"/>
                </a:cubicBezTo>
                <a:cubicBezTo>
                  <a:pt x="2011" y="1529"/>
                  <a:pt x="2011" y="1529"/>
                  <a:pt x="2011" y="1529"/>
                </a:cubicBezTo>
                <a:cubicBezTo>
                  <a:pt x="2008" y="1528"/>
                  <a:pt x="2006" y="1528"/>
                  <a:pt x="2004" y="1527"/>
                </a:cubicBezTo>
                <a:cubicBezTo>
                  <a:pt x="2003" y="1527"/>
                  <a:pt x="2002" y="1527"/>
                  <a:pt x="2002" y="1527"/>
                </a:cubicBezTo>
                <a:cubicBezTo>
                  <a:pt x="2000" y="1526"/>
                  <a:pt x="1997" y="1526"/>
                  <a:pt x="1995" y="1525"/>
                </a:cubicBezTo>
                <a:cubicBezTo>
                  <a:pt x="1995" y="1525"/>
                  <a:pt x="1995" y="1525"/>
                  <a:pt x="1994" y="1525"/>
                </a:cubicBezTo>
                <a:cubicBezTo>
                  <a:pt x="1992" y="1524"/>
                  <a:pt x="1989" y="1523"/>
                  <a:pt x="1987" y="1522"/>
                </a:cubicBezTo>
                <a:cubicBezTo>
                  <a:pt x="1987" y="1522"/>
                  <a:pt x="1986" y="1522"/>
                  <a:pt x="1986" y="1522"/>
                </a:cubicBezTo>
                <a:cubicBezTo>
                  <a:pt x="1984" y="1521"/>
                  <a:pt x="1982" y="1520"/>
                  <a:pt x="1980" y="1519"/>
                </a:cubicBezTo>
                <a:cubicBezTo>
                  <a:pt x="1979" y="1519"/>
                  <a:pt x="1979" y="1519"/>
                  <a:pt x="1979" y="1519"/>
                </a:cubicBezTo>
                <a:cubicBezTo>
                  <a:pt x="1974" y="1517"/>
                  <a:pt x="1969" y="1514"/>
                  <a:pt x="1965" y="1511"/>
                </a:cubicBezTo>
                <a:cubicBezTo>
                  <a:pt x="1965" y="1511"/>
                  <a:pt x="1965" y="1511"/>
                  <a:pt x="1965" y="1511"/>
                </a:cubicBezTo>
                <a:cubicBezTo>
                  <a:pt x="1960" y="1508"/>
                  <a:pt x="1956" y="1505"/>
                  <a:pt x="1952" y="1501"/>
                </a:cubicBezTo>
                <a:cubicBezTo>
                  <a:pt x="1952" y="1501"/>
                  <a:pt x="1952" y="1501"/>
                  <a:pt x="1952" y="1501"/>
                </a:cubicBezTo>
                <a:cubicBezTo>
                  <a:pt x="1941" y="1492"/>
                  <a:pt x="1931" y="1480"/>
                  <a:pt x="1924" y="1467"/>
                </a:cubicBezTo>
                <a:cubicBezTo>
                  <a:pt x="1924" y="1467"/>
                  <a:pt x="1924" y="1467"/>
                  <a:pt x="1924" y="1467"/>
                </a:cubicBezTo>
                <a:cubicBezTo>
                  <a:pt x="1923" y="1465"/>
                  <a:pt x="1922" y="1463"/>
                  <a:pt x="1921" y="1461"/>
                </a:cubicBezTo>
                <a:cubicBezTo>
                  <a:pt x="1921" y="1461"/>
                  <a:pt x="1921" y="1460"/>
                  <a:pt x="1921" y="1460"/>
                </a:cubicBezTo>
                <a:cubicBezTo>
                  <a:pt x="1920" y="1458"/>
                  <a:pt x="1919" y="1457"/>
                  <a:pt x="1918" y="1455"/>
                </a:cubicBezTo>
                <a:cubicBezTo>
                  <a:pt x="1918" y="1454"/>
                  <a:pt x="1918" y="1454"/>
                  <a:pt x="1918" y="1454"/>
                </a:cubicBezTo>
                <a:cubicBezTo>
                  <a:pt x="1917" y="1452"/>
                  <a:pt x="1917" y="1450"/>
                  <a:pt x="1916" y="1448"/>
                </a:cubicBezTo>
                <a:cubicBezTo>
                  <a:pt x="1916" y="1448"/>
                  <a:pt x="1916" y="1447"/>
                  <a:pt x="1916" y="1447"/>
                </a:cubicBezTo>
                <a:cubicBezTo>
                  <a:pt x="1915" y="1445"/>
                  <a:pt x="1914" y="1443"/>
                  <a:pt x="1914" y="1440"/>
                </a:cubicBezTo>
                <a:cubicBezTo>
                  <a:pt x="1914" y="1440"/>
                  <a:pt x="1914" y="1440"/>
                  <a:pt x="1914" y="1440"/>
                </a:cubicBezTo>
                <a:cubicBezTo>
                  <a:pt x="1913" y="1438"/>
                  <a:pt x="1913" y="1436"/>
                  <a:pt x="1912" y="1434"/>
                </a:cubicBezTo>
                <a:cubicBezTo>
                  <a:pt x="1912" y="1433"/>
                  <a:pt x="1912" y="1433"/>
                  <a:pt x="1912" y="1432"/>
                </a:cubicBezTo>
                <a:cubicBezTo>
                  <a:pt x="1912" y="1430"/>
                  <a:pt x="1911" y="1429"/>
                  <a:pt x="1911" y="1427"/>
                </a:cubicBezTo>
                <a:cubicBezTo>
                  <a:pt x="1911" y="1427"/>
                  <a:pt x="1911" y="1426"/>
                  <a:pt x="1911" y="1425"/>
                </a:cubicBezTo>
                <a:cubicBezTo>
                  <a:pt x="1911" y="1423"/>
                  <a:pt x="1911" y="1422"/>
                  <a:pt x="1911" y="1420"/>
                </a:cubicBezTo>
                <a:cubicBezTo>
                  <a:pt x="1910" y="1419"/>
                  <a:pt x="1910" y="1419"/>
                  <a:pt x="1910" y="1418"/>
                </a:cubicBezTo>
                <a:cubicBezTo>
                  <a:pt x="1910" y="1416"/>
                  <a:pt x="1910" y="1414"/>
                  <a:pt x="1910" y="1411"/>
                </a:cubicBezTo>
                <a:cubicBezTo>
                  <a:pt x="1910" y="1410"/>
                  <a:pt x="1910" y="1408"/>
                  <a:pt x="1910" y="1407"/>
                </a:cubicBezTo>
                <a:cubicBezTo>
                  <a:pt x="1910" y="1407"/>
                  <a:pt x="1910" y="1407"/>
                  <a:pt x="1910" y="1407"/>
                </a:cubicBezTo>
                <a:cubicBezTo>
                  <a:pt x="1912" y="1350"/>
                  <a:pt x="1955" y="1303"/>
                  <a:pt x="2010" y="1294"/>
                </a:cubicBezTo>
                <a:cubicBezTo>
                  <a:pt x="2010" y="1294"/>
                  <a:pt x="2010" y="1294"/>
                  <a:pt x="2010" y="1294"/>
                </a:cubicBezTo>
                <a:cubicBezTo>
                  <a:pt x="2013" y="1293"/>
                  <a:pt x="2016" y="1293"/>
                  <a:pt x="2019" y="1293"/>
                </a:cubicBezTo>
                <a:cubicBezTo>
                  <a:pt x="2019" y="1293"/>
                  <a:pt x="2020" y="1293"/>
                  <a:pt x="2020" y="1293"/>
                </a:cubicBezTo>
                <a:cubicBezTo>
                  <a:pt x="2023" y="1292"/>
                  <a:pt x="2026" y="1292"/>
                  <a:pt x="2029" y="1292"/>
                </a:cubicBezTo>
                <a:cubicBezTo>
                  <a:pt x="2031" y="1292"/>
                  <a:pt x="2033" y="1292"/>
                  <a:pt x="2035" y="1292"/>
                </a:cubicBezTo>
                <a:cubicBezTo>
                  <a:pt x="2036" y="1292"/>
                  <a:pt x="2036" y="1293"/>
                  <a:pt x="2037" y="1293"/>
                </a:cubicBezTo>
                <a:cubicBezTo>
                  <a:pt x="2038" y="1293"/>
                  <a:pt x="2039" y="1293"/>
                  <a:pt x="2041" y="1293"/>
                </a:cubicBezTo>
                <a:cubicBezTo>
                  <a:pt x="2041" y="1293"/>
                  <a:pt x="2042" y="1293"/>
                  <a:pt x="2043" y="1293"/>
                </a:cubicBezTo>
                <a:cubicBezTo>
                  <a:pt x="2044" y="1293"/>
                  <a:pt x="2045" y="1293"/>
                  <a:pt x="2046" y="1294"/>
                </a:cubicBezTo>
                <a:cubicBezTo>
                  <a:pt x="2047" y="1294"/>
                  <a:pt x="2048" y="1294"/>
                  <a:pt x="2049" y="1294"/>
                </a:cubicBezTo>
                <a:cubicBezTo>
                  <a:pt x="2050" y="1294"/>
                  <a:pt x="2051" y="1294"/>
                  <a:pt x="2052" y="1294"/>
                </a:cubicBezTo>
                <a:cubicBezTo>
                  <a:pt x="2053" y="1295"/>
                  <a:pt x="2053" y="1295"/>
                  <a:pt x="2054" y="1295"/>
                </a:cubicBezTo>
                <a:cubicBezTo>
                  <a:pt x="2055" y="1295"/>
                  <a:pt x="2056" y="1295"/>
                  <a:pt x="2057" y="1296"/>
                </a:cubicBezTo>
                <a:cubicBezTo>
                  <a:pt x="2058" y="1296"/>
                  <a:pt x="2059" y="1296"/>
                  <a:pt x="2060" y="1296"/>
                </a:cubicBezTo>
                <a:cubicBezTo>
                  <a:pt x="2061" y="1297"/>
                  <a:pt x="2061" y="1297"/>
                  <a:pt x="2062" y="1297"/>
                </a:cubicBezTo>
                <a:cubicBezTo>
                  <a:pt x="2063" y="1297"/>
                  <a:pt x="2064" y="1298"/>
                  <a:pt x="2065" y="1298"/>
                </a:cubicBezTo>
                <a:cubicBezTo>
                  <a:pt x="2066" y="1298"/>
                  <a:pt x="2066" y="1298"/>
                  <a:pt x="2067" y="1299"/>
                </a:cubicBezTo>
                <a:cubicBezTo>
                  <a:pt x="2068" y="1299"/>
                  <a:pt x="2069" y="1299"/>
                  <a:pt x="2070" y="1300"/>
                </a:cubicBezTo>
                <a:cubicBezTo>
                  <a:pt x="2116" y="1316"/>
                  <a:pt x="2148" y="1360"/>
                  <a:pt x="2148" y="1411"/>
                </a:cubicBezTo>
                <a:cubicBezTo>
                  <a:pt x="2148" y="1477"/>
                  <a:pt x="2095" y="1530"/>
                  <a:pt x="2029" y="1530"/>
                </a:cubicBezTo>
                <a:close/>
              </a:path>
            </a:pathLst>
          </a:custGeom>
          <a:solidFill>
            <a:schemeClr val="bg1"/>
          </a:solidFill>
          <a:ln w="1270">
            <a:noFill/>
          </a:ln>
        </p:spPr>
        <p:txBody>
          <a:bodyPr vert="horz" wrap="square" lIns="73132" tIns="36566" rIns="73132" bIns="36566" numCol="1" anchor="t" anchorCtr="0" compatLnSpc="1">
            <a:prstTxWarp prst="textNoShape">
              <a:avLst/>
            </a:prstTxWarp>
          </a:bodyPr>
          <a:lstStyle/>
          <a:p>
            <a:pPr defTabSz="1219140"/>
            <a:endParaRPr lang="en-US" sz="2400" dirty="0">
              <a:solidFill>
                <a:srgbClr val="53565A"/>
              </a:solidFill>
            </a:endParaRPr>
          </a:p>
        </p:txBody>
      </p:sp>
    </p:spTree>
    <p:extLst>
      <p:ext uri="{BB962C8B-B14F-4D97-AF65-F5344CB8AC3E}">
        <p14:creationId xmlns:p14="http://schemas.microsoft.com/office/powerpoint/2010/main" val="39369060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txBox="1">
            <a:spLocks/>
          </p:cNvSpPr>
          <p:nvPr/>
        </p:nvSpPr>
        <p:spPr>
          <a:xfrm>
            <a:off x="1475099" y="1337812"/>
            <a:ext cx="7251051" cy="4405873"/>
          </a:xfrm>
          <a:prstGeom prst="rect">
            <a:avLst/>
          </a:prstGeom>
        </p:spPr>
        <p:txBody>
          <a:bodyPr wrap="square" lIns="175764" tIns="0" rIns="175764" bIns="0" anchor="t"/>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1219140">
              <a:lnSpc>
                <a:spcPct val="100000"/>
              </a:lnSpc>
              <a:spcBef>
                <a:spcPts val="0"/>
              </a:spcBef>
              <a:buSzTx/>
            </a:pPr>
            <a:r>
              <a:rPr lang="en-US" sz="1600" b="1" u="sng" spc="-67" dirty="0" smtClean="0">
                <a:gradFill>
                  <a:gsLst>
                    <a:gs pos="5417">
                      <a:srgbClr val="53565A"/>
                    </a:gs>
                    <a:gs pos="28000">
                      <a:srgbClr val="53565A"/>
                    </a:gs>
                  </a:gsLst>
                  <a:lin ang="5400000" scaled="0"/>
                </a:gradFill>
                <a:latin typeface="Arial"/>
              </a:rPr>
              <a:t>Report can be viewed at </a:t>
            </a:r>
            <a:endParaRPr lang="en-US" sz="1600" b="1" u="sng" spc="-67" dirty="0">
              <a:gradFill>
                <a:gsLst>
                  <a:gs pos="5417">
                    <a:srgbClr val="53565A"/>
                  </a:gs>
                  <a:gs pos="28000">
                    <a:srgbClr val="53565A"/>
                  </a:gs>
                </a:gsLst>
                <a:lin ang="5400000" scaled="0"/>
              </a:gradFill>
              <a:latin typeface="Arial"/>
            </a:endParaRPr>
          </a:p>
          <a:p>
            <a:pPr marL="228589" indent="-228589" defTabSz="1219140">
              <a:lnSpc>
                <a:spcPct val="100000"/>
              </a:lnSpc>
              <a:spcBef>
                <a:spcPts val="0"/>
              </a:spcBef>
              <a:buSzTx/>
              <a:buFont typeface="Arial" panose="020B0604020202020204" pitchFamily="34" charset="0"/>
              <a:buChar char="•"/>
            </a:pPr>
            <a:r>
              <a:rPr lang="en-US" sz="1500" dirty="0" smtClean="0">
                <a:gradFill>
                  <a:gsLst>
                    <a:gs pos="5417">
                      <a:srgbClr val="53565A"/>
                    </a:gs>
                    <a:gs pos="28000">
                      <a:srgbClr val="53565A"/>
                    </a:gs>
                  </a:gsLst>
                  <a:lin ang="5400000" scaled="0"/>
                </a:gradFill>
                <a:latin typeface="Arial"/>
              </a:rPr>
              <a:t>Workspace, Cost </a:t>
            </a:r>
            <a:r>
              <a:rPr lang="en-US" sz="1500" dirty="0">
                <a:gradFill>
                  <a:gsLst>
                    <a:gs pos="5417">
                      <a:srgbClr val="53565A"/>
                    </a:gs>
                    <a:gs pos="28000">
                      <a:srgbClr val="53565A"/>
                    </a:gs>
                  </a:gsLst>
                  <a:lin ang="5400000" scaled="0"/>
                </a:gradFill>
                <a:latin typeface="Arial"/>
              </a:rPr>
              <a:t>Center </a:t>
            </a:r>
            <a:r>
              <a:rPr lang="en-US" sz="1500" dirty="0" smtClean="0">
                <a:gradFill>
                  <a:gsLst>
                    <a:gs pos="5417">
                      <a:srgbClr val="53565A"/>
                    </a:gs>
                    <a:gs pos="28000">
                      <a:srgbClr val="53565A"/>
                    </a:gs>
                  </a:gsLst>
                  <a:lin ang="5400000" scaled="0"/>
                </a:gradFill>
                <a:latin typeface="Arial"/>
              </a:rPr>
              <a:t>Owner, Parent Project, or child Project</a:t>
            </a:r>
            <a:endParaRPr lang="en-US" sz="1500" dirty="0">
              <a:gradFill>
                <a:gsLst>
                  <a:gs pos="5417">
                    <a:srgbClr val="53565A"/>
                  </a:gs>
                  <a:gs pos="28000">
                    <a:srgbClr val="53565A"/>
                  </a:gs>
                </a:gsLst>
                <a:lin ang="5400000" scaled="0"/>
              </a:gradFill>
              <a:latin typeface="Arial"/>
            </a:endParaRPr>
          </a:p>
          <a:p>
            <a:pPr marL="228589" indent="-228589" defTabSz="1219140">
              <a:lnSpc>
                <a:spcPct val="100000"/>
              </a:lnSpc>
              <a:spcBef>
                <a:spcPts val="0"/>
              </a:spcBef>
              <a:buSzTx/>
              <a:buFont typeface="Arial" panose="020B0604020202020204" pitchFamily="34" charset="0"/>
              <a:buChar char="•"/>
            </a:pPr>
            <a:endParaRPr lang="en-US" sz="1600" b="1" u="sng" spc="-67" dirty="0">
              <a:gradFill>
                <a:gsLst>
                  <a:gs pos="5417">
                    <a:schemeClr val="tx1"/>
                  </a:gs>
                  <a:gs pos="28000">
                    <a:schemeClr val="tx1"/>
                  </a:gs>
                </a:gsLst>
                <a:lin ang="5400000" scaled="0"/>
              </a:gradFill>
              <a:latin typeface="+mn-lt"/>
            </a:endParaRPr>
          </a:p>
          <a:p>
            <a:endParaRPr lang="en-US" sz="1600" b="1" u="sng" spc="-67" dirty="0">
              <a:gradFill>
                <a:gsLst>
                  <a:gs pos="5417">
                    <a:schemeClr val="tx1"/>
                  </a:gs>
                  <a:gs pos="28000">
                    <a:schemeClr val="tx1"/>
                  </a:gs>
                </a:gsLst>
                <a:lin ang="5400000" scaled="0"/>
              </a:gradFill>
              <a:latin typeface="+mn-lt"/>
            </a:endParaRPr>
          </a:p>
          <a:p>
            <a:endParaRPr lang="en-US" sz="1600" b="1" u="sng" spc="-67" dirty="0">
              <a:gradFill>
                <a:gsLst>
                  <a:gs pos="5417">
                    <a:schemeClr val="tx1"/>
                  </a:gs>
                  <a:gs pos="28000">
                    <a:schemeClr val="tx1"/>
                  </a:gs>
                </a:gsLst>
                <a:lin ang="5400000" scaled="0"/>
              </a:gradFill>
              <a:latin typeface="+mn-lt"/>
            </a:endParaRPr>
          </a:p>
          <a:p>
            <a:endParaRPr lang="en-US" sz="1600" b="1" u="sng" spc="-67" dirty="0">
              <a:gradFill>
                <a:gsLst>
                  <a:gs pos="5417">
                    <a:schemeClr val="tx1"/>
                  </a:gs>
                  <a:gs pos="28000">
                    <a:schemeClr val="tx1"/>
                  </a:gs>
                </a:gsLst>
                <a:lin ang="5400000" scaled="0"/>
              </a:gradFill>
              <a:latin typeface="+mn-lt"/>
            </a:endParaRPr>
          </a:p>
          <a:p>
            <a:endParaRPr lang="en-US" sz="1600" b="1" u="sng" spc="-67" dirty="0">
              <a:gradFill>
                <a:gsLst>
                  <a:gs pos="5417">
                    <a:schemeClr val="tx1"/>
                  </a:gs>
                  <a:gs pos="28000">
                    <a:schemeClr val="tx1"/>
                  </a:gs>
                </a:gsLst>
                <a:lin ang="5400000" scaled="0"/>
              </a:gradFill>
              <a:latin typeface="+mn-lt"/>
            </a:endParaRPr>
          </a:p>
          <a:p>
            <a:endParaRPr lang="en-US" sz="1600" b="1" u="sng" spc="-67" dirty="0">
              <a:gradFill>
                <a:gsLst>
                  <a:gs pos="5417">
                    <a:schemeClr val="tx1"/>
                  </a:gs>
                  <a:gs pos="28000">
                    <a:schemeClr val="tx1"/>
                  </a:gs>
                </a:gsLst>
                <a:lin ang="5400000" scaled="0"/>
              </a:gradFill>
              <a:latin typeface="+mn-lt"/>
            </a:endParaRPr>
          </a:p>
          <a:p>
            <a:endParaRPr lang="en-US" sz="1600" b="1" u="sng" spc="-67" dirty="0">
              <a:gradFill>
                <a:gsLst>
                  <a:gs pos="5417">
                    <a:schemeClr val="tx1"/>
                  </a:gs>
                  <a:gs pos="28000">
                    <a:schemeClr val="tx1"/>
                  </a:gs>
                </a:gsLst>
                <a:lin ang="5400000" scaled="0"/>
              </a:gradFill>
              <a:latin typeface="+mn-lt"/>
            </a:endParaRPr>
          </a:p>
          <a:p>
            <a:endParaRPr lang="en-US" sz="1600" b="1" u="sng" spc="-67" dirty="0">
              <a:gradFill>
                <a:gsLst>
                  <a:gs pos="5417">
                    <a:schemeClr val="tx1"/>
                  </a:gs>
                  <a:gs pos="28000">
                    <a:schemeClr val="tx1"/>
                  </a:gs>
                </a:gsLst>
                <a:lin ang="5400000" scaled="0"/>
              </a:gradFill>
              <a:latin typeface="+mn-lt"/>
            </a:endParaRPr>
          </a:p>
        </p:txBody>
      </p:sp>
      <p:grpSp>
        <p:nvGrpSpPr>
          <p:cNvPr id="13" name="Group 12"/>
          <p:cNvGrpSpPr/>
          <p:nvPr/>
        </p:nvGrpSpPr>
        <p:grpSpPr>
          <a:xfrm>
            <a:off x="698632" y="1568592"/>
            <a:ext cx="540044" cy="440197"/>
            <a:chOff x="2751138" y="1573213"/>
            <a:chExt cx="463550" cy="377825"/>
          </a:xfrm>
          <a:solidFill>
            <a:srgbClr val="FFFFFF"/>
          </a:solidFill>
        </p:grpSpPr>
        <p:sp>
          <p:nvSpPr>
            <p:cNvPr id="15" name="Freeform 14"/>
            <p:cNvSpPr>
              <a:spLocks noEditPoints="1"/>
            </p:cNvSpPr>
            <p:nvPr/>
          </p:nvSpPr>
          <p:spPr bwMode="auto">
            <a:xfrm>
              <a:off x="2751138" y="1573213"/>
              <a:ext cx="463550" cy="377825"/>
            </a:xfrm>
            <a:custGeom>
              <a:avLst/>
              <a:gdLst>
                <a:gd name="T0" fmla="*/ 292 w 292"/>
                <a:gd name="T1" fmla="*/ 192 h 238"/>
                <a:gd name="T2" fmla="*/ 292 w 292"/>
                <a:gd name="T3" fmla="*/ 0 h 238"/>
                <a:gd name="T4" fmla="*/ 0 w 292"/>
                <a:gd name="T5" fmla="*/ 0 h 238"/>
                <a:gd name="T6" fmla="*/ 0 w 292"/>
                <a:gd name="T7" fmla="*/ 192 h 238"/>
                <a:gd name="T8" fmla="*/ 87 w 292"/>
                <a:gd name="T9" fmla="*/ 192 h 238"/>
                <a:gd name="T10" fmla="*/ 87 w 292"/>
                <a:gd name="T11" fmla="*/ 211 h 238"/>
                <a:gd name="T12" fmla="*/ 47 w 292"/>
                <a:gd name="T13" fmla="*/ 211 h 238"/>
                <a:gd name="T14" fmla="*/ 47 w 292"/>
                <a:gd name="T15" fmla="*/ 238 h 238"/>
                <a:gd name="T16" fmla="*/ 249 w 292"/>
                <a:gd name="T17" fmla="*/ 238 h 238"/>
                <a:gd name="T18" fmla="*/ 249 w 292"/>
                <a:gd name="T19" fmla="*/ 211 h 238"/>
                <a:gd name="T20" fmla="*/ 208 w 292"/>
                <a:gd name="T21" fmla="*/ 211 h 238"/>
                <a:gd name="T22" fmla="*/ 208 w 292"/>
                <a:gd name="T23" fmla="*/ 192 h 238"/>
                <a:gd name="T24" fmla="*/ 292 w 292"/>
                <a:gd name="T25" fmla="*/ 192 h 238"/>
                <a:gd name="T26" fmla="*/ 240 w 292"/>
                <a:gd name="T27" fmla="*/ 228 h 238"/>
                <a:gd name="T28" fmla="*/ 55 w 292"/>
                <a:gd name="T29" fmla="*/ 228 h 238"/>
                <a:gd name="T30" fmla="*/ 55 w 292"/>
                <a:gd name="T31" fmla="*/ 220 h 238"/>
                <a:gd name="T32" fmla="*/ 240 w 292"/>
                <a:gd name="T33" fmla="*/ 220 h 238"/>
                <a:gd name="T34" fmla="*/ 240 w 292"/>
                <a:gd name="T35" fmla="*/ 228 h 238"/>
                <a:gd name="T36" fmla="*/ 200 w 292"/>
                <a:gd name="T37" fmla="*/ 197 h 238"/>
                <a:gd name="T38" fmla="*/ 200 w 292"/>
                <a:gd name="T39" fmla="*/ 211 h 238"/>
                <a:gd name="T40" fmla="*/ 95 w 292"/>
                <a:gd name="T41" fmla="*/ 211 h 238"/>
                <a:gd name="T42" fmla="*/ 95 w 292"/>
                <a:gd name="T43" fmla="*/ 197 h 238"/>
                <a:gd name="T44" fmla="*/ 200 w 292"/>
                <a:gd name="T45" fmla="*/ 197 h 238"/>
                <a:gd name="T46" fmla="*/ 8 w 292"/>
                <a:gd name="T47" fmla="*/ 9 h 238"/>
                <a:gd name="T48" fmla="*/ 284 w 292"/>
                <a:gd name="T49" fmla="*/ 9 h 238"/>
                <a:gd name="T50" fmla="*/ 284 w 292"/>
                <a:gd name="T51" fmla="*/ 183 h 238"/>
                <a:gd name="T52" fmla="*/ 8 w 292"/>
                <a:gd name="T53" fmla="*/ 183 h 238"/>
                <a:gd name="T54" fmla="*/ 8 w 292"/>
                <a:gd name="T55" fmla="*/ 9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92" h="238">
                  <a:moveTo>
                    <a:pt x="292" y="192"/>
                  </a:moveTo>
                  <a:lnTo>
                    <a:pt x="292" y="0"/>
                  </a:lnTo>
                  <a:lnTo>
                    <a:pt x="0" y="0"/>
                  </a:lnTo>
                  <a:lnTo>
                    <a:pt x="0" y="192"/>
                  </a:lnTo>
                  <a:lnTo>
                    <a:pt x="87" y="192"/>
                  </a:lnTo>
                  <a:lnTo>
                    <a:pt x="87" y="211"/>
                  </a:lnTo>
                  <a:lnTo>
                    <a:pt x="47" y="211"/>
                  </a:lnTo>
                  <a:lnTo>
                    <a:pt x="47" y="238"/>
                  </a:lnTo>
                  <a:lnTo>
                    <a:pt x="249" y="238"/>
                  </a:lnTo>
                  <a:lnTo>
                    <a:pt x="249" y="211"/>
                  </a:lnTo>
                  <a:lnTo>
                    <a:pt x="208" y="211"/>
                  </a:lnTo>
                  <a:lnTo>
                    <a:pt x="208" y="192"/>
                  </a:lnTo>
                  <a:lnTo>
                    <a:pt x="292" y="192"/>
                  </a:lnTo>
                  <a:close/>
                  <a:moveTo>
                    <a:pt x="240" y="228"/>
                  </a:moveTo>
                  <a:lnTo>
                    <a:pt x="55" y="228"/>
                  </a:lnTo>
                  <a:lnTo>
                    <a:pt x="55" y="220"/>
                  </a:lnTo>
                  <a:lnTo>
                    <a:pt x="240" y="220"/>
                  </a:lnTo>
                  <a:lnTo>
                    <a:pt x="240" y="228"/>
                  </a:lnTo>
                  <a:close/>
                  <a:moveTo>
                    <a:pt x="200" y="197"/>
                  </a:moveTo>
                  <a:lnTo>
                    <a:pt x="200" y="211"/>
                  </a:lnTo>
                  <a:lnTo>
                    <a:pt x="95" y="211"/>
                  </a:lnTo>
                  <a:lnTo>
                    <a:pt x="95" y="197"/>
                  </a:lnTo>
                  <a:lnTo>
                    <a:pt x="200" y="197"/>
                  </a:lnTo>
                  <a:close/>
                  <a:moveTo>
                    <a:pt x="8" y="9"/>
                  </a:moveTo>
                  <a:lnTo>
                    <a:pt x="284" y="9"/>
                  </a:lnTo>
                  <a:lnTo>
                    <a:pt x="284" y="183"/>
                  </a:lnTo>
                  <a:lnTo>
                    <a:pt x="8" y="183"/>
                  </a:lnTo>
                  <a:lnTo>
                    <a:pt x="8" y="9"/>
                  </a:lnTo>
                  <a:close/>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sp>
          <p:nvSpPr>
            <p:cNvPr id="19" name="Freeform 18"/>
            <p:cNvSpPr>
              <a:spLocks noEditPoints="1"/>
            </p:cNvSpPr>
            <p:nvPr/>
          </p:nvSpPr>
          <p:spPr bwMode="auto">
            <a:xfrm>
              <a:off x="2797176" y="1616076"/>
              <a:ext cx="347663" cy="209550"/>
            </a:xfrm>
            <a:custGeom>
              <a:avLst/>
              <a:gdLst>
                <a:gd name="T0" fmla="*/ 31 w 219"/>
                <a:gd name="T1" fmla="*/ 132 h 132"/>
                <a:gd name="T2" fmla="*/ 24 w 219"/>
                <a:gd name="T3" fmla="*/ 126 h 132"/>
                <a:gd name="T4" fmla="*/ 75 w 219"/>
                <a:gd name="T5" fmla="*/ 57 h 132"/>
                <a:gd name="T6" fmla="*/ 142 w 219"/>
                <a:gd name="T7" fmla="*/ 103 h 132"/>
                <a:gd name="T8" fmla="*/ 213 w 219"/>
                <a:gd name="T9" fmla="*/ 31 h 132"/>
                <a:gd name="T10" fmla="*/ 219 w 219"/>
                <a:gd name="T11" fmla="*/ 38 h 132"/>
                <a:gd name="T12" fmla="*/ 143 w 219"/>
                <a:gd name="T13" fmla="*/ 115 h 132"/>
                <a:gd name="T14" fmla="*/ 77 w 219"/>
                <a:gd name="T15" fmla="*/ 69 h 132"/>
                <a:gd name="T16" fmla="*/ 31 w 219"/>
                <a:gd name="T17" fmla="*/ 132 h 132"/>
                <a:gd name="T18" fmla="*/ 54 w 219"/>
                <a:gd name="T19" fmla="*/ 21 h 132"/>
                <a:gd name="T20" fmla="*/ 32 w 219"/>
                <a:gd name="T21" fmla="*/ 21 h 132"/>
                <a:gd name="T22" fmla="*/ 32 w 219"/>
                <a:gd name="T23" fmla="*/ 0 h 132"/>
                <a:gd name="T24" fmla="*/ 23 w 219"/>
                <a:gd name="T25" fmla="*/ 0 h 132"/>
                <a:gd name="T26" fmla="*/ 23 w 219"/>
                <a:gd name="T27" fmla="*/ 21 h 132"/>
                <a:gd name="T28" fmla="*/ 0 w 219"/>
                <a:gd name="T29" fmla="*/ 21 h 132"/>
                <a:gd name="T30" fmla="*/ 0 w 219"/>
                <a:gd name="T31" fmla="*/ 30 h 132"/>
                <a:gd name="T32" fmla="*/ 23 w 219"/>
                <a:gd name="T33" fmla="*/ 30 h 132"/>
                <a:gd name="T34" fmla="*/ 23 w 219"/>
                <a:gd name="T35" fmla="*/ 52 h 132"/>
                <a:gd name="T36" fmla="*/ 32 w 219"/>
                <a:gd name="T37" fmla="*/ 52 h 132"/>
                <a:gd name="T38" fmla="*/ 32 w 219"/>
                <a:gd name="T39" fmla="*/ 30 h 132"/>
                <a:gd name="T40" fmla="*/ 54 w 219"/>
                <a:gd name="T41" fmla="*/ 30 h 132"/>
                <a:gd name="T42" fmla="*/ 54 w 219"/>
                <a:gd name="T43" fmla="*/ 21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9" h="132">
                  <a:moveTo>
                    <a:pt x="31" y="132"/>
                  </a:moveTo>
                  <a:lnTo>
                    <a:pt x="24" y="126"/>
                  </a:lnTo>
                  <a:lnTo>
                    <a:pt x="75" y="57"/>
                  </a:lnTo>
                  <a:lnTo>
                    <a:pt x="142" y="103"/>
                  </a:lnTo>
                  <a:lnTo>
                    <a:pt x="213" y="31"/>
                  </a:lnTo>
                  <a:lnTo>
                    <a:pt x="219" y="38"/>
                  </a:lnTo>
                  <a:lnTo>
                    <a:pt x="143" y="115"/>
                  </a:lnTo>
                  <a:lnTo>
                    <a:pt x="77" y="69"/>
                  </a:lnTo>
                  <a:lnTo>
                    <a:pt x="31" y="132"/>
                  </a:lnTo>
                  <a:close/>
                  <a:moveTo>
                    <a:pt x="54" y="21"/>
                  </a:moveTo>
                  <a:lnTo>
                    <a:pt x="32" y="21"/>
                  </a:lnTo>
                  <a:lnTo>
                    <a:pt x="32" y="0"/>
                  </a:lnTo>
                  <a:lnTo>
                    <a:pt x="23" y="0"/>
                  </a:lnTo>
                  <a:lnTo>
                    <a:pt x="23" y="21"/>
                  </a:lnTo>
                  <a:lnTo>
                    <a:pt x="0" y="21"/>
                  </a:lnTo>
                  <a:lnTo>
                    <a:pt x="0" y="30"/>
                  </a:lnTo>
                  <a:lnTo>
                    <a:pt x="23" y="30"/>
                  </a:lnTo>
                  <a:lnTo>
                    <a:pt x="23" y="52"/>
                  </a:lnTo>
                  <a:lnTo>
                    <a:pt x="32" y="52"/>
                  </a:lnTo>
                  <a:lnTo>
                    <a:pt x="32" y="30"/>
                  </a:lnTo>
                  <a:lnTo>
                    <a:pt x="54" y="30"/>
                  </a:lnTo>
                  <a:lnTo>
                    <a:pt x="54" y="21"/>
                  </a:lnTo>
                  <a:close/>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8" name="Title 1"/>
          <p:cNvSpPr txBox="1">
            <a:spLocks/>
          </p:cNvSpPr>
          <p:nvPr/>
        </p:nvSpPr>
        <p:spPr>
          <a:xfrm>
            <a:off x="461391" y="304808"/>
            <a:ext cx="8396863" cy="620359"/>
          </a:xfrm>
          <a:prstGeom prst="rect">
            <a:avLst/>
          </a:prstGeom>
        </p:spPr>
        <p:txBody>
          <a:bodyPr vert="horz" lIns="121914" tIns="60957" rIns="121914" bIns="60957" rtlCol="0" anchor="b" anchorCtr="0">
            <a:normAutofit/>
          </a:bodyPr>
          <a:lstStyle>
            <a:lvl1pPr algn="l" defTabSz="914400" rtl="0" eaLnBrk="1" latinLnBrk="0" hangingPunct="1">
              <a:lnSpc>
                <a:spcPct val="90000"/>
              </a:lnSpc>
              <a:spcBef>
                <a:spcPct val="0"/>
              </a:spcBef>
              <a:buNone/>
              <a:defRPr sz="2000" b="0" kern="1200">
                <a:solidFill>
                  <a:schemeClr val="tx1"/>
                </a:solidFill>
                <a:latin typeface="Arial" pitchFamily="34" charset="0"/>
                <a:ea typeface="+mj-ea"/>
                <a:cs typeface="Arial" pitchFamily="34" charset="0"/>
              </a:defRPr>
            </a:lvl1pPr>
          </a:lstStyle>
          <a:p>
            <a:r>
              <a:rPr lang="en-US" dirty="0" smtClean="0"/>
              <a:t>Mature Agile Organization Structure Data Element Detail</a:t>
            </a:r>
            <a:endParaRPr lang="en-US" dirty="0"/>
          </a:p>
        </p:txBody>
      </p:sp>
      <p:sp>
        <p:nvSpPr>
          <p:cNvPr id="9" name="Rectangle 26"/>
          <p:cNvSpPr>
            <a:spLocks noChangeArrowheads="1"/>
          </p:cNvSpPr>
          <p:nvPr/>
        </p:nvSpPr>
        <p:spPr bwMode="auto">
          <a:xfrm>
            <a:off x="531099" y="1337812"/>
            <a:ext cx="875110" cy="4453395"/>
          </a:xfrm>
          <a:prstGeom prst="rect">
            <a:avLst/>
          </a:prstGeom>
          <a:solidFill>
            <a:srgbClr val="00549F"/>
          </a:solidFill>
          <a:ln>
            <a:noFill/>
          </a:ln>
          <a:extLst/>
        </p:spPr>
        <p:txBody>
          <a:bodyPr vert="horz" wrap="square" lIns="51192" tIns="36566" rIns="21938" bIns="36566" numCol="1" anchor="ctr" anchorCtr="0" compatLnSpc="1">
            <a:prstTxWarp prst="textNoShape">
              <a:avLst/>
            </a:prstTxWarp>
          </a:bodyPr>
          <a:lstStyle/>
          <a:p>
            <a:pPr defTabSz="1219140">
              <a:lnSpc>
                <a:spcPct val="95000"/>
              </a:lnSpc>
            </a:pPr>
            <a:endParaRPr lang="en-US" sz="900" dirty="0">
              <a:solidFill>
                <a:srgbClr val="53565A"/>
              </a:solidFill>
            </a:endParaRPr>
          </a:p>
        </p:txBody>
      </p:sp>
      <p:graphicFrame>
        <p:nvGraphicFramePr>
          <p:cNvPr id="2" name="Table 1"/>
          <p:cNvGraphicFramePr>
            <a:graphicFrameLocks noGrp="1"/>
          </p:cNvGraphicFramePr>
          <p:nvPr>
            <p:extLst>
              <p:ext uri="{D42A27DB-BD31-4B8C-83A1-F6EECF244321}">
                <p14:modId xmlns:p14="http://schemas.microsoft.com/office/powerpoint/2010/main" val="643835250"/>
              </p:ext>
            </p:extLst>
          </p:nvPr>
        </p:nvGraphicFramePr>
        <p:xfrm>
          <a:off x="1605909" y="2266913"/>
          <a:ext cx="7263806" cy="2926080"/>
        </p:xfrm>
        <a:graphic>
          <a:graphicData uri="http://schemas.openxmlformats.org/drawingml/2006/table">
            <a:tbl>
              <a:tblPr firstRow="1" bandRow="1">
                <a:tableStyleId>{5FD0F851-EC5A-4D38-B0AD-8093EC10F338}</a:tableStyleId>
              </a:tblPr>
              <a:tblGrid>
                <a:gridCol w="967026"/>
                <a:gridCol w="1371600"/>
                <a:gridCol w="798845"/>
                <a:gridCol w="934496"/>
                <a:gridCol w="1255020"/>
                <a:gridCol w="1936819"/>
              </a:tblGrid>
              <a:tr h="430858">
                <a:tc>
                  <a:txBody>
                    <a:bodyPr/>
                    <a:lstStyle/>
                    <a:p>
                      <a:r>
                        <a:rPr lang="en-US" sz="1200" dirty="0" smtClean="0"/>
                        <a:t>Data</a:t>
                      </a:r>
                      <a:r>
                        <a:rPr lang="en-US" sz="1200" baseline="0" dirty="0" smtClean="0"/>
                        <a:t> Element  </a:t>
                      </a:r>
                      <a:endParaRPr lang="en-US" sz="1200" dirty="0"/>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smtClean="0"/>
                        <a:t>Attribute</a:t>
                      </a:r>
                      <a:endParaRPr lang="en-US" sz="1200" dirty="0"/>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smtClean="0"/>
                        <a:t>Sub Attribute</a:t>
                      </a:r>
                      <a:endParaRPr lang="en-US" sz="1200" dirty="0"/>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smtClean="0"/>
                        <a:t>Measure</a:t>
                      </a:r>
                      <a:endParaRPr lang="en-US" sz="1200" dirty="0"/>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smtClean="0"/>
                        <a:t>Source System </a:t>
                      </a:r>
                      <a:endParaRPr lang="en-US" sz="1200" dirty="0"/>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smtClean="0"/>
                        <a:t>Commonly</a:t>
                      </a:r>
                      <a:r>
                        <a:rPr lang="en-US" sz="1200" baseline="0" dirty="0" smtClean="0"/>
                        <a:t> Responsible</a:t>
                      </a:r>
                      <a:endParaRPr lang="en-US" sz="1200" dirty="0"/>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95015">
                <a:tc>
                  <a:txBody>
                    <a:bodyPr/>
                    <a:lstStyle/>
                    <a:p>
                      <a:r>
                        <a:rPr lang="en-US" sz="1200" dirty="0" smtClean="0"/>
                        <a:t>Users</a:t>
                      </a:r>
                      <a:endParaRPr lang="en-US" sz="1200" dirty="0"/>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smtClean="0"/>
                        <a:t>Team</a:t>
                      </a:r>
                      <a:r>
                        <a:rPr lang="en-US" sz="1200" baseline="0" dirty="0" smtClean="0"/>
                        <a:t> Member</a:t>
                      </a:r>
                      <a:endParaRPr lang="en-US" sz="1200" dirty="0"/>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smtClean="0"/>
                        <a:t>Yes/No</a:t>
                      </a:r>
                      <a:endParaRPr lang="en-US" sz="1200" dirty="0"/>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smtClean="0"/>
                        <a:t>Mature</a:t>
                      </a:r>
                      <a:r>
                        <a:rPr lang="en-US" sz="1200" baseline="0" dirty="0" smtClean="0"/>
                        <a:t> Agile Organization</a:t>
                      </a:r>
                      <a:endParaRPr lang="en-US" sz="1200" dirty="0"/>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smtClean="0"/>
                        <a:t>CA</a:t>
                      </a:r>
                      <a:r>
                        <a:rPr lang="en-US" sz="1200" baseline="0" dirty="0" smtClean="0"/>
                        <a:t> Agile</a:t>
                      </a:r>
                      <a:endParaRPr lang="en-US" sz="1200" dirty="0"/>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smtClean="0"/>
                        <a:t>Scrum</a:t>
                      </a:r>
                      <a:r>
                        <a:rPr lang="en-US" sz="1200" baseline="0" dirty="0" smtClean="0"/>
                        <a:t> Master, Product Owner, RTE, or PM </a:t>
                      </a:r>
                      <a:endParaRPr lang="en-US" sz="1200" dirty="0"/>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97799">
                <a:tc>
                  <a:txBody>
                    <a:bodyPr/>
                    <a:lstStyle/>
                    <a:p>
                      <a:r>
                        <a:rPr lang="en-US" sz="1200" dirty="0" smtClean="0"/>
                        <a:t>Account</a:t>
                      </a:r>
                      <a:r>
                        <a:rPr lang="en-US" sz="1200" baseline="0" dirty="0" smtClean="0"/>
                        <a:t> Information</a:t>
                      </a:r>
                      <a:endParaRPr lang="en-US" sz="1200" dirty="0"/>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smtClean="0"/>
                        <a:t>Role</a:t>
                      </a:r>
                      <a:endParaRPr lang="en-US" sz="1200" dirty="0"/>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smtClean="0"/>
                        <a:t>Team</a:t>
                      </a:r>
                      <a:r>
                        <a:rPr lang="en-US" sz="1200" baseline="0" dirty="0" smtClean="0"/>
                        <a:t> Member Role</a:t>
                      </a:r>
                      <a:endParaRPr lang="en-US" sz="1200" dirty="0"/>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smtClean="0"/>
                        <a:t>Mature</a:t>
                      </a:r>
                      <a:r>
                        <a:rPr lang="en-US" sz="1200" baseline="0" dirty="0" smtClean="0"/>
                        <a:t> Agile Organization</a:t>
                      </a:r>
                      <a:endParaRPr lang="en-US" sz="1200" dirty="0"/>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smtClean="0"/>
                        <a:t>CA</a:t>
                      </a:r>
                      <a:r>
                        <a:rPr lang="en-US" sz="1200" baseline="0" dirty="0" smtClean="0"/>
                        <a:t> Agile</a:t>
                      </a:r>
                      <a:endParaRPr lang="en-US" sz="1200" dirty="0"/>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b="0" dirty="0" smtClean="0"/>
                        <a:t>Each</a:t>
                      </a:r>
                      <a:r>
                        <a:rPr lang="en-US" sz="1200" b="0" baseline="0" dirty="0" smtClean="0"/>
                        <a:t> user should identify his/her role in CA Agile central (Scrum Master should verify)</a:t>
                      </a:r>
                      <a:endParaRPr lang="en-US" sz="1200" b="0" dirty="0"/>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30858">
                <a:tc>
                  <a:txBody>
                    <a:bodyPr/>
                    <a:lstStyle/>
                    <a:p>
                      <a:r>
                        <a:rPr lang="en-US" sz="1200" dirty="0" smtClean="0"/>
                        <a:t>Facility</a:t>
                      </a:r>
                      <a:r>
                        <a:rPr lang="en-US" sz="1200" baseline="0" dirty="0" smtClean="0"/>
                        <a:t> </a:t>
                      </a:r>
                      <a:endParaRPr lang="en-US" sz="1200" dirty="0"/>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smtClean="0"/>
                        <a:t>Location</a:t>
                      </a:r>
                      <a:endParaRPr lang="en-US" sz="1200" dirty="0"/>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smtClean="0"/>
                        <a:t>N/A</a:t>
                      </a:r>
                      <a:endParaRPr lang="en-US" sz="1200" dirty="0"/>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smtClean="0"/>
                        <a:t>Mature</a:t>
                      </a:r>
                      <a:r>
                        <a:rPr lang="en-US" sz="1200" baseline="0" dirty="0" smtClean="0"/>
                        <a:t> Agile Organization</a:t>
                      </a:r>
                      <a:endParaRPr lang="en-US" sz="1200" dirty="0"/>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smtClean="0"/>
                        <a:t>People</a:t>
                      </a:r>
                      <a:r>
                        <a:rPr lang="en-US" sz="1200" baseline="0" dirty="0" smtClean="0"/>
                        <a:t> Soft Data</a:t>
                      </a:r>
                      <a:endParaRPr lang="en-US" sz="1200" dirty="0"/>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b="0" dirty="0" smtClean="0"/>
                        <a:t>Derived from</a:t>
                      </a:r>
                      <a:r>
                        <a:rPr lang="en-US" sz="1200" b="0" baseline="0" dirty="0" smtClean="0"/>
                        <a:t> People Soft Data on Employees </a:t>
                      </a:r>
                      <a:endParaRPr lang="en-US" sz="1200" b="0" dirty="0"/>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18" name="Freeform 35"/>
          <p:cNvSpPr>
            <a:spLocks noChangeAspect="1" noEditPoints="1"/>
          </p:cNvSpPr>
          <p:nvPr/>
        </p:nvSpPr>
        <p:spPr bwMode="auto">
          <a:xfrm>
            <a:off x="740452" y="1568592"/>
            <a:ext cx="428663" cy="561725"/>
          </a:xfrm>
          <a:custGeom>
            <a:avLst/>
            <a:gdLst>
              <a:gd name="T0" fmla="*/ 595 w 2216"/>
              <a:gd name="T1" fmla="*/ 179 h 2178"/>
              <a:gd name="T2" fmla="*/ 179 w 2216"/>
              <a:gd name="T3" fmla="*/ 2178 h 2178"/>
              <a:gd name="T4" fmla="*/ 2208 w 2216"/>
              <a:gd name="T5" fmla="*/ 1411 h 2178"/>
              <a:gd name="T6" fmla="*/ 2010 w 2216"/>
              <a:gd name="T7" fmla="*/ 355 h 2178"/>
              <a:gd name="T8" fmla="*/ 947 w 2216"/>
              <a:gd name="T9" fmla="*/ 1467 h 2178"/>
              <a:gd name="T10" fmla="*/ 644 w 2216"/>
              <a:gd name="T11" fmla="*/ 1530 h 2178"/>
              <a:gd name="T12" fmla="*/ 761 w 2216"/>
              <a:gd name="T13" fmla="*/ 715 h 2178"/>
              <a:gd name="T14" fmla="*/ 1226 w 2216"/>
              <a:gd name="T15" fmla="*/ 715 h 2178"/>
              <a:gd name="T16" fmla="*/ 1437 w 2216"/>
              <a:gd name="T17" fmla="*/ 856 h 2178"/>
              <a:gd name="T18" fmla="*/ 1412 w 2216"/>
              <a:gd name="T19" fmla="*/ 860 h 2178"/>
              <a:gd name="T20" fmla="*/ 1286 w 2216"/>
              <a:gd name="T21" fmla="*/ 759 h 2178"/>
              <a:gd name="T22" fmla="*/ 1285 w 2216"/>
              <a:gd name="T23" fmla="*/ 728 h 2178"/>
              <a:gd name="T24" fmla="*/ 1493 w 2216"/>
              <a:gd name="T25" fmla="*/ 664 h 2178"/>
              <a:gd name="T26" fmla="*/ 1449 w 2216"/>
              <a:gd name="T27" fmla="*/ 852 h 2178"/>
              <a:gd name="T28" fmla="*/ 896 w 2216"/>
              <a:gd name="T29" fmla="*/ 1411 h 2178"/>
              <a:gd name="T30" fmla="*/ 893 w 2216"/>
              <a:gd name="T31" fmla="*/ 1440 h 2178"/>
              <a:gd name="T32" fmla="*/ 882 w 2216"/>
              <a:gd name="T33" fmla="*/ 1467 h 2178"/>
              <a:gd name="T34" fmla="*/ 688 w 2216"/>
              <a:gd name="T35" fmla="*/ 1490 h 2178"/>
              <a:gd name="T36" fmla="*/ 786 w 2216"/>
              <a:gd name="T37" fmla="*/ 1293 h 2178"/>
              <a:gd name="T38" fmla="*/ 810 w 2216"/>
              <a:gd name="T39" fmla="*/ 1297 h 2178"/>
              <a:gd name="T40" fmla="*/ 896 w 2216"/>
              <a:gd name="T41" fmla="*/ 1411 h 2178"/>
              <a:gd name="T42" fmla="*/ 2045 w 2216"/>
              <a:gd name="T43" fmla="*/ 297 h 2178"/>
              <a:gd name="T44" fmla="*/ 2010 w 2216"/>
              <a:gd name="T45" fmla="*/ 294 h 2178"/>
              <a:gd name="T46" fmla="*/ 1956 w 2216"/>
              <a:gd name="T47" fmla="*/ 265 h 2178"/>
              <a:gd name="T48" fmla="*/ 1925 w 2216"/>
              <a:gd name="T49" fmla="*/ 218 h 2178"/>
              <a:gd name="T50" fmla="*/ 1919 w 2216"/>
              <a:gd name="T51" fmla="*/ 168 h 2178"/>
              <a:gd name="T52" fmla="*/ 891 w 2216"/>
              <a:gd name="T53" fmla="*/ 158 h 2178"/>
              <a:gd name="T54" fmla="*/ 892 w 2216"/>
              <a:gd name="T55" fmla="*/ 188 h 2178"/>
              <a:gd name="T56" fmla="*/ 804 w 2216"/>
              <a:gd name="T57" fmla="*/ 294 h 2178"/>
              <a:gd name="T58" fmla="*/ 780 w 2216"/>
              <a:gd name="T59" fmla="*/ 297 h 2178"/>
              <a:gd name="T60" fmla="*/ 705 w 2216"/>
              <a:gd name="T61" fmla="*/ 276 h 2178"/>
              <a:gd name="T62" fmla="*/ 674 w 2216"/>
              <a:gd name="T63" fmla="*/ 243 h 2178"/>
              <a:gd name="T64" fmla="*/ 235 w 2216"/>
              <a:gd name="T65" fmla="*/ 631 h 2178"/>
              <a:gd name="T66" fmla="*/ 274 w 2216"/>
              <a:gd name="T67" fmla="*/ 656 h 2178"/>
              <a:gd name="T68" fmla="*/ 311 w 2216"/>
              <a:gd name="T69" fmla="*/ 729 h 2178"/>
              <a:gd name="T70" fmla="*/ 309 w 2216"/>
              <a:gd name="T71" fmla="*/ 767 h 2178"/>
              <a:gd name="T72" fmla="*/ 186 w 2216"/>
              <a:gd name="T73" fmla="*/ 861 h 2178"/>
              <a:gd name="T74" fmla="*/ 162 w 2216"/>
              <a:gd name="T75" fmla="*/ 857 h 2178"/>
              <a:gd name="T76" fmla="*/ 146 w 2216"/>
              <a:gd name="T77" fmla="*/ 1885 h 2178"/>
              <a:gd name="T78" fmla="*/ 192 w 2216"/>
              <a:gd name="T79" fmla="*/ 1881 h 2178"/>
              <a:gd name="T80" fmla="*/ 252 w 2216"/>
              <a:gd name="T81" fmla="*/ 1905 h 2178"/>
              <a:gd name="T82" fmla="*/ 295 w 2216"/>
              <a:gd name="T83" fmla="*/ 1973 h 2178"/>
              <a:gd name="T84" fmla="*/ 297 w 2216"/>
              <a:gd name="T85" fmla="*/ 2012 h 2178"/>
              <a:gd name="T86" fmla="*/ 1325 w 2216"/>
              <a:gd name="T87" fmla="*/ 2025 h 2178"/>
              <a:gd name="T88" fmla="*/ 1322 w 2216"/>
              <a:gd name="T89" fmla="*/ 1999 h 2178"/>
              <a:gd name="T90" fmla="*/ 1327 w 2216"/>
              <a:gd name="T91" fmla="*/ 1965 h 2178"/>
              <a:gd name="T92" fmla="*/ 1429 w 2216"/>
              <a:gd name="T93" fmla="*/ 1881 h 2178"/>
              <a:gd name="T94" fmla="*/ 1510 w 2216"/>
              <a:gd name="T95" fmla="*/ 1902 h 2178"/>
              <a:gd name="T96" fmla="*/ 1545 w 2216"/>
              <a:gd name="T97" fmla="*/ 1941 h 2178"/>
              <a:gd name="T98" fmla="*/ 1859 w 2216"/>
              <a:gd name="T99" fmla="*/ 1467 h 2178"/>
              <a:gd name="T100" fmla="*/ 1995 w 2216"/>
              <a:gd name="T101" fmla="*/ 1525 h 2178"/>
              <a:gd name="T102" fmla="*/ 1952 w 2216"/>
              <a:gd name="T103" fmla="*/ 1501 h 2178"/>
              <a:gd name="T104" fmla="*/ 1916 w 2216"/>
              <a:gd name="T105" fmla="*/ 1448 h 2178"/>
              <a:gd name="T106" fmla="*/ 1911 w 2216"/>
              <a:gd name="T107" fmla="*/ 1420 h 2178"/>
              <a:gd name="T108" fmla="*/ 2020 w 2216"/>
              <a:gd name="T109" fmla="*/ 1293 h 2178"/>
              <a:gd name="T110" fmla="*/ 2052 w 2216"/>
              <a:gd name="T111" fmla="*/ 1294 h 2178"/>
              <a:gd name="T112" fmla="*/ 2148 w 2216"/>
              <a:gd name="T113" fmla="*/ 1411 h 2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216" h="2178">
                <a:moveTo>
                  <a:pt x="2070" y="1237"/>
                </a:moveTo>
                <a:cubicBezTo>
                  <a:pt x="2070" y="354"/>
                  <a:pt x="2070" y="354"/>
                  <a:pt x="2070" y="354"/>
                </a:cubicBezTo>
                <a:cubicBezTo>
                  <a:pt x="2153" y="339"/>
                  <a:pt x="2216" y="266"/>
                  <a:pt x="2216" y="179"/>
                </a:cubicBezTo>
                <a:cubicBezTo>
                  <a:pt x="2216" y="80"/>
                  <a:pt x="2136" y="0"/>
                  <a:pt x="2037" y="0"/>
                </a:cubicBezTo>
                <a:cubicBezTo>
                  <a:pt x="1946" y="0"/>
                  <a:pt x="1870" y="69"/>
                  <a:pt x="1860" y="158"/>
                </a:cubicBezTo>
                <a:cubicBezTo>
                  <a:pt x="951" y="158"/>
                  <a:pt x="951" y="158"/>
                  <a:pt x="951" y="158"/>
                </a:cubicBezTo>
                <a:cubicBezTo>
                  <a:pt x="941" y="69"/>
                  <a:pt x="865" y="0"/>
                  <a:pt x="774" y="0"/>
                </a:cubicBezTo>
                <a:cubicBezTo>
                  <a:pt x="675" y="0"/>
                  <a:pt x="595" y="80"/>
                  <a:pt x="595" y="179"/>
                </a:cubicBezTo>
                <a:cubicBezTo>
                  <a:pt x="595" y="215"/>
                  <a:pt x="606" y="249"/>
                  <a:pt x="625" y="277"/>
                </a:cubicBezTo>
                <a:cubicBezTo>
                  <a:pt x="283" y="587"/>
                  <a:pt x="283" y="587"/>
                  <a:pt x="283" y="587"/>
                </a:cubicBezTo>
                <a:cubicBezTo>
                  <a:pt x="256" y="572"/>
                  <a:pt x="225" y="563"/>
                  <a:pt x="192" y="563"/>
                </a:cubicBezTo>
                <a:cubicBezTo>
                  <a:pt x="94" y="563"/>
                  <a:pt x="14" y="643"/>
                  <a:pt x="14" y="742"/>
                </a:cubicBezTo>
                <a:cubicBezTo>
                  <a:pt x="14" y="824"/>
                  <a:pt x="70" y="894"/>
                  <a:pt x="146" y="914"/>
                </a:cubicBezTo>
                <a:cubicBezTo>
                  <a:pt x="146" y="1823"/>
                  <a:pt x="146" y="1823"/>
                  <a:pt x="146" y="1823"/>
                </a:cubicBezTo>
                <a:cubicBezTo>
                  <a:pt x="63" y="1839"/>
                  <a:pt x="0" y="1912"/>
                  <a:pt x="0" y="1999"/>
                </a:cubicBezTo>
                <a:cubicBezTo>
                  <a:pt x="0" y="2098"/>
                  <a:pt x="80" y="2178"/>
                  <a:pt x="179" y="2178"/>
                </a:cubicBezTo>
                <a:cubicBezTo>
                  <a:pt x="269" y="2178"/>
                  <a:pt x="343" y="2111"/>
                  <a:pt x="356" y="2025"/>
                </a:cubicBezTo>
                <a:cubicBezTo>
                  <a:pt x="1264" y="2025"/>
                  <a:pt x="1264" y="2025"/>
                  <a:pt x="1264" y="2025"/>
                </a:cubicBezTo>
                <a:cubicBezTo>
                  <a:pt x="1277" y="2111"/>
                  <a:pt x="1351" y="2178"/>
                  <a:pt x="1441" y="2178"/>
                </a:cubicBezTo>
                <a:cubicBezTo>
                  <a:pt x="1540" y="2178"/>
                  <a:pt x="1620" y="2098"/>
                  <a:pt x="1620" y="1999"/>
                </a:cubicBezTo>
                <a:cubicBezTo>
                  <a:pt x="1620" y="1965"/>
                  <a:pt x="1611" y="1933"/>
                  <a:pt x="1594" y="1906"/>
                </a:cubicBezTo>
                <a:cubicBezTo>
                  <a:pt x="1959" y="1576"/>
                  <a:pt x="1959" y="1576"/>
                  <a:pt x="1959" y="1576"/>
                </a:cubicBezTo>
                <a:cubicBezTo>
                  <a:pt x="1981" y="1585"/>
                  <a:pt x="2004" y="1590"/>
                  <a:pt x="2029" y="1590"/>
                </a:cubicBezTo>
                <a:cubicBezTo>
                  <a:pt x="2128" y="1590"/>
                  <a:pt x="2208" y="1510"/>
                  <a:pt x="2208" y="1411"/>
                </a:cubicBezTo>
                <a:cubicBezTo>
                  <a:pt x="2208" y="1327"/>
                  <a:pt x="2149" y="1256"/>
                  <a:pt x="2070" y="1237"/>
                </a:cubicBezTo>
                <a:close/>
                <a:moveTo>
                  <a:pt x="1850" y="1407"/>
                </a:moveTo>
                <a:cubicBezTo>
                  <a:pt x="1455" y="1407"/>
                  <a:pt x="1455" y="1407"/>
                  <a:pt x="1455" y="1407"/>
                </a:cubicBezTo>
                <a:cubicBezTo>
                  <a:pt x="1455" y="913"/>
                  <a:pt x="1455" y="913"/>
                  <a:pt x="1455" y="913"/>
                </a:cubicBezTo>
                <a:cubicBezTo>
                  <a:pt x="1529" y="891"/>
                  <a:pt x="1582" y="822"/>
                  <a:pt x="1582" y="742"/>
                </a:cubicBezTo>
                <a:cubicBezTo>
                  <a:pt x="1582" y="713"/>
                  <a:pt x="1575" y="685"/>
                  <a:pt x="1563" y="661"/>
                </a:cubicBezTo>
                <a:cubicBezTo>
                  <a:pt x="1934" y="324"/>
                  <a:pt x="1934" y="324"/>
                  <a:pt x="1934" y="324"/>
                </a:cubicBezTo>
                <a:cubicBezTo>
                  <a:pt x="1956" y="340"/>
                  <a:pt x="1982" y="351"/>
                  <a:pt x="2010" y="355"/>
                </a:cubicBezTo>
                <a:cubicBezTo>
                  <a:pt x="2010" y="1233"/>
                  <a:pt x="2010" y="1233"/>
                  <a:pt x="2010" y="1233"/>
                </a:cubicBezTo>
                <a:cubicBezTo>
                  <a:pt x="1922" y="1242"/>
                  <a:pt x="1852" y="1317"/>
                  <a:pt x="1850" y="1407"/>
                </a:cubicBezTo>
                <a:close/>
                <a:moveTo>
                  <a:pt x="1266" y="1965"/>
                </a:moveTo>
                <a:cubicBezTo>
                  <a:pt x="354" y="1965"/>
                  <a:pt x="354" y="1965"/>
                  <a:pt x="354" y="1965"/>
                </a:cubicBezTo>
                <a:cubicBezTo>
                  <a:pt x="350" y="1941"/>
                  <a:pt x="340" y="1918"/>
                  <a:pt x="327" y="1898"/>
                </a:cubicBezTo>
                <a:cubicBezTo>
                  <a:pt x="691" y="1568"/>
                  <a:pt x="691" y="1568"/>
                  <a:pt x="691" y="1568"/>
                </a:cubicBezTo>
                <a:cubicBezTo>
                  <a:pt x="717" y="1582"/>
                  <a:pt x="746" y="1590"/>
                  <a:pt x="777" y="1590"/>
                </a:cubicBezTo>
                <a:cubicBezTo>
                  <a:pt x="857" y="1590"/>
                  <a:pt x="924" y="1538"/>
                  <a:pt x="947" y="1467"/>
                </a:cubicBezTo>
                <a:cubicBezTo>
                  <a:pt x="1395" y="1467"/>
                  <a:pt x="1395" y="1467"/>
                  <a:pt x="1395" y="1467"/>
                </a:cubicBezTo>
                <a:cubicBezTo>
                  <a:pt x="1395" y="1826"/>
                  <a:pt x="1395" y="1826"/>
                  <a:pt x="1395" y="1826"/>
                </a:cubicBezTo>
                <a:cubicBezTo>
                  <a:pt x="1330" y="1844"/>
                  <a:pt x="1279" y="1898"/>
                  <a:pt x="1266" y="1965"/>
                </a:cubicBezTo>
                <a:close/>
                <a:moveTo>
                  <a:pt x="368" y="775"/>
                </a:moveTo>
                <a:cubicBezTo>
                  <a:pt x="761" y="775"/>
                  <a:pt x="761" y="775"/>
                  <a:pt x="761" y="775"/>
                </a:cubicBezTo>
                <a:cubicBezTo>
                  <a:pt x="761" y="1233"/>
                  <a:pt x="761" y="1233"/>
                  <a:pt x="761" y="1233"/>
                </a:cubicBezTo>
                <a:cubicBezTo>
                  <a:pt x="670" y="1241"/>
                  <a:pt x="598" y="1318"/>
                  <a:pt x="598" y="1411"/>
                </a:cubicBezTo>
                <a:cubicBezTo>
                  <a:pt x="598" y="1457"/>
                  <a:pt x="616" y="1498"/>
                  <a:pt x="644" y="1530"/>
                </a:cubicBezTo>
                <a:cubicBezTo>
                  <a:pt x="285" y="1855"/>
                  <a:pt x="285" y="1855"/>
                  <a:pt x="285" y="1855"/>
                </a:cubicBezTo>
                <a:cubicBezTo>
                  <a:pt x="262" y="1838"/>
                  <a:pt x="235" y="1827"/>
                  <a:pt x="206" y="1822"/>
                </a:cubicBezTo>
                <a:cubicBezTo>
                  <a:pt x="206" y="920"/>
                  <a:pt x="206" y="920"/>
                  <a:pt x="206" y="920"/>
                </a:cubicBezTo>
                <a:cubicBezTo>
                  <a:pt x="287" y="914"/>
                  <a:pt x="353" y="854"/>
                  <a:pt x="368" y="775"/>
                </a:cubicBezTo>
                <a:close/>
                <a:moveTo>
                  <a:pt x="329" y="626"/>
                </a:moveTo>
                <a:cubicBezTo>
                  <a:pt x="666" y="321"/>
                  <a:pt x="666" y="321"/>
                  <a:pt x="666" y="321"/>
                </a:cubicBezTo>
                <a:cubicBezTo>
                  <a:pt x="693" y="341"/>
                  <a:pt x="725" y="354"/>
                  <a:pt x="761" y="357"/>
                </a:cubicBezTo>
                <a:cubicBezTo>
                  <a:pt x="761" y="715"/>
                  <a:pt x="761" y="715"/>
                  <a:pt x="761" y="715"/>
                </a:cubicBezTo>
                <a:cubicBezTo>
                  <a:pt x="369" y="715"/>
                  <a:pt x="369" y="715"/>
                  <a:pt x="369" y="715"/>
                </a:cubicBezTo>
                <a:cubicBezTo>
                  <a:pt x="364" y="682"/>
                  <a:pt x="350" y="651"/>
                  <a:pt x="329" y="626"/>
                </a:cubicBezTo>
                <a:close/>
                <a:moveTo>
                  <a:pt x="948" y="218"/>
                </a:moveTo>
                <a:cubicBezTo>
                  <a:pt x="1863" y="218"/>
                  <a:pt x="1863" y="218"/>
                  <a:pt x="1863" y="218"/>
                </a:cubicBezTo>
                <a:cubicBezTo>
                  <a:pt x="1868" y="241"/>
                  <a:pt x="1878" y="263"/>
                  <a:pt x="1892" y="282"/>
                </a:cubicBezTo>
                <a:cubicBezTo>
                  <a:pt x="1527" y="613"/>
                  <a:pt x="1527" y="613"/>
                  <a:pt x="1527" y="613"/>
                </a:cubicBezTo>
                <a:cubicBezTo>
                  <a:pt x="1495" y="582"/>
                  <a:pt x="1451" y="563"/>
                  <a:pt x="1403" y="563"/>
                </a:cubicBezTo>
                <a:cubicBezTo>
                  <a:pt x="1314" y="563"/>
                  <a:pt x="1239" y="629"/>
                  <a:pt x="1226" y="715"/>
                </a:cubicBezTo>
                <a:cubicBezTo>
                  <a:pt x="821" y="715"/>
                  <a:pt x="821" y="715"/>
                  <a:pt x="821" y="715"/>
                </a:cubicBezTo>
                <a:cubicBezTo>
                  <a:pt x="821" y="351"/>
                  <a:pt x="821" y="351"/>
                  <a:pt x="821" y="351"/>
                </a:cubicBezTo>
                <a:cubicBezTo>
                  <a:pt x="884" y="334"/>
                  <a:pt x="934" y="282"/>
                  <a:pt x="948" y="218"/>
                </a:cubicBezTo>
                <a:close/>
                <a:moveTo>
                  <a:pt x="1449" y="852"/>
                </a:moveTo>
                <a:cubicBezTo>
                  <a:pt x="1449" y="852"/>
                  <a:pt x="1449" y="852"/>
                  <a:pt x="1449" y="852"/>
                </a:cubicBezTo>
                <a:cubicBezTo>
                  <a:pt x="1447" y="852"/>
                  <a:pt x="1445" y="853"/>
                  <a:pt x="1443" y="854"/>
                </a:cubicBezTo>
                <a:cubicBezTo>
                  <a:pt x="1443" y="854"/>
                  <a:pt x="1442" y="854"/>
                  <a:pt x="1442" y="854"/>
                </a:cubicBezTo>
                <a:cubicBezTo>
                  <a:pt x="1440" y="855"/>
                  <a:pt x="1439" y="855"/>
                  <a:pt x="1437" y="856"/>
                </a:cubicBezTo>
                <a:cubicBezTo>
                  <a:pt x="1437" y="856"/>
                  <a:pt x="1436" y="856"/>
                  <a:pt x="1435" y="856"/>
                </a:cubicBezTo>
                <a:cubicBezTo>
                  <a:pt x="1434" y="857"/>
                  <a:pt x="1433" y="857"/>
                  <a:pt x="1431" y="857"/>
                </a:cubicBezTo>
                <a:cubicBezTo>
                  <a:pt x="1431" y="858"/>
                  <a:pt x="1430" y="858"/>
                  <a:pt x="1429" y="858"/>
                </a:cubicBezTo>
                <a:cubicBezTo>
                  <a:pt x="1428" y="858"/>
                  <a:pt x="1426" y="858"/>
                  <a:pt x="1425" y="859"/>
                </a:cubicBezTo>
                <a:cubicBezTo>
                  <a:pt x="1424" y="859"/>
                  <a:pt x="1424" y="859"/>
                  <a:pt x="1423" y="859"/>
                </a:cubicBezTo>
                <a:cubicBezTo>
                  <a:pt x="1421" y="859"/>
                  <a:pt x="1420" y="860"/>
                  <a:pt x="1419" y="860"/>
                </a:cubicBezTo>
                <a:cubicBezTo>
                  <a:pt x="1418" y="860"/>
                  <a:pt x="1417" y="860"/>
                  <a:pt x="1416" y="860"/>
                </a:cubicBezTo>
                <a:cubicBezTo>
                  <a:pt x="1415" y="860"/>
                  <a:pt x="1413" y="860"/>
                  <a:pt x="1412" y="860"/>
                </a:cubicBezTo>
                <a:cubicBezTo>
                  <a:pt x="1411" y="860"/>
                  <a:pt x="1411" y="861"/>
                  <a:pt x="1410" y="861"/>
                </a:cubicBezTo>
                <a:cubicBezTo>
                  <a:pt x="1408" y="861"/>
                  <a:pt x="1406" y="861"/>
                  <a:pt x="1403" y="861"/>
                </a:cubicBezTo>
                <a:cubicBezTo>
                  <a:pt x="1401" y="861"/>
                  <a:pt x="1398" y="861"/>
                  <a:pt x="1395" y="860"/>
                </a:cubicBezTo>
                <a:cubicBezTo>
                  <a:pt x="1395" y="860"/>
                  <a:pt x="1395" y="860"/>
                  <a:pt x="1395" y="860"/>
                </a:cubicBezTo>
                <a:cubicBezTo>
                  <a:pt x="1345" y="857"/>
                  <a:pt x="1303" y="822"/>
                  <a:pt x="1289" y="775"/>
                </a:cubicBezTo>
                <a:cubicBezTo>
                  <a:pt x="1288" y="773"/>
                  <a:pt x="1288" y="770"/>
                  <a:pt x="1287" y="767"/>
                </a:cubicBezTo>
                <a:cubicBezTo>
                  <a:pt x="1287" y="767"/>
                  <a:pt x="1287" y="767"/>
                  <a:pt x="1287" y="767"/>
                </a:cubicBezTo>
                <a:cubicBezTo>
                  <a:pt x="1287" y="765"/>
                  <a:pt x="1286" y="762"/>
                  <a:pt x="1286" y="759"/>
                </a:cubicBezTo>
                <a:cubicBezTo>
                  <a:pt x="1286" y="759"/>
                  <a:pt x="1286" y="759"/>
                  <a:pt x="1286" y="759"/>
                </a:cubicBezTo>
                <a:cubicBezTo>
                  <a:pt x="1285" y="756"/>
                  <a:pt x="1285" y="754"/>
                  <a:pt x="1285" y="751"/>
                </a:cubicBezTo>
                <a:cubicBezTo>
                  <a:pt x="1285" y="751"/>
                  <a:pt x="1285" y="750"/>
                  <a:pt x="1285" y="750"/>
                </a:cubicBezTo>
                <a:cubicBezTo>
                  <a:pt x="1285" y="747"/>
                  <a:pt x="1284" y="744"/>
                  <a:pt x="1284" y="742"/>
                </a:cubicBezTo>
                <a:cubicBezTo>
                  <a:pt x="1284" y="740"/>
                  <a:pt x="1284" y="737"/>
                  <a:pt x="1285" y="735"/>
                </a:cubicBezTo>
                <a:cubicBezTo>
                  <a:pt x="1285" y="735"/>
                  <a:pt x="1285" y="734"/>
                  <a:pt x="1285" y="734"/>
                </a:cubicBezTo>
                <a:cubicBezTo>
                  <a:pt x="1285" y="732"/>
                  <a:pt x="1285" y="730"/>
                  <a:pt x="1285" y="729"/>
                </a:cubicBezTo>
                <a:cubicBezTo>
                  <a:pt x="1285" y="728"/>
                  <a:pt x="1285" y="728"/>
                  <a:pt x="1285" y="728"/>
                </a:cubicBezTo>
                <a:cubicBezTo>
                  <a:pt x="1285" y="726"/>
                  <a:pt x="1286" y="724"/>
                  <a:pt x="1286" y="722"/>
                </a:cubicBezTo>
                <a:cubicBezTo>
                  <a:pt x="1286" y="722"/>
                  <a:pt x="1286" y="722"/>
                  <a:pt x="1286" y="722"/>
                </a:cubicBezTo>
                <a:cubicBezTo>
                  <a:pt x="1286" y="720"/>
                  <a:pt x="1287" y="717"/>
                  <a:pt x="1287" y="715"/>
                </a:cubicBezTo>
                <a:cubicBezTo>
                  <a:pt x="1287" y="715"/>
                  <a:pt x="1287" y="715"/>
                  <a:pt x="1287" y="715"/>
                </a:cubicBezTo>
                <a:cubicBezTo>
                  <a:pt x="1299" y="662"/>
                  <a:pt x="1347" y="623"/>
                  <a:pt x="1403" y="623"/>
                </a:cubicBezTo>
                <a:cubicBezTo>
                  <a:pt x="1434" y="623"/>
                  <a:pt x="1461" y="634"/>
                  <a:pt x="1482" y="653"/>
                </a:cubicBezTo>
                <a:cubicBezTo>
                  <a:pt x="1482" y="653"/>
                  <a:pt x="1482" y="653"/>
                  <a:pt x="1482" y="653"/>
                </a:cubicBezTo>
                <a:cubicBezTo>
                  <a:pt x="1486" y="656"/>
                  <a:pt x="1490" y="660"/>
                  <a:pt x="1493" y="664"/>
                </a:cubicBezTo>
                <a:cubicBezTo>
                  <a:pt x="1493" y="664"/>
                  <a:pt x="1493" y="664"/>
                  <a:pt x="1493" y="664"/>
                </a:cubicBezTo>
                <a:cubicBezTo>
                  <a:pt x="1498" y="670"/>
                  <a:pt x="1503" y="676"/>
                  <a:pt x="1506" y="682"/>
                </a:cubicBezTo>
                <a:cubicBezTo>
                  <a:pt x="1506" y="682"/>
                  <a:pt x="1506" y="683"/>
                  <a:pt x="1506" y="683"/>
                </a:cubicBezTo>
                <a:cubicBezTo>
                  <a:pt x="1510" y="689"/>
                  <a:pt x="1513" y="696"/>
                  <a:pt x="1516" y="704"/>
                </a:cubicBezTo>
                <a:cubicBezTo>
                  <a:pt x="1520" y="716"/>
                  <a:pt x="1522" y="728"/>
                  <a:pt x="1522" y="742"/>
                </a:cubicBezTo>
                <a:cubicBezTo>
                  <a:pt x="1522" y="789"/>
                  <a:pt x="1495" y="830"/>
                  <a:pt x="1455" y="849"/>
                </a:cubicBezTo>
                <a:cubicBezTo>
                  <a:pt x="1455" y="849"/>
                  <a:pt x="1455" y="849"/>
                  <a:pt x="1455" y="849"/>
                </a:cubicBezTo>
                <a:cubicBezTo>
                  <a:pt x="1453" y="850"/>
                  <a:pt x="1451" y="851"/>
                  <a:pt x="1449" y="852"/>
                </a:cubicBezTo>
                <a:close/>
                <a:moveTo>
                  <a:pt x="956" y="1407"/>
                </a:moveTo>
                <a:cubicBezTo>
                  <a:pt x="954" y="1325"/>
                  <a:pt x="897" y="1257"/>
                  <a:pt x="821" y="1238"/>
                </a:cubicBezTo>
                <a:cubicBezTo>
                  <a:pt x="821" y="775"/>
                  <a:pt x="821" y="775"/>
                  <a:pt x="821" y="775"/>
                </a:cubicBezTo>
                <a:cubicBezTo>
                  <a:pt x="1228" y="775"/>
                  <a:pt x="1228" y="775"/>
                  <a:pt x="1228" y="775"/>
                </a:cubicBezTo>
                <a:cubicBezTo>
                  <a:pt x="1243" y="855"/>
                  <a:pt x="1312" y="917"/>
                  <a:pt x="1395" y="921"/>
                </a:cubicBezTo>
                <a:cubicBezTo>
                  <a:pt x="1395" y="1407"/>
                  <a:pt x="1395" y="1407"/>
                  <a:pt x="1395" y="1407"/>
                </a:cubicBezTo>
                <a:lnTo>
                  <a:pt x="956" y="1407"/>
                </a:lnTo>
                <a:close/>
                <a:moveTo>
                  <a:pt x="896" y="1411"/>
                </a:moveTo>
                <a:cubicBezTo>
                  <a:pt x="896" y="1414"/>
                  <a:pt x="896" y="1416"/>
                  <a:pt x="896" y="1418"/>
                </a:cubicBezTo>
                <a:cubicBezTo>
                  <a:pt x="896" y="1419"/>
                  <a:pt x="896" y="1419"/>
                  <a:pt x="896" y="1420"/>
                </a:cubicBezTo>
                <a:cubicBezTo>
                  <a:pt x="896" y="1422"/>
                  <a:pt x="896" y="1423"/>
                  <a:pt x="895" y="1425"/>
                </a:cubicBezTo>
                <a:cubicBezTo>
                  <a:pt x="895" y="1426"/>
                  <a:pt x="895" y="1427"/>
                  <a:pt x="895" y="1427"/>
                </a:cubicBezTo>
                <a:cubicBezTo>
                  <a:pt x="895" y="1429"/>
                  <a:pt x="895" y="1430"/>
                  <a:pt x="894" y="1432"/>
                </a:cubicBezTo>
                <a:cubicBezTo>
                  <a:pt x="894" y="1433"/>
                  <a:pt x="894" y="1433"/>
                  <a:pt x="894" y="1434"/>
                </a:cubicBezTo>
                <a:cubicBezTo>
                  <a:pt x="894" y="1436"/>
                  <a:pt x="893" y="1438"/>
                  <a:pt x="893" y="1440"/>
                </a:cubicBezTo>
                <a:cubicBezTo>
                  <a:pt x="893" y="1440"/>
                  <a:pt x="893" y="1440"/>
                  <a:pt x="893" y="1440"/>
                </a:cubicBezTo>
                <a:cubicBezTo>
                  <a:pt x="892" y="1443"/>
                  <a:pt x="891" y="1445"/>
                  <a:pt x="891" y="1447"/>
                </a:cubicBezTo>
                <a:cubicBezTo>
                  <a:pt x="891" y="1447"/>
                  <a:pt x="891" y="1448"/>
                  <a:pt x="890" y="1448"/>
                </a:cubicBezTo>
                <a:cubicBezTo>
                  <a:pt x="890" y="1450"/>
                  <a:pt x="889" y="1452"/>
                  <a:pt x="888" y="1454"/>
                </a:cubicBezTo>
                <a:cubicBezTo>
                  <a:pt x="888" y="1454"/>
                  <a:pt x="888" y="1454"/>
                  <a:pt x="888" y="1455"/>
                </a:cubicBezTo>
                <a:cubicBezTo>
                  <a:pt x="887" y="1457"/>
                  <a:pt x="887" y="1458"/>
                  <a:pt x="886" y="1460"/>
                </a:cubicBezTo>
                <a:cubicBezTo>
                  <a:pt x="886" y="1460"/>
                  <a:pt x="885" y="1461"/>
                  <a:pt x="885" y="1461"/>
                </a:cubicBezTo>
                <a:cubicBezTo>
                  <a:pt x="884" y="1463"/>
                  <a:pt x="883" y="1465"/>
                  <a:pt x="882" y="1467"/>
                </a:cubicBezTo>
                <a:cubicBezTo>
                  <a:pt x="882" y="1467"/>
                  <a:pt x="882" y="1467"/>
                  <a:pt x="882" y="1467"/>
                </a:cubicBezTo>
                <a:cubicBezTo>
                  <a:pt x="862" y="1505"/>
                  <a:pt x="823" y="1530"/>
                  <a:pt x="777" y="1530"/>
                </a:cubicBezTo>
                <a:cubicBezTo>
                  <a:pt x="764" y="1530"/>
                  <a:pt x="752" y="1528"/>
                  <a:pt x="740" y="1524"/>
                </a:cubicBezTo>
                <a:cubicBezTo>
                  <a:pt x="740" y="1524"/>
                  <a:pt x="740" y="1524"/>
                  <a:pt x="740" y="1524"/>
                </a:cubicBezTo>
                <a:cubicBezTo>
                  <a:pt x="732" y="1521"/>
                  <a:pt x="725" y="1518"/>
                  <a:pt x="718" y="1514"/>
                </a:cubicBezTo>
                <a:cubicBezTo>
                  <a:pt x="718" y="1514"/>
                  <a:pt x="718" y="1514"/>
                  <a:pt x="718" y="1514"/>
                </a:cubicBezTo>
                <a:cubicBezTo>
                  <a:pt x="711" y="1510"/>
                  <a:pt x="705" y="1506"/>
                  <a:pt x="699" y="1501"/>
                </a:cubicBezTo>
                <a:cubicBezTo>
                  <a:pt x="699" y="1501"/>
                  <a:pt x="699" y="1501"/>
                  <a:pt x="699" y="1501"/>
                </a:cubicBezTo>
                <a:cubicBezTo>
                  <a:pt x="695" y="1497"/>
                  <a:pt x="692" y="1494"/>
                  <a:pt x="688" y="1490"/>
                </a:cubicBezTo>
                <a:cubicBezTo>
                  <a:pt x="688" y="1490"/>
                  <a:pt x="688" y="1490"/>
                  <a:pt x="688" y="1490"/>
                </a:cubicBezTo>
                <a:cubicBezTo>
                  <a:pt x="670" y="1469"/>
                  <a:pt x="658" y="1441"/>
                  <a:pt x="658" y="1411"/>
                </a:cubicBezTo>
                <a:cubicBezTo>
                  <a:pt x="658" y="1351"/>
                  <a:pt x="703" y="1301"/>
                  <a:pt x="761" y="1293"/>
                </a:cubicBezTo>
                <a:cubicBezTo>
                  <a:pt x="763" y="1293"/>
                  <a:pt x="766" y="1293"/>
                  <a:pt x="768" y="1293"/>
                </a:cubicBezTo>
                <a:cubicBezTo>
                  <a:pt x="769" y="1293"/>
                  <a:pt x="769" y="1293"/>
                  <a:pt x="770" y="1293"/>
                </a:cubicBezTo>
                <a:cubicBezTo>
                  <a:pt x="772" y="1292"/>
                  <a:pt x="775" y="1292"/>
                  <a:pt x="777" y="1292"/>
                </a:cubicBezTo>
                <a:cubicBezTo>
                  <a:pt x="779" y="1292"/>
                  <a:pt x="781" y="1292"/>
                  <a:pt x="783" y="1292"/>
                </a:cubicBezTo>
                <a:cubicBezTo>
                  <a:pt x="784" y="1292"/>
                  <a:pt x="785" y="1293"/>
                  <a:pt x="786" y="1293"/>
                </a:cubicBezTo>
                <a:cubicBezTo>
                  <a:pt x="787" y="1293"/>
                  <a:pt x="788" y="1293"/>
                  <a:pt x="789" y="1293"/>
                </a:cubicBezTo>
                <a:cubicBezTo>
                  <a:pt x="790" y="1293"/>
                  <a:pt x="791" y="1293"/>
                  <a:pt x="793" y="1293"/>
                </a:cubicBezTo>
                <a:cubicBezTo>
                  <a:pt x="793" y="1293"/>
                  <a:pt x="794" y="1293"/>
                  <a:pt x="795" y="1294"/>
                </a:cubicBezTo>
                <a:cubicBezTo>
                  <a:pt x="796" y="1294"/>
                  <a:pt x="797" y="1294"/>
                  <a:pt x="799" y="1294"/>
                </a:cubicBezTo>
                <a:cubicBezTo>
                  <a:pt x="799" y="1294"/>
                  <a:pt x="800" y="1294"/>
                  <a:pt x="800" y="1294"/>
                </a:cubicBezTo>
                <a:cubicBezTo>
                  <a:pt x="802" y="1295"/>
                  <a:pt x="803" y="1295"/>
                  <a:pt x="805" y="1295"/>
                </a:cubicBezTo>
                <a:cubicBezTo>
                  <a:pt x="805" y="1296"/>
                  <a:pt x="805" y="1296"/>
                  <a:pt x="805" y="1296"/>
                </a:cubicBezTo>
                <a:cubicBezTo>
                  <a:pt x="807" y="1296"/>
                  <a:pt x="809" y="1296"/>
                  <a:pt x="810" y="1297"/>
                </a:cubicBezTo>
                <a:cubicBezTo>
                  <a:pt x="810" y="1297"/>
                  <a:pt x="811" y="1297"/>
                  <a:pt x="811" y="1297"/>
                </a:cubicBezTo>
                <a:cubicBezTo>
                  <a:pt x="812" y="1298"/>
                  <a:pt x="814" y="1298"/>
                  <a:pt x="816" y="1299"/>
                </a:cubicBezTo>
                <a:cubicBezTo>
                  <a:pt x="816" y="1299"/>
                  <a:pt x="816" y="1299"/>
                  <a:pt x="816" y="1299"/>
                </a:cubicBezTo>
                <a:cubicBezTo>
                  <a:pt x="818" y="1299"/>
                  <a:pt x="819" y="1300"/>
                  <a:pt x="821" y="1301"/>
                </a:cubicBezTo>
                <a:cubicBezTo>
                  <a:pt x="821" y="1301"/>
                  <a:pt x="821" y="1301"/>
                  <a:pt x="821" y="1301"/>
                </a:cubicBezTo>
                <a:cubicBezTo>
                  <a:pt x="864" y="1317"/>
                  <a:pt x="895" y="1359"/>
                  <a:pt x="896" y="1407"/>
                </a:cubicBezTo>
                <a:cubicBezTo>
                  <a:pt x="896" y="1407"/>
                  <a:pt x="896" y="1407"/>
                  <a:pt x="896" y="1407"/>
                </a:cubicBezTo>
                <a:cubicBezTo>
                  <a:pt x="896" y="1408"/>
                  <a:pt x="896" y="1410"/>
                  <a:pt x="896" y="1411"/>
                </a:cubicBezTo>
                <a:close/>
                <a:moveTo>
                  <a:pt x="2037" y="60"/>
                </a:moveTo>
                <a:cubicBezTo>
                  <a:pt x="2103" y="60"/>
                  <a:pt x="2156" y="113"/>
                  <a:pt x="2156" y="179"/>
                </a:cubicBezTo>
                <a:cubicBezTo>
                  <a:pt x="2156" y="233"/>
                  <a:pt x="2120" y="278"/>
                  <a:pt x="2070" y="293"/>
                </a:cubicBezTo>
                <a:cubicBezTo>
                  <a:pt x="2070" y="293"/>
                  <a:pt x="2070" y="293"/>
                  <a:pt x="2070" y="293"/>
                </a:cubicBezTo>
                <a:cubicBezTo>
                  <a:pt x="2065" y="294"/>
                  <a:pt x="2060" y="295"/>
                  <a:pt x="2054" y="296"/>
                </a:cubicBezTo>
                <a:cubicBezTo>
                  <a:pt x="2054" y="296"/>
                  <a:pt x="2054" y="296"/>
                  <a:pt x="2054" y="296"/>
                </a:cubicBezTo>
                <a:cubicBezTo>
                  <a:pt x="2052" y="297"/>
                  <a:pt x="2049" y="297"/>
                  <a:pt x="2047" y="297"/>
                </a:cubicBezTo>
                <a:cubicBezTo>
                  <a:pt x="2046" y="297"/>
                  <a:pt x="2046" y="297"/>
                  <a:pt x="2045" y="297"/>
                </a:cubicBezTo>
                <a:cubicBezTo>
                  <a:pt x="2043" y="297"/>
                  <a:pt x="2040" y="297"/>
                  <a:pt x="2037" y="297"/>
                </a:cubicBezTo>
                <a:cubicBezTo>
                  <a:pt x="2035" y="297"/>
                  <a:pt x="2033" y="297"/>
                  <a:pt x="2031" y="297"/>
                </a:cubicBezTo>
                <a:cubicBezTo>
                  <a:pt x="2030" y="297"/>
                  <a:pt x="2030" y="297"/>
                  <a:pt x="2029" y="297"/>
                </a:cubicBezTo>
                <a:cubicBezTo>
                  <a:pt x="2028" y="297"/>
                  <a:pt x="2026" y="297"/>
                  <a:pt x="2024" y="297"/>
                </a:cubicBezTo>
                <a:cubicBezTo>
                  <a:pt x="2024" y="297"/>
                  <a:pt x="2023" y="297"/>
                  <a:pt x="2023" y="297"/>
                </a:cubicBezTo>
                <a:cubicBezTo>
                  <a:pt x="2021" y="296"/>
                  <a:pt x="2019" y="296"/>
                  <a:pt x="2017" y="296"/>
                </a:cubicBezTo>
                <a:cubicBezTo>
                  <a:pt x="2017" y="296"/>
                  <a:pt x="2017" y="296"/>
                  <a:pt x="2017" y="296"/>
                </a:cubicBezTo>
                <a:cubicBezTo>
                  <a:pt x="2015" y="295"/>
                  <a:pt x="2012" y="295"/>
                  <a:pt x="2010" y="294"/>
                </a:cubicBezTo>
                <a:cubicBezTo>
                  <a:pt x="2010" y="294"/>
                  <a:pt x="2010" y="294"/>
                  <a:pt x="2010" y="294"/>
                </a:cubicBezTo>
                <a:cubicBezTo>
                  <a:pt x="2000" y="292"/>
                  <a:pt x="1989" y="288"/>
                  <a:pt x="1980" y="283"/>
                </a:cubicBezTo>
                <a:cubicBezTo>
                  <a:pt x="1980" y="283"/>
                  <a:pt x="1980" y="283"/>
                  <a:pt x="1980" y="283"/>
                </a:cubicBezTo>
                <a:cubicBezTo>
                  <a:pt x="1978" y="282"/>
                  <a:pt x="1976" y="280"/>
                  <a:pt x="1974" y="279"/>
                </a:cubicBezTo>
                <a:cubicBezTo>
                  <a:pt x="1974" y="279"/>
                  <a:pt x="1973" y="279"/>
                  <a:pt x="1973" y="278"/>
                </a:cubicBezTo>
                <a:cubicBezTo>
                  <a:pt x="1971" y="277"/>
                  <a:pt x="1969" y="276"/>
                  <a:pt x="1968" y="275"/>
                </a:cubicBezTo>
                <a:cubicBezTo>
                  <a:pt x="1967" y="275"/>
                  <a:pt x="1967" y="275"/>
                  <a:pt x="1967" y="274"/>
                </a:cubicBezTo>
                <a:cubicBezTo>
                  <a:pt x="1963" y="272"/>
                  <a:pt x="1959" y="268"/>
                  <a:pt x="1956" y="265"/>
                </a:cubicBezTo>
                <a:cubicBezTo>
                  <a:pt x="1956" y="265"/>
                  <a:pt x="1955" y="265"/>
                  <a:pt x="1955" y="264"/>
                </a:cubicBezTo>
                <a:cubicBezTo>
                  <a:pt x="1954" y="263"/>
                  <a:pt x="1952" y="261"/>
                  <a:pt x="1950" y="260"/>
                </a:cubicBezTo>
                <a:cubicBezTo>
                  <a:pt x="1950" y="259"/>
                  <a:pt x="1950" y="259"/>
                  <a:pt x="1950" y="259"/>
                </a:cubicBezTo>
                <a:cubicBezTo>
                  <a:pt x="1947" y="256"/>
                  <a:pt x="1944" y="252"/>
                  <a:pt x="1941" y="248"/>
                </a:cubicBezTo>
                <a:cubicBezTo>
                  <a:pt x="1941" y="248"/>
                  <a:pt x="1941" y="248"/>
                  <a:pt x="1940" y="247"/>
                </a:cubicBezTo>
                <a:cubicBezTo>
                  <a:pt x="1939" y="245"/>
                  <a:pt x="1938" y="243"/>
                  <a:pt x="1936" y="241"/>
                </a:cubicBezTo>
                <a:cubicBezTo>
                  <a:pt x="1936" y="241"/>
                  <a:pt x="1936" y="241"/>
                  <a:pt x="1936" y="241"/>
                </a:cubicBezTo>
                <a:cubicBezTo>
                  <a:pt x="1932" y="234"/>
                  <a:pt x="1928" y="226"/>
                  <a:pt x="1925" y="218"/>
                </a:cubicBezTo>
                <a:cubicBezTo>
                  <a:pt x="1923" y="212"/>
                  <a:pt x="1921" y="205"/>
                  <a:pt x="1920" y="199"/>
                </a:cubicBezTo>
                <a:cubicBezTo>
                  <a:pt x="1920" y="199"/>
                  <a:pt x="1920" y="199"/>
                  <a:pt x="1920" y="198"/>
                </a:cubicBezTo>
                <a:cubicBezTo>
                  <a:pt x="1920" y="195"/>
                  <a:pt x="1919" y="192"/>
                  <a:pt x="1919" y="189"/>
                </a:cubicBezTo>
                <a:cubicBezTo>
                  <a:pt x="1919" y="189"/>
                  <a:pt x="1919" y="188"/>
                  <a:pt x="1919" y="188"/>
                </a:cubicBezTo>
                <a:cubicBezTo>
                  <a:pt x="1919" y="185"/>
                  <a:pt x="1918" y="182"/>
                  <a:pt x="1918" y="179"/>
                </a:cubicBezTo>
                <a:cubicBezTo>
                  <a:pt x="1918" y="177"/>
                  <a:pt x="1918" y="175"/>
                  <a:pt x="1919" y="173"/>
                </a:cubicBezTo>
                <a:cubicBezTo>
                  <a:pt x="1919" y="172"/>
                  <a:pt x="1919" y="171"/>
                  <a:pt x="1919" y="169"/>
                </a:cubicBezTo>
                <a:cubicBezTo>
                  <a:pt x="1919" y="169"/>
                  <a:pt x="1919" y="168"/>
                  <a:pt x="1919" y="168"/>
                </a:cubicBezTo>
                <a:cubicBezTo>
                  <a:pt x="1919" y="166"/>
                  <a:pt x="1919" y="165"/>
                  <a:pt x="1919" y="163"/>
                </a:cubicBezTo>
                <a:cubicBezTo>
                  <a:pt x="1919" y="163"/>
                  <a:pt x="1919" y="163"/>
                  <a:pt x="1920" y="163"/>
                </a:cubicBezTo>
                <a:cubicBezTo>
                  <a:pt x="1920" y="161"/>
                  <a:pt x="1920" y="159"/>
                  <a:pt x="1920" y="158"/>
                </a:cubicBezTo>
                <a:cubicBezTo>
                  <a:pt x="1920" y="158"/>
                  <a:pt x="1920" y="158"/>
                  <a:pt x="1920" y="158"/>
                </a:cubicBezTo>
                <a:cubicBezTo>
                  <a:pt x="1930" y="102"/>
                  <a:pt x="1979" y="60"/>
                  <a:pt x="2037" y="60"/>
                </a:cubicBezTo>
                <a:close/>
                <a:moveTo>
                  <a:pt x="655" y="179"/>
                </a:moveTo>
                <a:cubicBezTo>
                  <a:pt x="655" y="113"/>
                  <a:pt x="708" y="60"/>
                  <a:pt x="774" y="60"/>
                </a:cubicBezTo>
                <a:cubicBezTo>
                  <a:pt x="832" y="60"/>
                  <a:pt x="881" y="102"/>
                  <a:pt x="891" y="158"/>
                </a:cubicBezTo>
                <a:cubicBezTo>
                  <a:pt x="891" y="158"/>
                  <a:pt x="891" y="158"/>
                  <a:pt x="891" y="158"/>
                </a:cubicBezTo>
                <a:cubicBezTo>
                  <a:pt x="891" y="159"/>
                  <a:pt x="891" y="161"/>
                  <a:pt x="891" y="163"/>
                </a:cubicBezTo>
                <a:cubicBezTo>
                  <a:pt x="891" y="163"/>
                  <a:pt x="891" y="163"/>
                  <a:pt x="891" y="163"/>
                </a:cubicBezTo>
                <a:cubicBezTo>
                  <a:pt x="892" y="165"/>
                  <a:pt x="892" y="166"/>
                  <a:pt x="892" y="168"/>
                </a:cubicBezTo>
                <a:cubicBezTo>
                  <a:pt x="892" y="168"/>
                  <a:pt x="892" y="169"/>
                  <a:pt x="892" y="169"/>
                </a:cubicBezTo>
                <a:cubicBezTo>
                  <a:pt x="892" y="171"/>
                  <a:pt x="892" y="172"/>
                  <a:pt x="892" y="173"/>
                </a:cubicBezTo>
                <a:cubicBezTo>
                  <a:pt x="892" y="175"/>
                  <a:pt x="893" y="177"/>
                  <a:pt x="893" y="179"/>
                </a:cubicBezTo>
                <a:cubicBezTo>
                  <a:pt x="893" y="182"/>
                  <a:pt x="892" y="185"/>
                  <a:pt x="892" y="188"/>
                </a:cubicBezTo>
                <a:cubicBezTo>
                  <a:pt x="892" y="188"/>
                  <a:pt x="892" y="189"/>
                  <a:pt x="892" y="189"/>
                </a:cubicBezTo>
                <a:cubicBezTo>
                  <a:pt x="892" y="192"/>
                  <a:pt x="891" y="195"/>
                  <a:pt x="891" y="198"/>
                </a:cubicBezTo>
                <a:cubicBezTo>
                  <a:pt x="891" y="199"/>
                  <a:pt x="891" y="199"/>
                  <a:pt x="891" y="199"/>
                </a:cubicBezTo>
                <a:cubicBezTo>
                  <a:pt x="890" y="205"/>
                  <a:pt x="888" y="212"/>
                  <a:pt x="886" y="218"/>
                </a:cubicBezTo>
                <a:cubicBezTo>
                  <a:pt x="886" y="218"/>
                  <a:pt x="886" y="218"/>
                  <a:pt x="886" y="218"/>
                </a:cubicBezTo>
                <a:cubicBezTo>
                  <a:pt x="875" y="249"/>
                  <a:pt x="851" y="274"/>
                  <a:pt x="821" y="288"/>
                </a:cubicBezTo>
                <a:cubicBezTo>
                  <a:pt x="815" y="290"/>
                  <a:pt x="810" y="292"/>
                  <a:pt x="804" y="293"/>
                </a:cubicBezTo>
                <a:cubicBezTo>
                  <a:pt x="804" y="293"/>
                  <a:pt x="804" y="294"/>
                  <a:pt x="804" y="294"/>
                </a:cubicBezTo>
                <a:cubicBezTo>
                  <a:pt x="802" y="294"/>
                  <a:pt x="800" y="294"/>
                  <a:pt x="798" y="295"/>
                </a:cubicBezTo>
                <a:cubicBezTo>
                  <a:pt x="798" y="295"/>
                  <a:pt x="798" y="295"/>
                  <a:pt x="798" y="295"/>
                </a:cubicBezTo>
                <a:cubicBezTo>
                  <a:pt x="796" y="295"/>
                  <a:pt x="795" y="296"/>
                  <a:pt x="793" y="296"/>
                </a:cubicBezTo>
                <a:cubicBezTo>
                  <a:pt x="793" y="296"/>
                  <a:pt x="792" y="296"/>
                  <a:pt x="792" y="296"/>
                </a:cubicBezTo>
                <a:cubicBezTo>
                  <a:pt x="790" y="296"/>
                  <a:pt x="789" y="296"/>
                  <a:pt x="787" y="297"/>
                </a:cubicBezTo>
                <a:cubicBezTo>
                  <a:pt x="787" y="297"/>
                  <a:pt x="786" y="297"/>
                  <a:pt x="786" y="297"/>
                </a:cubicBezTo>
                <a:cubicBezTo>
                  <a:pt x="784" y="297"/>
                  <a:pt x="783" y="297"/>
                  <a:pt x="781" y="297"/>
                </a:cubicBezTo>
                <a:cubicBezTo>
                  <a:pt x="781" y="297"/>
                  <a:pt x="780" y="297"/>
                  <a:pt x="780" y="297"/>
                </a:cubicBezTo>
                <a:cubicBezTo>
                  <a:pt x="778" y="297"/>
                  <a:pt x="776" y="297"/>
                  <a:pt x="774" y="297"/>
                </a:cubicBezTo>
                <a:cubicBezTo>
                  <a:pt x="771" y="297"/>
                  <a:pt x="769" y="297"/>
                  <a:pt x="767" y="297"/>
                </a:cubicBezTo>
                <a:cubicBezTo>
                  <a:pt x="767" y="297"/>
                  <a:pt x="767" y="297"/>
                  <a:pt x="767" y="297"/>
                </a:cubicBezTo>
                <a:cubicBezTo>
                  <a:pt x="765" y="297"/>
                  <a:pt x="763" y="297"/>
                  <a:pt x="761" y="297"/>
                </a:cubicBezTo>
                <a:cubicBezTo>
                  <a:pt x="761" y="297"/>
                  <a:pt x="761" y="297"/>
                  <a:pt x="761" y="297"/>
                </a:cubicBezTo>
                <a:cubicBezTo>
                  <a:pt x="743" y="295"/>
                  <a:pt x="726" y="289"/>
                  <a:pt x="711" y="280"/>
                </a:cubicBezTo>
                <a:cubicBezTo>
                  <a:pt x="711" y="280"/>
                  <a:pt x="711" y="280"/>
                  <a:pt x="711" y="280"/>
                </a:cubicBezTo>
                <a:cubicBezTo>
                  <a:pt x="709" y="279"/>
                  <a:pt x="707" y="277"/>
                  <a:pt x="705" y="276"/>
                </a:cubicBezTo>
                <a:cubicBezTo>
                  <a:pt x="705" y="276"/>
                  <a:pt x="705" y="275"/>
                  <a:pt x="705" y="275"/>
                </a:cubicBezTo>
                <a:cubicBezTo>
                  <a:pt x="703" y="274"/>
                  <a:pt x="701" y="273"/>
                  <a:pt x="699" y="271"/>
                </a:cubicBezTo>
                <a:cubicBezTo>
                  <a:pt x="699" y="271"/>
                  <a:pt x="699" y="271"/>
                  <a:pt x="699" y="271"/>
                </a:cubicBezTo>
                <a:cubicBezTo>
                  <a:pt x="695" y="268"/>
                  <a:pt x="691" y="265"/>
                  <a:pt x="688" y="261"/>
                </a:cubicBezTo>
                <a:cubicBezTo>
                  <a:pt x="688" y="261"/>
                  <a:pt x="688" y="261"/>
                  <a:pt x="687" y="260"/>
                </a:cubicBezTo>
                <a:cubicBezTo>
                  <a:pt x="686" y="259"/>
                  <a:pt x="684" y="257"/>
                  <a:pt x="683" y="255"/>
                </a:cubicBezTo>
                <a:cubicBezTo>
                  <a:pt x="683" y="255"/>
                  <a:pt x="683" y="255"/>
                  <a:pt x="683" y="255"/>
                </a:cubicBezTo>
                <a:cubicBezTo>
                  <a:pt x="679" y="251"/>
                  <a:pt x="677" y="247"/>
                  <a:pt x="674" y="243"/>
                </a:cubicBezTo>
                <a:cubicBezTo>
                  <a:pt x="674" y="243"/>
                  <a:pt x="674" y="243"/>
                  <a:pt x="674" y="243"/>
                </a:cubicBezTo>
                <a:cubicBezTo>
                  <a:pt x="672" y="241"/>
                  <a:pt x="671" y="239"/>
                  <a:pt x="670" y="236"/>
                </a:cubicBezTo>
                <a:cubicBezTo>
                  <a:pt x="670" y="236"/>
                  <a:pt x="670" y="236"/>
                  <a:pt x="670" y="236"/>
                </a:cubicBezTo>
                <a:cubicBezTo>
                  <a:pt x="660" y="219"/>
                  <a:pt x="655" y="200"/>
                  <a:pt x="655" y="179"/>
                </a:cubicBezTo>
                <a:close/>
                <a:moveTo>
                  <a:pt x="74" y="742"/>
                </a:moveTo>
                <a:cubicBezTo>
                  <a:pt x="74" y="676"/>
                  <a:pt x="127" y="623"/>
                  <a:pt x="192" y="623"/>
                </a:cubicBezTo>
                <a:cubicBezTo>
                  <a:pt x="207" y="623"/>
                  <a:pt x="222" y="626"/>
                  <a:pt x="235" y="631"/>
                </a:cubicBezTo>
                <a:cubicBezTo>
                  <a:pt x="235" y="631"/>
                  <a:pt x="235" y="631"/>
                  <a:pt x="235" y="631"/>
                </a:cubicBezTo>
                <a:cubicBezTo>
                  <a:pt x="237" y="632"/>
                  <a:pt x="240" y="633"/>
                  <a:pt x="242" y="634"/>
                </a:cubicBezTo>
                <a:cubicBezTo>
                  <a:pt x="242" y="634"/>
                  <a:pt x="242" y="634"/>
                  <a:pt x="242" y="634"/>
                </a:cubicBezTo>
                <a:cubicBezTo>
                  <a:pt x="247" y="636"/>
                  <a:pt x="251" y="638"/>
                  <a:pt x="256" y="641"/>
                </a:cubicBezTo>
                <a:cubicBezTo>
                  <a:pt x="256" y="641"/>
                  <a:pt x="256" y="641"/>
                  <a:pt x="256" y="641"/>
                </a:cubicBezTo>
                <a:cubicBezTo>
                  <a:pt x="258" y="643"/>
                  <a:pt x="260" y="644"/>
                  <a:pt x="262" y="645"/>
                </a:cubicBezTo>
                <a:cubicBezTo>
                  <a:pt x="262" y="645"/>
                  <a:pt x="262" y="646"/>
                  <a:pt x="262" y="646"/>
                </a:cubicBezTo>
                <a:cubicBezTo>
                  <a:pt x="266" y="649"/>
                  <a:pt x="270" y="652"/>
                  <a:pt x="274" y="655"/>
                </a:cubicBezTo>
                <a:cubicBezTo>
                  <a:pt x="274" y="655"/>
                  <a:pt x="274" y="656"/>
                  <a:pt x="274" y="656"/>
                </a:cubicBezTo>
                <a:cubicBezTo>
                  <a:pt x="276" y="657"/>
                  <a:pt x="278" y="659"/>
                  <a:pt x="279" y="660"/>
                </a:cubicBezTo>
                <a:cubicBezTo>
                  <a:pt x="279" y="661"/>
                  <a:pt x="279" y="661"/>
                  <a:pt x="280" y="661"/>
                </a:cubicBezTo>
                <a:cubicBezTo>
                  <a:pt x="281" y="663"/>
                  <a:pt x="283" y="665"/>
                  <a:pt x="285" y="667"/>
                </a:cubicBezTo>
                <a:cubicBezTo>
                  <a:pt x="296" y="681"/>
                  <a:pt x="304" y="697"/>
                  <a:pt x="308" y="715"/>
                </a:cubicBezTo>
                <a:cubicBezTo>
                  <a:pt x="309" y="717"/>
                  <a:pt x="309" y="720"/>
                  <a:pt x="310" y="722"/>
                </a:cubicBezTo>
                <a:cubicBezTo>
                  <a:pt x="310" y="722"/>
                  <a:pt x="310" y="722"/>
                  <a:pt x="310" y="722"/>
                </a:cubicBezTo>
                <a:cubicBezTo>
                  <a:pt x="310" y="724"/>
                  <a:pt x="310" y="726"/>
                  <a:pt x="311" y="728"/>
                </a:cubicBezTo>
                <a:cubicBezTo>
                  <a:pt x="311" y="728"/>
                  <a:pt x="311" y="728"/>
                  <a:pt x="311" y="729"/>
                </a:cubicBezTo>
                <a:cubicBezTo>
                  <a:pt x="311" y="730"/>
                  <a:pt x="311" y="732"/>
                  <a:pt x="311" y="734"/>
                </a:cubicBezTo>
                <a:cubicBezTo>
                  <a:pt x="311" y="734"/>
                  <a:pt x="311" y="735"/>
                  <a:pt x="311" y="735"/>
                </a:cubicBezTo>
                <a:cubicBezTo>
                  <a:pt x="311" y="737"/>
                  <a:pt x="311" y="740"/>
                  <a:pt x="311" y="742"/>
                </a:cubicBezTo>
                <a:cubicBezTo>
                  <a:pt x="311" y="744"/>
                  <a:pt x="311" y="747"/>
                  <a:pt x="311" y="750"/>
                </a:cubicBezTo>
                <a:cubicBezTo>
                  <a:pt x="311" y="750"/>
                  <a:pt x="311" y="751"/>
                  <a:pt x="311" y="751"/>
                </a:cubicBezTo>
                <a:cubicBezTo>
                  <a:pt x="311" y="754"/>
                  <a:pt x="310" y="756"/>
                  <a:pt x="310" y="759"/>
                </a:cubicBezTo>
                <a:cubicBezTo>
                  <a:pt x="310" y="759"/>
                  <a:pt x="310" y="759"/>
                  <a:pt x="310" y="759"/>
                </a:cubicBezTo>
                <a:cubicBezTo>
                  <a:pt x="310" y="762"/>
                  <a:pt x="309" y="765"/>
                  <a:pt x="309" y="767"/>
                </a:cubicBezTo>
                <a:cubicBezTo>
                  <a:pt x="309" y="767"/>
                  <a:pt x="309" y="767"/>
                  <a:pt x="309" y="767"/>
                </a:cubicBezTo>
                <a:cubicBezTo>
                  <a:pt x="308" y="770"/>
                  <a:pt x="307" y="773"/>
                  <a:pt x="306" y="775"/>
                </a:cubicBezTo>
                <a:cubicBezTo>
                  <a:pt x="293" y="821"/>
                  <a:pt x="254" y="855"/>
                  <a:pt x="206" y="860"/>
                </a:cubicBezTo>
                <a:cubicBezTo>
                  <a:pt x="206" y="860"/>
                  <a:pt x="206" y="860"/>
                  <a:pt x="206" y="860"/>
                </a:cubicBezTo>
                <a:cubicBezTo>
                  <a:pt x="204" y="860"/>
                  <a:pt x="201" y="860"/>
                  <a:pt x="199" y="861"/>
                </a:cubicBezTo>
                <a:cubicBezTo>
                  <a:pt x="199" y="861"/>
                  <a:pt x="199" y="861"/>
                  <a:pt x="199" y="861"/>
                </a:cubicBezTo>
                <a:cubicBezTo>
                  <a:pt x="197" y="861"/>
                  <a:pt x="195" y="861"/>
                  <a:pt x="192" y="861"/>
                </a:cubicBezTo>
                <a:cubicBezTo>
                  <a:pt x="190" y="861"/>
                  <a:pt x="188" y="861"/>
                  <a:pt x="186" y="861"/>
                </a:cubicBezTo>
                <a:cubicBezTo>
                  <a:pt x="186" y="861"/>
                  <a:pt x="185" y="860"/>
                  <a:pt x="185" y="860"/>
                </a:cubicBezTo>
                <a:cubicBezTo>
                  <a:pt x="183" y="860"/>
                  <a:pt x="182" y="860"/>
                  <a:pt x="180" y="860"/>
                </a:cubicBezTo>
                <a:cubicBezTo>
                  <a:pt x="180" y="860"/>
                  <a:pt x="179" y="860"/>
                  <a:pt x="179" y="860"/>
                </a:cubicBezTo>
                <a:cubicBezTo>
                  <a:pt x="177" y="860"/>
                  <a:pt x="176" y="860"/>
                  <a:pt x="174" y="859"/>
                </a:cubicBezTo>
                <a:cubicBezTo>
                  <a:pt x="174" y="859"/>
                  <a:pt x="174" y="859"/>
                  <a:pt x="174" y="859"/>
                </a:cubicBezTo>
                <a:cubicBezTo>
                  <a:pt x="172" y="859"/>
                  <a:pt x="170" y="859"/>
                  <a:pt x="168" y="858"/>
                </a:cubicBezTo>
                <a:cubicBezTo>
                  <a:pt x="168" y="858"/>
                  <a:pt x="168" y="858"/>
                  <a:pt x="168" y="858"/>
                </a:cubicBezTo>
                <a:cubicBezTo>
                  <a:pt x="166" y="858"/>
                  <a:pt x="164" y="857"/>
                  <a:pt x="162" y="857"/>
                </a:cubicBezTo>
                <a:cubicBezTo>
                  <a:pt x="162" y="857"/>
                  <a:pt x="162" y="857"/>
                  <a:pt x="162" y="857"/>
                </a:cubicBezTo>
                <a:cubicBezTo>
                  <a:pt x="157" y="855"/>
                  <a:pt x="151" y="853"/>
                  <a:pt x="146" y="851"/>
                </a:cubicBezTo>
                <a:cubicBezTo>
                  <a:pt x="146" y="851"/>
                  <a:pt x="146" y="851"/>
                  <a:pt x="146" y="851"/>
                </a:cubicBezTo>
                <a:cubicBezTo>
                  <a:pt x="103" y="833"/>
                  <a:pt x="74" y="791"/>
                  <a:pt x="74" y="742"/>
                </a:cubicBezTo>
                <a:close/>
                <a:moveTo>
                  <a:pt x="179" y="2118"/>
                </a:moveTo>
                <a:cubicBezTo>
                  <a:pt x="113" y="2118"/>
                  <a:pt x="60" y="2065"/>
                  <a:pt x="60" y="1999"/>
                </a:cubicBezTo>
                <a:cubicBezTo>
                  <a:pt x="60" y="1945"/>
                  <a:pt x="96" y="1899"/>
                  <a:pt x="146" y="1885"/>
                </a:cubicBezTo>
                <a:cubicBezTo>
                  <a:pt x="146" y="1885"/>
                  <a:pt x="146" y="1885"/>
                  <a:pt x="146" y="1885"/>
                </a:cubicBezTo>
                <a:cubicBezTo>
                  <a:pt x="151" y="1883"/>
                  <a:pt x="156" y="1882"/>
                  <a:pt x="162" y="1881"/>
                </a:cubicBezTo>
                <a:cubicBezTo>
                  <a:pt x="162" y="1881"/>
                  <a:pt x="162" y="1881"/>
                  <a:pt x="162" y="1881"/>
                </a:cubicBezTo>
                <a:cubicBezTo>
                  <a:pt x="164" y="1881"/>
                  <a:pt x="167" y="1881"/>
                  <a:pt x="169" y="1880"/>
                </a:cubicBezTo>
                <a:cubicBezTo>
                  <a:pt x="170" y="1880"/>
                  <a:pt x="170" y="1880"/>
                  <a:pt x="171" y="1880"/>
                </a:cubicBezTo>
                <a:cubicBezTo>
                  <a:pt x="174" y="1880"/>
                  <a:pt x="176" y="1880"/>
                  <a:pt x="179" y="1880"/>
                </a:cubicBezTo>
                <a:cubicBezTo>
                  <a:pt x="181" y="1880"/>
                  <a:pt x="183" y="1880"/>
                  <a:pt x="185" y="1880"/>
                </a:cubicBezTo>
                <a:cubicBezTo>
                  <a:pt x="186" y="1880"/>
                  <a:pt x="186" y="1880"/>
                  <a:pt x="187" y="1880"/>
                </a:cubicBezTo>
                <a:cubicBezTo>
                  <a:pt x="188" y="1880"/>
                  <a:pt x="190" y="1881"/>
                  <a:pt x="192" y="1881"/>
                </a:cubicBezTo>
                <a:cubicBezTo>
                  <a:pt x="192" y="1881"/>
                  <a:pt x="193" y="1881"/>
                  <a:pt x="193" y="1881"/>
                </a:cubicBezTo>
                <a:cubicBezTo>
                  <a:pt x="195" y="1881"/>
                  <a:pt x="197" y="1881"/>
                  <a:pt x="199" y="1882"/>
                </a:cubicBezTo>
                <a:cubicBezTo>
                  <a:pt x="199" y="1882"/>
                  <a:pt x="199" y="1882"/>
                  <a:pt x="199" y="1882"/>
                </a:cubicBezTo>
                <a:cubicBezTo>
                  <a:pt x="201" y="1882"/>
                  <a:pt x="204" y="1883"/>
                  <a:pt x="206" y="1883"/>
                </a:cubicBezTo>
                <a:cubicBezTo>
                  <a:pt x="218" y="1886"/>
                  <a:pt x="229" y="1891"/>
                  <a:pt x="239" y="1897"/>
                </a:cubicBezTo>
                <a:cubicBezTo>
                  <a:pt x="239" y="1897"/>
                  <a:pt x="239" y="1897"/>
                  <a:pt x="239" y="1897"/>
                </a:cubicBezTo>
                <a:cubicBezTo>
                  <a:pt x="244" y="1899"/>
                  <a:pt x="248" y="1902"/>
                  <a:pt x="252" y="1905"/>
                </a:cubicBezTo>
                <a:cubicBezTo>
                  <a:pt x="252" y="1905"/>
                  <a:pt x="252" y="1905"/>
                  <a:pt x="252" y="1905"/>
                </a:cubicBezTo>
                <a:cubicBezTo>
                  <a:pt x="258" y="1910"/>
                  <a:pt x="263" y="1915"/>
                  <a:pt x="268" y="1921"/>
                </a:cubicBezTo>
                <a:cubicBezTo>
                  <a:pt x="268" y="1921"/>
                  <a:pt x="268" y="1921"/>
                  <a:pt x="268" y="1921"/>
                </a:cubicBezTo>
                <a:cubicBezTo>
                  <a:pt x="273" y="1927"/>
                  <a:pt x="278" y="1933"/>
                  <a:pt x="282" y="1939"/>
                </a:cubicBezTo>
                <a:cubicBezTo>
                  <a:pt x="282" y="1939"/>
                  <a:pt x="282" y="1939"/>
                  <a:pt x="282" y="1939"/>
                </a:cubicBezTo>
                <a:cubicBezTo>
                  <a:pt x="286" y="1947"/>
                  <a:pt x="290" y="1956"/>
                  <a:pt x="293" y="1965"/>
                </a:cubicBezTo>
                <a:cubicBezTo>
                  <a:pt x="293" y="1965"/>
                  <a:pt x="293" y="1965"/>
                  <a:pt x="293" y="1965"/>
                </a:cubicBezTo>
                <a:cubicBezTo>
                  <a:pt x="293" y="1967"/>
                  <a:pt x="294" y="1970"/>
                  <a:pt x="295" y="1973"/>
                </a:cubicBezTo>
                <a:cubicBezTo>
                  <a:pt x="295" y="1973"/>
                  <a:pt x="295" y="1973"/>
                  <a:pt x="295" y="1973"/>
                </a:cubicBezTo>
                <a:cubicBezTo>
                  <a:pt x="295" y="1976"/>
                  <a:pt x="296" y="1979"/>
                  <a:pt x="296" y="1981"/>
                </a:cubicBezTo>
                <a:cubicBezTo>
                  <a:pt x="296" y="1982"/>
                  <a:pt x="296" y="1982"/>
                  <a:pt x="296" y="1982"/>
                </a:cubicBezTo>
                <a:cubicBezTo>
                  <a:pt x="297" y="1984"/>
                  <a:pt x="297" y="1987"/>
                  <a:pt x="297" y="1989"/>
                </a:cubicBezTo>
                <a:cubicBezTo>
                  <a:pt x="297" y="1990"/>
                  <a:pt x="297" y="1990"/>
                  <a:pt x="297" y="1991"/>
                </a:cubicBezTo>
                <a:cubicBezTo>
                  <a:pt x="298" y="1994"/>
                  <a:pt x="298" y="1996"/>
                  <a:pt x="298" y="1999"/>
                </a:cubicBezTo>
                <a:cubicBezTo>
                  <a:pt x="298" y="2001"/>
                  <a:pt x="298" y="2003"/>
                  <a:pt x="297" y="2005"/>
                </a:cubicBezTo>
                <a:cubicBezTo>
                  <a:pt x="297" y="2006"/>
                  <a:pt x="297" y="2006"/>
                  <a:pt x="297" y="2006"/>
                </a:cubicBezTo>
                <a:cubicBezTo>
                  <a:pt x="297" y="2008"/>
                  <a:pt x="297" y="2010"/>
                  <a:pt x="297" y="2012"/>
                </a:cubicBezTo>
                <a:cubicBezTo>
                  <a:pt x="297" y="2012"/>
                  <a:pt x="297" y="2012"/>
                  <a:pt x="297" y="2013"/>
                </a:cubicBezTo>
                <a:cubicBezTo>
                  <a:pt x="297" y="2015"/>
                  <a:pt x="296" y="2017"/>
                  <a:pt x="296" y="2019"/>
                </a:cubicBezTo>
                <a:cubicBezTo>
                  <a:pt x="296" y="2019"/>
                  <a:pt x="296" y="2019"/>
                  <a:pt x="296" y="2019"/>
                </a:cubicBezTo>
                <a:cubicBezTo>
                  <a:pt x="296" y="2021"/>
                  <a:pt x="295" y="2023"/>
                  <a:pt x="295" y="2025"/>
                </a:cubicBezTo>
                <a:cubicBezTo>
                  <a:pt x="283" y="2078"/>
                  <a:pt x="235" y="2118"/>
                  <a:pt x="179" y="2118"/>
                </a:cubicBezTo>
                <a:close/>
                <a:moveTo>
                  <a:pt x="1560" y="1999"/>
                </a:moveTo>
                <a:cubicBezTo>
                  <a:pt x="1560" y="2065"/>
                  <a:pt x="1507" y="2118"/>
                  <a:pt x="1441" y="2118"/>
                </a:cubicBezTo>
                <a:cubicBezTo>
                  <a:pt x="1385" y="2118"/>
                  <a:pt x="1337" y="2078"/>
                  <a:pt x="1325" y="2025"/>
                </a:cubicBezTo>
                <a:cubicBezTo>
                  <a:pt x="1325" y="2025"/>
                  <a:pt x="1325" y="2025"/>
                  <a:pt x="1325" y="2025"/>
                </a:cubicBezTo>
                <a:cubicBezTo>
                  <a:pt x="1325" y="2023"/>
                  <a:pt x="1324" y="2021"/>
                  <a:pt x="1324" y="2019"/>
                </a:cubicBezTo>
                <a:cubicBezTo>
                  <a:pt x="1324" y="2019"/>
                  <a:pt x="1324" y="2019"/>
                  <a:pt x="1324" y="2019"/>
                </a:cubicBezTo>
                <a:cubicBezTo>
                  <a:pt x="1324" y="2017"/>
                  <a:pt x="1323" y="2015"/>
                  <a:pt x="1323" y="2013"/>
                </a:cubicBezTo>
                <a:cubicBezTo>
                  <a:pt x="1323" y="2012"/>
                  <a:pt x="1323" y="2012"/>
                  <a:pt x="1323" y="2012"/>
                </a:cubicBezTo>
                <a:cubicBezTo>
                  <a:pt x="1323" y="2010"/>
                  <a:pt x="1323" y="2008"/>
                  <a:pt x="1323" y="2006"/>
                </a:cubicBezTo>
                <a:cubicBezTo>
                  <a:pt x="1323" y="2006"/>
                  <a:pt x="1323" y="2006"/>
                  <a:pt x="1323" y="2005"/>
                </a:cubicBezTo>
                <a:cubicBezTo>
                  <a:pt x="1322" y="2003"/>
                  <a:pt x="1322" y="2001"/>
                  <a:pt x="1322" y="1999"/>
                </a:cubicBezTo>
                <a:cubicBezTo>
                  <a:pt x="1322" y="1996"/>
                  <a:pt x="1322" y="1994"/>
                  <a:pt x="1323" y="1991"/>
                </a:cubicBezTo>
                <a:cubicBezTo>
                  <a:pt x="1323" y="1990"/>
                  <a:pt x="1323" y="1990"/>
                  <a:pt x="1323" y="1989"/>
                </a:cubicBezTo>
                <a:cubicBezTo>
                  <a:pt x="1323" y="1987"/>
                  <a:pt x="1323" y="1984"/>
                  <a:pt x="1324" y="1982"/>
                </a:cubicBezTo>
                <a:cubicBezTo>
                  <a:pt x="1324" y="1982"/>
                  <a:pt x="1324" y="1982"/>
                  <a:pt x="1324" y="1981"/>
                </a:cubicBezTo>
                <a:cubicBezTo>
                  <a:pt x="1324" y="1979"/>
                  <a:pt x="1325" y="1976"/>
                  <a:pt x="1325" y="1973"/>
                </a:cubicBezTo>
                <a:cubicBezTo>
                  <a:pt x="1325" y="1973"/>
                  <a:pt x="1325" y="1973"/>
                  <a:pt x="1325" y="1973"/>
                </a:cubicBezTo>
                <a:cubicBezTo>
                  <a:pt x="1326" y="1970"/>
                  <a:pt x="1327" y="1967"/>
                  <a:pt x="1327" y="1965"/>
                </a:cubicBezTo>
                <a:cubicBezTo>
                  <a:pt x="1327" y="1965"/>
                  <a:pt x="1327" y="1965"/>
                  <a:pt x="1327" y="1965"/>
                </a:cubicBezTo>
                <a:cubicBezTo>
                  <a:pt x="1338" y="1931"/>
                  <a:pt x="1363" y="1903"/>
                  <a:pt x="1395" y="1889"/>
                </a:cubicBezTo>
                <a:cubicBezTo>
                  <a:pt x="1397" y="1889"/>
                  <a:pt x="1399" y="1888"/>
                  <a:pt x="1400" y="1887"/>
                </a:cubicBezTo>
                <a:cubicBezTo>
                  <a:pt x="1400" y="1887"/>
                  <a:pt x="1400" y="1887"/>
                  <a:pt x="1400" y="1887"/>
                </a:cubicBezTo>
                <a:cubicBezTo>
                  <a:pt x="1404" y="1886"/>
                  <a:pt x="1408" y="1885"/>
                  <a:pt x="1412" y="1884"/>
                </a:cubicBezTo>
                <a:cubicBezTo>
                  <a:pt x="1412" y="1884"/>
                  <a:pt x="1412" y="1884"/>
                  <a:pt x="1412" y="1884"/>
                </a:cubicBezTo>
                <a:cubicBezTo>
                  <a:pt x="1416" y="1883"/>
                  <a:pt x="1419" y="1882"/>
                  <a:pt x="1423" y="1881"/>
                </a:cubicBezTo>
                <a:cubicBezTo>
                  <a:pt x="1423" y="1881"/>
                  <a:pt x="1424" y="1881"/>
                  <a:pt x="1424" y="1881"/>
                </a:cubicBezTo>
                <a:cubicBezTo>
                  <a:pt x="1425" y="1881"/>
                  <a:pt x="1427" y="1881"/>
                  <a:pt x="1429" y="1881"/>
                </a:cubicBezTo>
                <a:cubicBezTo>
                  <a:pt x="1430" y="1881"/>
                  <a:pt x="1431" y="1881"/>
                  <a:pt x="1431" y="1880"/>
                </a:cubicBezTo>
                <a:cubicBezTo>
                  <a:pt x="1433" y="1880"/>
                  <a:pt x="1434" y="1880"/>
                  <a:pt x="1435" y="1880"/>
                </a:cubicBezTo>
                <a:cubicBezTo>
                  <a:pt x="1437" y="1880"/>
                  <a:pt x="1439" y="1880"/>
                  <a:pt x="1441" y="1880"/>
                </a:cubicBezTo>
                <a:cubicBezTo>
                  <a:pt x="1444" y="1880"/>
                  <a:pt x="1446" y="1880"/>
                  <a:pt x="1448" y="1880"/>
                </a:cubicBezTo>
                <a:cubicBezTo>
                  <a:pt x="1448" y="1880"/>
                  <a:pt x="1448" y="1880"/>
                  <a:pt x="1449" y="1880"/>
                </a:cubicBezTo>
                <a:cubicBezTo>
                  <a:pt x="1451" y="1880"/>
                  <a:pt x="1453" y="1881"/>
                  <a:pt x="1455" y="1881"/>
                </a:cubicBezTo>
                <a:cubicBezTo>
                  <a:pt x="1455" y="1881"/>
                  <a:pt x="1455" y="1881"/>
                  <a:pt x="1455" y="1881"/>
                </a:cubicBezTo>
                <a:cubicBezTo>
                  <a:pt x="1475" y="1883"/>
                  <a:pt x="1494" y="1891"/>
                  <a:pt x="1510" y="1902"/>
                </a:cubicBezTo>
                <a:cubicBezTo>
                  <a:pt x="1510" y="1902"/>
                  <a:pt x="1510" y="1902"/>
                  <a:pt x="1510" y="1902"/>
                </a:cubicBezTo>
                <a:cubicBezTo>
                  <a:pt x="1516" y="1906"/>
                  <a:pt x="1522" y="1911"/>
                  <a:pt x="1527" y="1917"/>
                </a:cubicBezTo>
                <a:cubicBezTo>
                  <a:pt x="1527" y="1917"/>
                  <a:pt x="1527" y="1917"/>
                  <a:pt x="1527" y="1917"/>
                </a:cubicBezTo>
                <a:cubicBezTo>
                  <a:pt x="1529" y="1919"/>
                  <a:pt x="1531" y="1921"/>
                  <a:pt x="1532" y="1922"/>
                </a:cubicBezTo>
                <a:cubicBezTo>
                  <a:pt x="1532" y="1922"/>
                  <a:pt x="1532" y="1922"/>
                  <a:pt x="1532" y="1922"/>
                </a:cubicBezTo>
                <a:cubicBezTo>
                  <a:pt x="1535" y="1926"/>
                  <a:pt x="1538" y="1930"/>
                  <a:pt x="1541" y="1934"/>
                </a:cubicBezTo>
                <a:cubicBezTo>
                  <a:pt x="1541" y="1934"/>
                  <a:pt x="1541" y="1935"/>
                  <a:pt x="1542" y="1935"/>
                </a:cubicBezTo>
                <a:cubicBezTo>
                  <a:pt x="1543" y="1937"/>
                  <a:pt x="1544" y="1939"/>
                  <a:pt x="1545" y="1941"/>
                </a:cubicBezTo>
                <a:cubicBezTo>
                  <a:pt x="1545" y="1941"/>
                  <a:pt x="1545" y="1941"/>
                  <a:pt x="1545" y="1941"/>
                </a:cubicBezTo>
                <a:cubicBezTo>
                  <a:pt x="1547" y="1943"/>
                  <a:pt x="1548" y="1946"/>
                  <a:pt x="1549" y="1948"/>
                </a:cubicBezTo>
                <a:cubicBezTo>
                  <a:pt x="1549" y="1948"/>
                  <a:pt x="1549" y="1948"/>
                  <a:pt x="1549" y="1948"/>
                </a:cubicBezTo>
                <a:cubicBezTo>
                  <a:pt x="1556" y="1963"/>
                  <a:pt x="1560" y="1981"/>
                  <a:pt x="1560" y="1999"/>
                </a:cubicBezTo>
                <a:close/>
                <a:moveTo>
                  <a:pt x="1555" y="1861"/>
                </a:moveTo>
                <a:cubicBezTo>
                  <a:pt x="1528" y="1838"/>
                  <a:pt x="1493" y="1824"/>
                  <a:pt x="1455" y="1821"/>
                </a:cubicBezTo>
                <a:cubicBezTo>
                  <a:pt x="1455" y="1467"/>
                  <a:pt x="1455" y="1467"/>
                  <a:pt x="1455" y="1467"/>
                </a:cubicBezTo>
                <a:cubicBezTo>
                  <a:pt x="1859" y="1467"/>
                  <a:pt x="1859" y="1467"/>
                  <a:pt x="1859" y="1467"/>
                </a:cubicBezTo>
                <a:cubicBezTo>
                  <a:pt x="1869" y="1496"/>
                  <a:pt x="1885" y="1522"/>
                  <a:pt x="1907" y="1542"/>
                </a:cubicBezTo>
                <a:lnTo>
                  <a:pt x="1555" y="1861"/>
                </a:lnTo>
                <a:close/>
                <a:moveTo>
                  <a:pt x="2029" y="1530"/>
                </a:moveTo>
                <a:cubicBezTo>
                  <a:pt x="2023" y="1530"/>
                  <a:pt x="2017" y="1530"/>
                  <a:pt x="2011" y="1529"/>
                </a:cubicBezTo>
                <a:cubicBezTo>
                  <a:pt x="2011" y="1529"/>
                  <a:pt x="2011" y="1529"/>
                  <a:pt x="2011" y="1529"/>
                </a:cubicBezTo>
                <a:cubicBezTo>
                  <a:pt x="2008" y="1528"/>
                  <a:pt x="2006" y="1528"/>
                  <a:pt x="2004" y="1527"/>
                </a:cubicBezTo>
                <a:cubicBezTo>
                  <a:pt x="2003" y="1527"/>
                  <a:pt x="2002" y="1527"/>
                  <a:pt x="2002" y="1527"/>
                </a:cubicBezTo>
                <a:cubicBezTo>
                  <a:pt x="2000" y="1526"/>
                  <a:pt x="1997" y="1526"/>
                  <a:pt x="1995" y="1525"/>
                </a:cubicBezTo>
                <a:cubicBezTo>
                  <a:pt x="1995" y="1525"/>
                  <a:pt x="1995" y="1525"/>
                  <a:pt x="1994" y="1525"/>
                </a:cubicBezTo>
                <a:cubicBezTo>
                  <a:pt x="1992" y="1524"/>
                  <a:pt x="1989" y="1523"/>
                  <a:pt x="1987" y="1522"/>
                </a:cubicBezTo>
                <a:cubicBezTo>
                  <a:pt x="1987" y="1522"/>
                  <a:pt x="1986" y="1522"/>
                  <a:pt x="1986" y="1522"/>
                </a:cubicBezTo>
                <a:cubicBezTo>
                  <a:pt x="1984" y="1521"/>
                  <a:pt x="1982" y="1520"/>
                  <a:pt x="1980" y="1519"/>
                </a:cubicBezTo>
                <a:cubicBezTo>
                  <a:pt x="1979" y="1519"/>
                  <a:pt x="1979" y="1519"/>
                  <a:pt x="1979" y="1519"/>
                </a:cubicBezTo>
                <a:cubicBezTo>
                  <a:pt x="1974" y="1517"/>
                  <a:pt x="1969" y="1514"/>
                  <a:pt x="1965" y="1511"/>
                </a:cubicBezTo>
                <a:cubicBezTo>
                  <a:pt x="1965" y="1511"/>
                  <a:pt x="1965" y="1511"/>
                  <a:pt x="1965" y="1511"/>
                </a:cubicBezTo>
                <a:cubicBezTo>
                  <a:pt x="1960" y="1508"/>
                  <a:pt x="1956" y="1505"/>
                  <a:pt x="1952" y="1501"/>
                </a:cubicBezTo>
                <a:cubicBezTo>
                  <a:pt x="1952" y="1501"/>
                  <a:pt x="1952" y="1501"/>
                  <a:pt x="1952" y="1501"/>
                </a:cubicBezTo>
                <a:cubicBezTo>
                  <a:pt x="1941" y="1492"/>
                  <a:pt x="1931" y="1480"/>
                  <a:pt x="1924" y="1467"/>
                </a:cubicBezTo>
                <a:cubicBezTo>
                  <a:pt x="1924" y="1467"/>
                  <a:pt x="1924" y="1467"/>
                  <a:pt x="1924" y="1467"/>
                </a:cubicBezTo>
                <a:cubicBezTo>
                  <a:pt x="1923" y="1465"/>
                  <a:pt x="1922" y="1463"/>
                  <a:pt x="1921" y="1461"/>
                </a:cubicBezTo>
                <a:cubicBezTo>
                  <a:pt x="1921" y="1461"/>
                  <a:pt x="1921" y="1460"/>
                  <a:pt x="1921" y="1460"/>
                </a:cubicBezTo>
                <a:cubicBezTo>
                  <a:pt x="1920" y="1458"/>
                  <a:pt x="1919" y="1457"/>
                  <a:pt x="1918" y="1455"/>
                </a:cubicBezTo>
                <a:cubicBezTo>
                  <a:pt x="1918" y="1454"/>
                  <a:pt x="1918" y="1454"/>
                  <a:pt x="1918" y="1454"/>
                </a:cubicBezTo>
                <a:cubicBezTo>
                  <a:pt x="1917" y="1452"/>
                  <a:pt x="1917" y="1450"/>
                  <a:pt x="1916" y="1448"/>
                </a:cubicBezTo>
                <a:cubicBezTo>
                  <a:pt x="1916" y="1448"/>
                  <a:pt x="1916" y="1447"/>
                  <a:pt x="1916" y="1447"/>
                </a:cubicBezTo>
                <a:cubicBezTo>
                  <a:pt x="1915" y="1445"/>
                  <a:pt x="1914" y="1443"/>
                  <a:pt x="1914" y="1440"/>
                </a:cubicBezTo>
                <a:cubicBezTo>
                  <a:pt x="1914" y="1440"/>
                  <a:pt x="1914" y="1440"/>
                  <a:pt x="1914" y="1440"/>
                </a:cubicBezTo>
                <a:cubicBezTo>
                  <a:pt x="1913" y="1438"/>
                  <a:pt x="1913" y="1436"/>
                  <a:pt x="1912" y="1434"/>
                </a:cubicBezTo>
                <a:cubicBezTo>
                  <a:pt x="1912" y="1433"/>
                  <a:pt x="1912" y="1433"/>
                  <a:pt x="1912" y="1432"/>
                </a:cubicBezTo>
                <a:cubicBezTo>
                  <a:pt x="1912" y="1430"/>
                  <a:pt x="1911" y="1429"/>
                  <a:pt x="1911" y="1427"/>
                </a:cubicBezTo>
                <a:cubicBezTo>
                  <a:pt x="1911" y="1427"/>
                  <a:pt x="1911" y="1426"/>
                  <a:pt x="1911" y="1425"/>
                </a:cubicBezTo>
                <a:cubicBezTo>
                  <a:pt x="1911" y="1423"/>
                  <a:pt x="1911" y="1422"/>
                  <a:pt x="1911" y="1420"/>
                </a:cubicBezTo>
                <a:cubicBezTo>
                  <a:pt x="1910" y="1419"/>
                  <a:pt x="1910" y="1419"/>
                  <a:pt x="1910" y="1418"/>
                </a:cubicBezTo>
                <a:cubicBezTo>
                  <a:pt x="1910" y="1416"/>
                  <a:pt x="1910" y="1414"/>
                  <a:pt x="1910" y="1411"/>
                </a:cubicBezTo>
                <a:cubicBezTo>
                  <a:pt x="1910" y="1410"/>
                  <a:pt x="1910" y="1408"/>
                  <a:pt x="1910" y="1407"/>
                </a:cubicBezTo>
                <a:cubicBezTo>
                  <a:pt x="1910" y="1407"/>
                  <a:pt x="1910" y="1407"/>
                  <a:pt x="1910" y="1407"/>
                </a:cubicBezTo>
                <a:cubicBezTo>
                  <a:pt x="1912" y="1350"/>
                  <a:pt x="1955" y="1303"/>
                  <a:pt x="2010" y="1294"/>
                </a:cubicBezTo>
                <a:cubicBezTo>
                  <a:pt x="2010" y="1294"/>
                  <a:pt x="2010" y="1294"/>
                  <a:pt x="2010" y="1294"/>
                </a:cubicBezTo>
                <a:cubicBezTo>
                  <a:pt x="2013" y="1293"/>
                  <a:pt x="2016" y="1293"/>
                  <a:pt x="2019" y="1293"/>
                </a:cubicBezTo>
                <a:cubicBezTo>
                  <a:pt x="2019" y="1293"/>
                  <a:pt x="2020" y="1293"/>
                  <a:pt x="2020" y="1293"/>
                </a:cubicBezTo>
                <a:cubicBezTo>
                  <a:pt x="2023" y="1292"/>
                  <a:pt x="2026" y="1292"/>
                  <a:pt x="2029" y="1292"/>
                </a:cubicBezTo>
                <a:cubicBezTo>
                  <a:pt x="2031" y="1292"/>
                  <a:pt x="2033" y="1292"/>
                  <a:pt x="2035" y="1292"/>
                </a:cubicBezTo>
                <a:cubicBezTo>
                  <a:pt x="2036" y="1292"/>
                  <a:pt x="2036" y="1293"/>
                  <a:pt x="2037" y="1293"/>
                </a:cubicBezTo>
                <a:cubicBezTo>
                  <a:pt x="2038" y="1293"/>
                  <a:pt x="2039" y="1293"/>
                  <a:pt x="2041" y="1293"/>
                </a:cubicBezTo>
                <a:cubicBezTo>
                  <a:pt x="2041" y="1293"/>
                  <a:pt x="2042" y="1293"/>
                  <a:pt x="2043" y="1293"/>
                </a:cubicBezTo>
                <a:cubicBezTo>
                  <a:pt x="2044" y="1293"/>
                  <a:pt x="2045" y="1293"/>
                  <a:pt x="2046" y="1294"/>
                </a:cubicBezTo>
                <a:cubicBezTo>
                  <a:pt x="2047" y="1294"/>
                  <a:pt x="2048" y="1294"/>
                  <a:pt x="2049" y="1294"/>
                </a:cubicBezTo>
                <a:cubicBezTo>
                  <a:pt x="2050" y="1294"/>
                  <a:pt x="2051" y="1294"/>
                  <a:pt x="2052" y="1294"/>
                </a:cubicBezTo>
                <a:cubicBezTo>
                  <a:pt x="2053" y="1295"/>
                  <a:pt x="2053" y="1295"/>
                  <a:pt x="2054" y="1295"/>
                </a:cubicBezTo>
                <a:cubicBezTo>
                  <a:pt x="2055" y="1295"/>
                  <a:pt x="2056" y="1295"/>
                  <a:pt x="2057" y="1296"/>
                </a:cubicBezTo>
                <a:cubicBezTo>
                  <a:pt x="2058" y="1296"/>
                  <a:pt x="2059" y="1296"/>
                  <a:pt x="2060" y="1296"/>
                </a:cubicBezTo>
                <a:cubicBezTo>
                  <a:pt x="2061" y="1297"/>
                  <a:pt x="2061" y="1297"/>
                  <a:pt x="2062" y="1297"/>
                </a:cubicBezTo>
                <a:cubicBezTo>
                  <a:pt x="2063" y="1297"/>
                  <a:pt x="2064" y="1298"/>
                  <a:pt x="2065" y="1298"/>
                </a:cubicBezTo>
                <a:cubicBezTo>
                  <a:pt x="2066" y="1298"/>
                  <a:pt x="2066" y="1298"/>
                  <a:pt x="2067" y="1299"/>
                </a:cubicBezTo>
                <a:cubicBezTo>
                  <a:pt x="2068" y="1299"/>
                  <a:pt x="2069" y="1299"/>
                  <a:pt x="2070" y="1300"/>
                </a:cubicBezTo>
                <a:cubicBezTo>
                  <a:pt x="2116" y="1316"/>
                  <a:pt x="2148" y="1360"/>
                  <a:pt x="2148" y="1411"/>
                </a:cubicBezTo>
                <a:cubicBezTo>
                  <a:pt x="2148" y="1477"/>
                  <a:pt x="2095" y="1530"/>
                  <a:pt x="2029" y="1530"/>
                </a:cubicBezTo>
                <a:close/>
              </a:path>
            </a:pathLst>
          </a:custGeom>
          <a:solidFill>
            <a:schemeClr val="bg1"/>
          </a:solidFill>
          <a:ln w="1270">
            <a:noFill/>
          </a:ln>
        </p:spPr>
        <p:txBody>
          <a:bodyPr vert="horz" wrap="square" lIns="73132" tIns="36566" rIns="73132" bIns="36566" numCol="1" anchor="t" anchorCtr="0" compatLnSpc="1">
            <a:prstTxWarp prst="textNoShape">
              <a:avLst/>
            </a:prstTxWarp>
          </a:bodyPr>
          <a:lstStyle/>
          <a:p>
            <a:pPr defTabSz="1219140"/>
            <a:endParaRPr lang="en-US" sz="2400" dirty="0">
              <a:solidFill>
                <a:srgbClr val="53565A"/>
              </a:solidFill>
            </a:endParaRPr>
          </a:p>
        </p:txBody>
      </p:sp>
    </p:spTree>
    <p:extLst>
      <p:ext uri="{BB962C8B-B14F-4D97-AF65-F5344CB8AC3E}">
        <p14:creationId xmlns:p14="http://schemas.microsoft.com/office/powerpoint/2010/main" val="4581298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txBox="1">
            <a:spLocks/>
          </p:cNvSpPr>
          <p:nvPr/>
        </p:nvSpPr>
        <p:spPr>
          <a:xfrm>
            <a:off x="1475099" y="1337813"/>
            <a:ext cx="7251051" cy="4405873"/>
          </a:xfrm>
          <a:prstGeom prst="rect">
            <a:avLst/>
          </a:prstGeom>
        </p:spPr>
        <p:txBody>
          <a:bodyPr wrap="square" lIns="175764" tIns="0" rIns="175764" bIns="0" anchor="t"/>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600" b="1" u="sng" spc="-67" dirty="0">
              <a:gradFill>
                <a:gsLst>
                  <a:gs pos="5417">
                    <a:srgbClr val="55565A"/>
                  </a:gs>
                  <a:gs pos="28000">
                    <a:srgbClr val="55565A"/>
                  </a:gs>
                </a:gsLst>
                <a:lin ang="5400000" scaled="0"/>
              </a:gradFill>
              <a:latin typeface="Arial" panose="020B0604020202020204"/>
            </a:endParaRPr>
          </a:p>
          <a:p>
            <a:endParaRPr lang="en-US" sz="1600" b="1" u="sng" spc="-67" dirty="0">
              <a:gradFill>
                <a:gsLst>
                  <a:gs pos="5417">
                    <a:srgbClr val="55565A"/>
                  </a:gs>
                  <a:gs pos="28000">
                    <a:srgbClr val="55565A"/>
                  </a:gs>
                </a:gsLst>
                <a:lin ang="5400000" scaled="0"/>
              </a:gradFill>
              <a:latin typeface="Arial" panose="020B0604020202020204"/>
            </a:endParaRPr>
          </a:p>
          <a:p>
            <a:endParaRPr lang="en-US" sz="1600" b="1" u="sng" spc="-67" dirty="0">
              <a:gradFill>
                <a:gsLst>
                  <a:gs pos="5417">
                    <a:srgbClr val="55565A"/>
                  </a:gs>
                  <a:gs pos="28000">
                    <a:srgbClr val="55565A"/>
                  </a:gs>
                </a:gsLst>
                <a:lin ang="5400000" scaled="0"/>
              </a:gradFill>
              <a:latin typeface="Arial" panose="020B0604020202020204"/>
            </a:endParaRPr>
          </a:p>
          <a:p>
            <a:endParaRPr lang="en-US" sz="1600" b="1" u="sng" spc="-67" dirty="0">
              <a:gradFill>
                <a:gsLst>
                  <a:gs pos="5417">
                    <a:srgbClr val="55565A"/>
                  </a:gs>
                  <a:gs pos="28000">
                    <a:srgbClr val="55565A"/>
                  </a:gs>
                </a:gsLst>
                <a:lin ang="5400000" scaled="0"/>
              </a:gradFill>
              <a:latin typeface="Arial" panose="020B0604020202020204"/>
            </a:endParaRPr>
          </a:p>
          <a:p>
            <a:endParaRPr lang="en-US" sz="1600" b="1" u="sng" spc="-67" dirty="0">
              <a:gradFill>
                <a:gsLst>
                  <a:gs pos="5417">
                    <a:srgbClr val="55565A"/>
                  </a:gs>
                  <a:gs pos="28000">
                    <a:srgbClr val="55565A"/>
                  </a:gs>
                </a:gsLst>
                <a:lin ang="5400000" scaled="0"/>
              </a:gradFill>
              <a:latin typeface="Arial" panose="020B0604020202020204"/>
            </a:endParaRPr>
          </a:p>
          <a:p>
            <a:endParaRPr lang="en-US" sz="1600" b="1" u="sng" spc="-67" dirty="0">
              <a:gradFill>
                <a:gsLst>
                  <a:gs pos="5417">
                    <a:srgbClr val="55565A"/>
                  </a:gs>
                  <a:gs pos="28000">
                    <a:srgbClr val="55565A"/>
                  </a:gs>
                </a:gsLst>
                <a:lin ang="5400000" scaled="0"/>
              </a:gradFill>
              <a:latin typeface="Arial" panose="020B0604020202020204"/>
            </a:endParaRPr>
          </a:p>
          <a:p>
            <a:endParaRPr lang="en-US" sz="1600" b="1" u="sng" spc="-67" dirty="0">
              <a:gradFill>
                <a:gsLst>
                  <a:gs pos="5417">
                    <a:srgbClr val="55565A"/>
                  </a:gs>
                  <a:gs pos="28000">
                    <a:srgbClr val="55565A"/>
                  </a:gs>
                </a:gsLst>
                <a:lin ang="5400000" scaled="0"/>
              </a:gradFill>
              <a:latin typeface="Arial" panose="020B0604020202020204"/>
            </a:endParaRPr>
          </a:p>
          <a:p>
            <a:endParaRPr lang="en-US" sz="1600" b="1" u="sng" spc="-67" dirty="0">
              <a:gradFill>
                <a:gsLst>
                  <a:gs pos="5417">
                    <a:srgbClr val="55565A"/>
                  </a:gs>
                  <a:gs pos="28000">
                    <a:srgbClr val="55565A"/>
                  </a:gs>
                </a:gsLst>
                <a:lin ang="5400000" scaled="0"/>
              </a:gradFill>
              <a:latin typeface="Arial" panose="020B0604020202020204"/>
            </a:endParaRPr>
          </a:p>
          <a:p>
            <a:endParaRPr lang="en-US" sz="1600" b="1" u="sng" spc="-67" dirty="0">
              <a:gradFill>
                <a:gsLst>
                  <a:gs pos="5417">
                    <a:srgbClr val="55565A"/>
                  </a:gs>
                  <a:gs pos="28000">
                    <a:srgbClr val="55565A"/>
                  </a:gs>
                </a:gsLst>
                <a:lin ang="5400000" scaled="0"/>
              </a:gradFill>
              <a:latin typeface="Arial" panose="020B0604020202020204"/>
            </a:endParaRPr>
          </a:p>
          <a:p>
            <a:endParaRPr lang="en-US" sz="1600" b="1" u="sng" spc="-67" dirty="0">
              <a:gradFill>
                <a:gsLst>
                  <a:gs pos="5417">
                    <a:srgbClr val="55565A"/>
                  </a:gs>
                  <a:gs pos="28000">
                    <a:srgbClr val="55565A"/>
                  </a:gs>
                </a:gsLst>
                <a:lin ang="5400000" scaled="0"/>
              </a:gradFill>
              <a:latin typeface="Arial" panose="020B0604020202020204"/>
            </a:endParaRPr>
          </a:p>
        </p:txBody>
      </p:sp>
      <p:sp>
        <p:nvSpPr>
          <p:cNvPr id="8" name="Title 1"/>
          <p:cNvSpPr txBox="1">
            <a:spLocks/>
          </p:cNvSpPr>
          <p:nvPr/>
        </p:nvSpPr>
        <p:spPr>
          <a:xfrm>
            <a:off x="461470" y="304966"/>
            <a:ext cx="8396863" cy="620359"/>
          </a:xfrm>
          <a:prstGeom prst="rect">
            <a:avLst/>
          </a:prstGeom>
        </p:spPr>
        <p:txBody>
          <a:bodyPr vert="horz" lIns="121914" tIns="60957" rIns="121914" bIns="60957" rtlCol="0" anchor="b" anchorCtr="0">
            <a:normAutofit/>
          </a:bodyPr>
          <a:lstStyle>
            <a:lvl1pPr algn="l" defTabSz="914400" rtl="0" eaLnBrk="1" latinLnBrk="0" hangingPunct="1">
              <a:lnSpc>
                <a:spcPct val="90000"/>
              </a:lnSpc>
              <a:spcBef>
                <a:spcPct val="0"/>
              </a:spcBef>
              <a:buNone/>
              <a:defRPr sz="2000" b="0" kern="1200">
                <a:solidFill>
                  <a:schemeClr val="tx1"/>
                </a:solidFill>
                <a:latin typeface="Arial" pitchFamily="34" charset="0"/>
                <a:ea typeface="+mj-ea"/>
                <a:cs typeface="Arial" pitchFamily="34" charset="0"/>
              </a:defRPr>
            </a:lvl1pPr>
          </a:lstStyle>
          <a:p>
            <a:endParaRPr lang="en-US" dirty="0">
              <a:solidFill>
                <a:srgbClr val="55565A"/>
              </a:solidFill>
            </a:endParaRPr>
          </a:p>
        </p:txBody>
      </p:sp>
      <p:sp>
        <p:nvSpPr>
          <p:cNvPr id="18" name="Rectangle 17"/>
          <p:cNvSpPr/>
          <p:nvPr/>
        </p:nvSpPr>
        <p:spPr>
          <a:xfrm>
            <a:off x="0" y="162"/>
            <a:ext cx="9144000" cy="753555"/>
          </a:xfrm>
          <a:prstGeom prst="rect">
            <a:avLst/>
          </a:prstGeom>
          <a:solidFill>
            <a:srgbClr val="00549F"/>
          </a:solidFill>
          <a:ln>
            <a:noFill/>
          </a:ln>
        </p:spPr>
        <p:txBody>
          <a:bodyPr vert="horz" wrap="square" lIns="51192" tIns="36566" rIns="21938" bIns="36566" numCol="1" anchor="ctr" anchorCtr="0" compatLnSpc="1">
            <a:prstTxWarp prst="textNoShape">
              <a:avLst/>
            </a:prstTxWarp>
          </a:bodyPr>
          <a:lstStyle/>
          <a:p>
            <a:pPr defTabSz="1219140">
              <a:lnSpc>
                <a:spcPct val="95000"/>
              </a:lnSpc>
            </a:pPr>
            <a:endParaRPr lang="en-US" sz="900" dirty="0">
              <a:solidFill>
                <a:srgbClr val="53565A"/>
              </a:solidFill>
            </a:endParaRPr>
          </a:p>
        </p:txBody>
      </p:sp>
      <p:sp>
        <p:nvSpPr>
          <p:cNvPr id="20" name="Title 1"/>
          <p:cNvSpPr txBox="1">
            <a:spLocks/>
          </p:cNvSpPr>
          <p:nvPr/>
        </p:nvSpPr>
        <p:spPr>
          <a:xfrm>
            <a:off x="186829" y="250542"/>
            <a:ext cx="8229600" cy="434975"/>
          </a:xfrm>
          <a:prstGeom prst="rect">
            <a:avLst/>
          </a:prstGeom>
        </p:spPr>
        <p:txBody>
          <a:bodyPr vert="horz" lIns="91438" tIns="45719" rIns="91438" bIns="45719" rtlCol="0" anchor="b" anchorCtr="0">
            <a:normAutofit/>
          </a:bodyPr>
          <a:lstStyle>
            <a:lvl1pPr algn="l" defTabSz="914400" rtl="0" eaLnBrk="1" latinLnBrk="0" hangingPunct="1">
              <a:lnSpc>
                <a:spcPct val="90000"/>
              </a:lnSpc>
              <a:spcBef>
                <a:spcPct val="0"/>
              </a:spcBef>
              <a:buNone/>
              <a:defRPr sz="2000" b="0" kern="1200">
                <a:solidFill>
                  <a:schemeClr val="tx1"/>
                </a:solidFill>
                <a:latin typeface="Arial" pitchFamily="34" charset="0"/>
                <a:ea typeface="+mj-ea"/>
                <a:cs typeface="Arial" pitchFamily="34" charset="0"/>
              </a:defRPr>
            </a:lvl1pPr>
          </a:lstStyle>
          <a:p>
            <a:r>
              <a:rPr lang="en-US" sz="2400" dirty="0" smtClean="0">
                <a:solidFill>
                  <a:srgbClr val="FFFFFF"/>
                </a:solidFill>
              </a:rPr>
              <a:t>Pre Work &amp; Actions to Take </a:t>
            </a:r>
            <a:endParaRPr lang="en-US" sz="2400" dirty="0">
              <a:solidFill>
                <a:srgbClr val="FFFFFF"/>
              </a:solidFill>
            </a:endParaRPr>
          </a:p>
        </p:txBody>
      </p:sp>
      <p:sp>
        <p:nvSpPr>
          <p:cNvPr id="2" name="TextBox 1"/>
          <p:cNvSpPr txBox="1"/>
          <p:nvPr/>
        </p:nvSpPr>
        <p:spPr>
          <a:xfrm>
            <a:off x="293929" y="1141274"/>
            <a:ext cx="8421350" cy="1754326"/>
          </a:xfrm>
          <a:prstGeom prst="rect">
            <a:avLst/>
          </a:prstGeom>
          <a:noFill/>
        </p:spPr>
        <p:txBody>
          <a:bodyPr wrap="square" rtlCol="0">
            <a:spAutoFit/>
          </a:bodyPr>
          <a:lstStyle/>
          <a:p>
            <a:pPr marL="342900" indent="-342900" defTabSz="914400">
              <a:buFont typeface="+mj-lt"/>
              <a:buAutoNum type="arabicPeriod"/>
            </a:pPr>
            <a:r>
              <a:rPr lang="en-US" sz="1800" dirty="0" smtClean="0">
                <a:solidFill>
                  <a:prstClr val="black"/>
                </a:solidFill>
              </a:rPr>
              <a:t>CA Agile Central teams must update, correct, verify  the team members assigned to the teams</a:t>
            </a:r>
          </a:p>
          <a:p>
            <a:pPr marL="342900" indent="-342900" defTabSz="914400">
              <a:buFont typeface="+mj-lt"/>
              <a:buAutoNum type="arabicPeriod"/>
            </a:pPr>
            <a:r>
              <a:rPr lang="en-US" sz="1800" dirty="0" smtClean="0">
                <a:solidFill>
                  <a:prstClr val="black"/>
                </a:solidFill>
              </a:rPr>
              <a:t>CA Agile Central Scrum or Agile team members  </a:t>
            </a:r>
            <a:r>
              <a:rPr lang="en-US" sz="1800" b="1" dirty="0" smtClean="0">
                <a:solidFill>
                  <a:prstClr val="black"/>
                </a:solidFill>
              </a:rPr>
              <a:t>Must</a:t>
            </a:r>
            <a:r>
              <a:rPr lang="en-US" sz="1800" dirty="0" smtClean="0">
                <a:solidFill>
                  <a:prstClr val="black"/>
                </a:solidFill>
              </a:rPr>
              <a:t> have their “Role” filled in </a:t>
            </a:r>
          </a:p>
          <a:p>
            <a:pPr lvl="1" defTabSz="914400"/>
            <a:r>
              <a:rPr lang="en-US" sz="1800" dirty="0" smtClean="0">
                <a:solidFill>
                  <a:prstClr val="black"/>
                </a:solidFill>
              </a:rPr>
              <a:t>*note (Everyone using CA Agile </a:t>
            </a:r>
            <a:r>
              <a:rPr lang="en-US" sz="1800" b="1" dirty="0">
                <a:solidFill>
                  <a:prstClr val="black"/>
                </a:solidFill>
              </a:rPr>
              <a:t>S</a:t>
            </a:r>
            <a:r>
              <a:rPr lang="en-US" sz="1800" b="1" dirty="0" smtClean="0">
                <a:solidFill>
                  <a:prstClr val="black"/>
                </a:solidFill>
              </a:rPr>
              <a:t>hould</a:t>
            </a:r>
            <a:r>
              <a:rPr lang="en-US" sz="1800" dirty="0" smtClean="0">
                <a:solidFill>
                  <a:prstClr val="black"/>
                </a:solidFill>
              </a:rPr>
              <a:t> have their role assigned  scrum team members </a:t>
            </a:r>
            <a:r>
              <a:rPr lang="en-US" sz="1800" b="1" dirty="0" smtClean="0">
                <a:solidFill>
                  <a:prstClr val="black"/>
                </a:solidFill>
              </a:rPr>
              <a:t>Must</a:t>
            </a:r>
            <a:r>
              <a:rPr lang="en-US" sz="1800" dirty="0" smtClean="0">
                <a:solidFill>
                  <a:prstClr val="black"/>
                </a:solidFill>
              </a:rPr>
              <a:t> have their role assigned) </a:t>
            </a:r>
            <a:endParaRPr lang="en-US" sz="1800" dirty="0">
              <a:solidFill>
                <a:prstClr val="black"/>
              </a:solidFill>
            </a:endParaRPr>
          </a:p>
        </p:txBody>
      </p:sp>
      <p:pic>
        <p:nvPicPr>
          <p:cNvPr id="4098" name="Picture 2" descr="C:\Users\lassmrew\AppData\Local\Temp\SNAGHTML3f932db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9511" y="2930706"/>
            <a:ext cx="5140278" cy="338796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05316" y="3048000"/>
            <a:ext cx="2420834" cy="32832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267072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5"/>
            <a:ext cx="9144000" cy="753555"/>
          </a:xfrm>
          <a:prstGeom prst="rect">
            <a:avLst/>
          </a:prstGeom>
          <a:solidFill>
            <a:srgbClr val="00549F"/>
          </a:solidFill>
          <a:ln>
            <a:noFill/>
          </a:ln>
        </p:spPr>
        <p:txBody>
          <a:bodyPr vert="horz" wrap="square" lIns="51192" tIns="36566" rIns="21938" bIns="36566" numCol="1" anchor="ctr" anchorCtr="0" compatLnSpc="1">
            <a:prstTxWarp prst="textNoShape">
              <a:avLst/>
            </a:prstTxWarp>
          </a:bodyPr>
          <a:lstStyle/>
          <a:p>
            <a:pPr defTabSz="1219140">
              <a:lnSpc>
                <a:spcPct val="95000"/>
              </a:lnSpc>
            </a:pPr>
            <a:endParaRPr lang="en-US" sz="900" dirty="0">
              <a:solidFill>
                <a:srgbClr val="53565A"/>
              </a:solidFill>
            </a:endParaRPr>
          </a:p>
        </p:txBody>
      </p:sp>
      <p:sp>
        <p:nvSpPr>
          <p:cNvPr id="6" name="Title 1"/>
          <p:cNvSpPr txBox="1">
            <a:spLocks/>
          </p:cNvSpPr>
          <p:nvPr/>
        </p:nvSpPr>
        <p:spPr>
          <a:xfrm>
            <a:off x="186829" y="250542"/>
            <a:ext cx="8229600" cy="434975"/>
          </a:xfrm>
          <a:prstGeom prst="rect">
            <a:avLst/>
          </a:prstGeom>
        </p:spPr>
        <p:txBody>
          <a:bodyPr vert="horz" lIns="91438" tIns="45719" rIns="91438" bIns="45719" rtlCol="0" anchor="b" anchorCtr="0">
            <a:normAutofit/>
          </a:bodyPr>
          <a:lstStyle>
            <a:lvl1pPr algn="l" defTabSz="914400" rtl="0" eaLnBrk="1" latinLnBrk="0" hangingPunct="1">
              <a:lnSpc>
                <a:spcPct val="90000"/>
              </a:lnSpc>
              <a:spcBef>
                <a:spcPct val="0"/>
              </a:spcBef>
              <a:buNone/>
              <a:defRPr sz="2000" b="0" kern="1200">
                <a:solidFill>
                  <a:schemeClr val="tx1"/>
                </a:solidFill>
                <a:latin typeface="Arial" pitchFamily="34" charset="0"/>
                <a:ea typeface="+mj-ea"/>
                <a:cs typeface="Arial" pitchFamily="34" charset="0"/>
              </a:defRPr>
            </a:lvl1pPr>
          </a:lstStyle>
          <a:p>
            <a:r>
              <a:rPr lang="en-US" sz="2400" dirty="0">
                <a:solidFill>
                  <a:schemeClr val="bg1"/>
                </a:solidFill>
              </a:rPr>
              <a:t>OSAM Reporting Hub – Report Visualization</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9575" y="2276475"/>
            <a:ext cx="8324850" cy="2305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245658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5"/>
            <a:ext cx="9144000" cy="753555"/>
          </a:xfrm>
          <a:prstGeom prst="rect">
            <a:avLst/>
          </a:prstGeom>
          <a:solidFill>
            <a:srgbClr val="00549F"/>
          </a:solidFill>
          <a:ln>
            <a:noFill/>
          </a:ln>
        </p:spPr>
        <p:txBody>
          <a:bodyPr vert="horz" wrap="square" lIns="51192" tIns="36566" rIns="21938" bIns="36566" numCol="1" anchor="ctr" anchorCtr="0" compatLnSpc="1">
            <a:prstTxWarp prst="textNoShape">
              <a:avLst/>
            </a:prstTxWarp>
          </a:bodyPr>
          <a:lstStyle/>
          <a:p>
            <a:pPr defTabSz="1219140">
              <a:lnSpc>
                <a:spcPct val="95000"/>
              </a:lnSpc>
            </a:pPr>
            <a:endParaRPr lang="en-US" sz="900" dirty="0">
              <a:solidFill>
                <a:srgbClr val="53565A"/>
              </a:solidFill>
            </a:endParaRPr>
          </a:p>
        </p:txBody>
      </p:sp>
      <p:sp>
        <p:nvSpPr>
          <p:cNvPr id="6" name="Title 1"/>
          <p:cNvSpPr txBox="1">
            <a:spLocks/>
          </p:cNvSpPr>
          <p:nvPr/>
        </p:nvSpPr>
        <p:spPr>
          <a:xfrm>
            <a:off x="186829" y="250542"/>
            <a:ext cx="8229600" cy="434975"/>
          </a:xfrm>
          <a:prstGeom prst="rect">
            <a:avLst/>
          </a:prstGeom>
        </p:spPr>
        <p:txBody>
          <a:bodyPr vert="horz" lIns="91438" tIns="45719" rIns="91438" bIns="45719" rtlCol="0" anchor="b" anchorCtr="0">
            <a:normAutofit/>
          </a:bodyPr>
          <a:lstStyle>
            <a:lvl1pPr algn="l" defTabSz="914400" rtl="0" eaLnBrk="1" latinLnBrk="0" hangingPunct="1">
              <a:lnSpc>
                <a:spcPct val="90000"/>
              </a:lnSpc>
              <a:spcBef>
                <a:spcPct val="0"/>
              </a:spcBef>
              <a:buNone/>
              <a:defRPr sz="2000" b="0" kern="1200">
                <a:solidFill>
                  <a:schemeClr val="tx1"/>
                </a:solidFill>
                <a:latin typeface="Arial" pitchFamily="34" charset="0"/>
                <a:ea typeface="+mj-ea"/>
                <a:cs typeface="Arial" pitchFamily="34" charset="0"/>
              </a:defRPr>
            </a:lvl1pPr>
          </a:lstStyle>
          <a:p>
            <a:r>
              <a:rPr lang="en-US" sz="2400" dirty="0">
                <a:solidFill>
                  <a:schemeClr val="bg1"/>
                </a:solidFill>
              </a:rPr>
              <a:t>OSAM Reporting Hub – Report Visualization</a:t>
            </a: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1174750"/>
            <a:ext cx="8401050" cy="4997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374972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5"/>
            <a:ext cx="9144000" cy="753555"/>
          </a:xfrm>
          <a:prstGeom prst="rect">
            <a:avLst/>
          </a:prstGeom>
          <a:solidFill>
            <a:srgbClr val="00549F"/>
          </a:solidFill>
          <a:ln>
            <a:noFill/>
          </a:ln>
        </p:spPr>
        <p:txBody>
          <a:bodyPr vert="horz" wrap="square" lIns="51192" tIns="36566" rIns="21938" bIns="36566" numCol="1" anchor="ctr" anchorCtr="0" compatLnSpc="1">
            <a:prstTxWarp prst="textNoShape">
              <a:avLst/>
            </a:prstTxWarp>
          </a:bodyPr>
          <a:lstStyle/>
          <a:p>
            <a:pPr defTabSz="1219140">
              <a:lnSpc>
                <a:spcPct val="95000"/>
              </a:lnSpc>
            </a:pPr>
            <a:endParaRPr lang="en-US" sz="900" dirty="0">
              <a:solidFill>
                <a:srgbClr val="53565A"/>
              </a:solidFill>
            </a:endParaRPr>
          </a:p>
        </p:txBody>
      </p:sp>
      <p:sp>
        <p:nvSpPr>
          <p:cNvPr id="6" name="Title 1"/>
          <p:cNvSpPr txBox="1">
            <a:spLocks/>
          </p:cNvSpPr>
          <p:nvPr/>
        </p:nvSpPr>
        <p:spPr>
          <a:xfrm>
            <a:off x="186829" y="250542"/>
            <a:ext cx="8229600" cy="434975"/>
          </a:xfrm>
          <a:prstGeom prst="rect">
            <a:avLst/>
          </a:prstGeom>
        </p:spPr>
        <p:txBody>
          <a:bodyPr vert="horz" lIns="91438" tIns="45719" rIns="91438" bIns="45719" rtlCol="0" anchor="b" anchorCtr="0">
            <a:normAutofit/>
          </a:bodyPr>
          <a:lstStyle>
            <a:lvl1pPr algn="l" defTabSz="914400" rtl="0" eaLnBrk="1" latinLnBrk="0" hangingPunct="1">
              <a:lnSpc>
                <a:spcPct val="90000"/>
              </a:lnSpc>
              <a:spcBef>
                <a:spcPct val="0"/>
              </a:spcBef>
              <a:buNone/>
              <a:defRPr sz="2000" b="0" kern="1200">
                <a:solidFill>
                  <a:schemeClr val="tx1"/>
                </a:solidFill>
                <a:latin typeface="Arial" pitchFamily="34" charset="0"/>
                <a:ea typeface="+mj-ea"/>
                <a:cs typeface="Arial" pitchFamily="34" charset="0"/>
              </a:defRPr>
            </a:lvl1pPr>
          </a:lstStyle>
          <a:p>
            <a:r>
              <a:rPr lang="en-US" sz="2400" dirty="0" smtClean="0">
                <a:solidFill>
                  <a:schemeClr val="bg1"/>
                </a:solidFill>
              </a:rPr>
              <a:t>Trouble Shooting Tips </a:t>
            </a:r>
            <a:endParaRPr lang="en-US" sz="2400" dirty="0">
              <a:solidFill>
                <a:schemeClr val="bg1"/>
              </a:solidFill>
            </a:endParaRPr>
          </a:p>
        </p:txBody>
      </p:sp>
      <p:sp>
        <p:nvSpPr>
          <p:cNvPr id="2" name="TextBox 1"/>
          <p:cNvSpPr txBox="1"/>
          <p:nvPr/>
        </p:nvSpPr>
        <p:spPr>
          <a:xfrm>
            <a:off x="186829" y="999460"/>
            <a:ext cx="8816290" cy="646331"/>
          </a:xfrm>
          <a:prstGeom prst="rect">
            <a:avLst/>
          </a:prstGeom>
          <a:noFill/>
        </p:spPr>
        <p:txBody>
          <a:bodyPr wrap="square" rtlCol="0">
            <a:spAutoFit/>
          </a:bodyPr>
          <a:lstStyle/>
          <a:p>
            <a:pPr marL="457200" indent="-457200">
              <a:buFont typeface="+mj-lt"/>
              <a:buAutoNum type="arabicPeriod"/>
            </a:pPr>
            <a:r>
              <a:rPr lang="en-US" dirty="0" smtClean="0"/>
              <a:t>If the resource's Facility is incorrect From People Soft data their resource manager can update in Global Self </a:t>
            </a:r>
            <a:r>
              <a:rPr lang="en-US" dirty="0"/>
              <a:t>S</a:t>
            </a:r>
            <a:r>
              <a:rPr lang="en-US" dirty="0" smtClean="0"/>
              <a:t>ervice. </a:t>
            </a:r>
          </a:p>
        </p:txBody>
      </p:sp>
      <p:pic>
        <p:nvPicPr>
          <p:cNvPr id="3074" name="Picture 1" descr="image0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7713" y="1994269"/>
            <a:ext cx="5507831" cy="418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85777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5"/>
            <a:ext cx="9144000" cy="753555"/>
          </a:xfrm>
          <a:prstGeom prst="rect">
            <a:avLst/>
          </a:prstGeom>
          <a:solidFill>
            <a:srgbClr val="00549F"/>
          </a:solidFill>
          <a:ln>
            <a:noFill/>
          </a:ln>
        </p:spPr>
        <p:txBody>
          <a:bodyPr vert="horz" wrap="square" lIns="51192" tIns="36566" rIns="21938" bIns="36566" numCol="1" anchor="ctr" anchorCtr="0" compatLnSpc="1">
            <a:prstTxWarp prst="textNoShape">
              <a:avLst/>
            </a:prstTxWarp>
          </a:bodyPr>
          <a:lstStyle/>
          <a:p>
            <a:pPr defTabSz="1219140">
              <a:lnSpc>
                <a:spcPct val="95000"/>
              </a:lnSpc>
            </a:pPr>
            <a:endParaRPr lang="en-US" sz="900" dirty="0">
              <a:solidFill>
                <a:srgbClr val="53565A"/>
              </a:solidFill>
            </a:endParaRPr>
          </a:p>
        </p:txBody>
      </p:sp>
      <p:sp>
        <p:nvSpPr>
          <p:cNvPr id="6" name="Title 1"/>
          <p:cNvSpPr txBox="1">
            <a:spLocks/>
          </p:cNvSpPr>
          <p:nvPr/>
        </p:nvSpPr>
        <p:spPr>
          <a:xfrm>
            <a:off x="186829" y="250542"/>
            <a:ext cx="8229600" cy="434975"/>
          </a:xfrm>
          <a:prstGeom prst="rect">
            <a:avLst/>
          </a:prstGeom>
        </p:spPr>
        <p:txBody>
          <a:bodyPr vert="horz" lIns="91438" tIns="45719" rIns="91438" bIns="45719" rtlCol="0" anchor="b" anchorCtr="0">
            <a:normAutofit/>
          </a:bodyPr>
          <a:lstStyle>
            <a:lvl1pPr algn="l" defTabSz="914400" rtl="0" eaLnBrk="1" latinLnBrk="0" hangingPunct="1">
              <a:lnSpc>
                <a:spcPct val="90000"/>
              </a:lnSpc>
              <a:spcBef>
                <a:spcPct val="0"/>
              </a:spcBef>
              <a:buNone/>
              <a:defRPr sz="2000" b="0" kern="1200">
                <a:solidFill>
                  <a:schemeClr val="tx1"/>
                </a:solidFill>
                <a:latin typeface="Arial" pitchFamily="34" charset="0"/>
                <a:ea typeface="+mj-ea"/>
                <a:cs typeface="Arial" pitchFamily="34" charset="0"/>
              </a:defRPr>
            </a:lvl1pPr>
          </a:lstStyle>
          <a:p>
            <a:r>
              <a:rPr lang="en-US" sz="2400" dirty="0" smtClean="0">
                <a:solidFill>
                  <a:schemeClr val="bg1"/>
                </a:solidFill>
              </a:rPr>
              <a:t>Appendix </a:t>
            </a:r>
            <a:endParaRPr lang="en-US" sz="2400" dirty="0">
              <a:solidFill>
                <a:schemeClr val="bg1"/>
              </a:solidFill>
            </a:endParaRPr>
          </a:p>
        </p:txBody>
      </p:sp>
      <p:sp>
        <p:nvSpPr>
          <p:cNvPr id="7" name="Rectangle 26"/>
          <p:cNvSpPr>
            <a:spLocks noChangeArrowheads="1"/>
          </p:cNvSpPr>
          <p:nvPr/>
        </p:nvSpPr>
        <p:spPr bwMode="auto">
          <a:xfrm>
            <a:off x="531097" y="1412239"/>
            <a:ext cx="875110" cy="4453395"/>
          </a:xfrm>
          <a:prstGeom prst="rect">
            <a:avLst/>
          </a:prstGeom>
          <a:solidFill>
            <a:srgbClr val="00549F"/>
          </a:solidFill>
          <a:ln>
            <a:noFill/>
          </a:ln>
          <a:extLst/>
        </p:spPr>
        <p:txBody>
          <a:bodyPr vert="horz" wrap="square" lIns="51192" tIns="36566" rIns="21938" bIns="36566" numCol="1" anchor="ctr" anchorCtr="0" compatLnSpc="1">
            <a:prstTxWarp prst="textNoShape">
              <a:avLst/>
            </a:prstTxWarp>
          </a:bodyPr>
          <a:lstStyle/>
          <a:p>
            <a:pPr defTabSz="1219140">
              <a:lnSpc>
                <a:spcPct val="95000"/>
              </a:lnSpc>
            </a:pPr>
            <a:endParaRPr lang="en-US" sz="900" dirty="0">
              <a:solidFill>
                <a:srgbClr val="53565A"/>
              </a:solidFill>
            </a:endParaRPr>
          </a:p>
        </p:txBody>
      </p:sp>
      <p:sp>
        <p:nvSpPr>
          <p:cNvPr id="9" name="Freeform 35"/>
          <p:cNvSpPr>
            <a:spLocks noChangeAspect="1" noEditPoints="1"/>
          </p:cNvSpPr>
          <p:nvPr/>
        </p:nvSpPr>
        <p:spPr bwMode="auto">
          <a:xfrm>
            <a:off x="754321" y="1622573"/>
            <a:ext cx="428663" cy="561725"/>
          </a:xfrm>
          <a:custGeom>
            <a:avLst/>
            <a:gdLst>
              <a:gd name="T0" fmla="*/ 595 w 2216"/>
              <a:gd name="T1" fmla="*/ 179 h 2178"/>
              <a:gd name="T2" fmla="*/ 179 w 2216"/>
              <a:gd name="T3" fmla="*/ 2178 h 2178"/>
              <a:gd name="T4" fmla="*/ 2208 w 2216"/>
              <a:gd name="T5" fmla="*/ 1411 h 2178"/>
              <a:gd name="T6" fmla="*/ 2010 w 2216"/>
              <a:gd name="T7" fmla="*/ 355 h 2178"/>
              <a:gd name="T8" fmla="*/ 947 w 2216"/>
              <a:gd name="T9" fmla="*/ 1467 h 2178"/>
              <a:gd name="T10" fmla="*/ 644 w 2216"/>
              <a:gd name="T11" fmla="*/ 1530 h 2178"/>
              <a:gd name="T12" fmla="*/ 761 w 2216"/>
              <a:gd name="T13" fmla="*/ 715 h 2178"/>
              <a:gd name="T14" fmla="*/ 1226 w 2216"/>
              <a:gd name="T15" fmla="*/ 715 h 2178"/>
              <a:gd name="T16" fmla="*/ 1437 w 2216"/>
              <a:gd name="T17" fmla="*/ 856 h 2178"/>
              <a:gd name="T18" fmla="*/ 1412 w 2216"/>
              <a:gd name="T19" fmla="*/ 860 h 2178"/>
              <a:gd name="T20" fmla="*/ 1286 w 2216"/>
              <a:gd name="T21" fmla="*/ 759 h 2178"/>
              <a:gd name="T22" fmla="*/ 1285 w 2216"/>
              <a:gd name="T23" fmla="*/ 728 h 2178"/>
              <a:gd name="T24" fmla="*/ 1493 w 2216"/>
              <a:gd name="T25" fmla="*/ 664 h 2178"/>
              <a:gd name="T26" fmla="*/ 1449 w 2216"/>
              <a:gd name="T27" fmla="*/ 852 h 2178"/>
              <a:gd name="T28" fmla="*/ 896 w 2216"/>
              <a:gd name="T29" fmla="*/ 1411 h 2178"/>
              <a:gd name="T30" fmla="*/ 893 w 2216"/>
              <a:gd name="T31" fmla="*/ 1440 h 2178"/>
              <a:gd name="T32" fmla="*/ 882 w 2216"/>
              <a:gd name="T33" fmla="*/ 1467 h 2178"/>
              <a:gd name="T34" fmla="*/ 688 w 2216"/>
              <a:gd name="T35" fmla="*/ 1490 h 2178"/>
              <a:gd name="T36" fmla="*/ 786 w 2216"/>
              <a:gd name="T37" fmla="*/ 1293 h 2178"/>
              <a:gd name="T38" fmla="*/ 810 w 2216"/>
              <a:gd name="T39" fmla="*/ 1297 h 2178"/>
              <a:gd name="T40" fmla="*/ 896 w 2216"/>
              <a:gd name="T41" fmla="*/ 1411 h 2178"/>
              <a:gd name="T42" fmla="*/ 2045 w 2216"/>
              <a:gd name="T43" fmla="*/ 297 h 2178"/>
              <a:gd name="T44" fmla="*/ 2010 w 2216"/>
              <a:gd name="T45" fmla="*/ 294 h 2178"/>
              <a:gd name="T46" fmla="*/ 1956 w 2216"/>
              <a:gd name="T47" fmla="*/ 265 h 2178"/>
              <a:gd name="T48" fmla="*/ 1925 w 2216"/>
              <a:gd name="T49" fmla="*/ 218 h 2178"/>
              <a:gd name="T50" fmla="*/ 1919 w 2216"/>
              <a:gd name="T51" fmla="*/ 168 h 2178"/>
              <a:gd name="T52" fmla="*/ 891 w 2216"/>
              <a:gd name="T53" fmla="*/ 158 h 2178"/>
              <a:gd name="T54" fmla="*/ 892 w 2216"/>
              <a:gd name="T55" fmla="*/ 188 h 2178"/>
              <a:gd name="T56" fmla="*/ 804 w 2216"/>
              <a:gd name="T57" fmla="*/ 294 h 2178"/>
              <a:gd name="T58" fmla="*/ 780 w 2216"/>
              <a:gd name="T59" fmla="*/ 297 h 2178"/>
              <a:gd name="T60" fmla="*/ 705 w 2216"/>
              <a:gd name="T61" fmla="*/ 276 h 2178"/>
              <a:gd name="T62" fmla="*/ 674 w 2216"/>
              <a:gd name="T63" fmla="*/ 243 h 2178"/>
              <a:gd name="T64" fmla="*/ 235 w 2216"/>
              <a:gd name="T65" fmla="*/ 631 h 2178"/>
              <a:gd name="T66" fmla="*/ 274 w 2216"/>
              <a:gd name="T67" fmla="*/ 656 h 2178"/>
              <a:gd name="T68" fmla="*/ 311 w 2216"/>
              <a:gd name="T69" fmla="*/ 729 h 2178"/>
              <a:gd name="T70" fmla="*/ 309 w 2216"/>
              <a:gd name="T71" fmla="*/ 767 h 2178"/>
              <a:gd name="T72" fmla="*/ 186 w 2216"/>
              <a:gd name="T73" fmla="*/ 861 h 2178"/>
              <a:gd name="T74" fmla="*/ 162 w 2216"/>
              <a:gd name="T75" fmla="*/ 857 h 2178"/>
              <a:gd name="T76" fmla="*/ 146 w 2216"/>
              <a:gd name="T77" fmla="*/ 1885 h 2178"/>
              <a:gd name="T78" fmla="*/ 192 w 2216"/>
              <a:gd name="T79" fmla="*/ 1881 h 2178"/>
              <a:gd name="T80" fmla="*/ 252 w 2216"/>
              <a:gd name="T81" fmla="*/ 1905 h 2178"/>
              <a:gd name="T82" fmla="*/ 295 w 2216"/>
              <a:gd name="T83" fmla="*/ 1973 h 2178"/>
              <a:gd name="T84" fmla="*/ 297 w 2216"/>
              <a:gd name="T85" fmla="*/ 2012 h 2178"/>
              <a:gd name="T86" fmla="*/ 1325 w 2216"/>
              <a:gd name="T87" fmla="*/ 2025 h 2178"/>
              <a:gd name="T88" fmla="*/ 1322 w 2216"/>
              <a:gd name="T89" fmla="*/ 1999 h 2178"/>
              <a:gd name="T90" fmla="*/ 1327 w 2216"/>
              <a:gd name="T91" fmla="*/ 1965 h 2178"/>
              <a:gd name="T92" fmla="*/ 1429 w 2216"/>
              <a:gd name="T93" fmla="*/ 1881 h 2178"/>
              <a:gd name="T94" fmla="*/ 1510 w 2216"/>
              <a:gd name="T95" fmla="*/ 1902 h 2178"/>
              <a:gd name="T96" fmla="*/ 1545 w 2216"/>
              <a:gd name="T97" fmla="*/ 1941 h 2178"/>
              <a:gd name="T98" fmla="*/ 1859 w 2216"/>
              <a:gd name="T99" fmla="*/ 1467 h 2178"/>
              <a:gd name="T100" fmla="*/ 1995 w 2216"/>
              <a:gd name="T101" fmla="*/ 1525 h 2178"/>
              <a:gd name="T102" fmla="*/ 1952 w 2216"/>
              <a:gd name="T103" fmla="*/ 1501 h 2178"/>
              <a:gd name="T104" fmla="*/ 1916 w 2216"/>
              <a:gd name="T105" fmla="*/ 1448 h 2178"/>
              <a:gd name="T106" fmla="*/ 1911 w 2216"/>
              <a:gd name="T107" fmla="*/ 1420 h 2178"/>
              <a:gd name="T108" fmla="*/ 2020 w 2216"/>
              <a:gd name="T109" fmla="*/ 1293 h 2178"/>
              <a:gd name="T110" fmla="*/ 2052 w 2216"/>
              <a:gd name="T111" fmla="*/ 1294 h 2178"/>
              <a:gd name="T112" fmla="*/ 2148 w 2216"/>
              <a:gd name="T113" fmla="*/ 1411 h 2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216" h="2178">
                <a:moveTo>
                  <a:pt x="2070" y="1237"/>
                </a:moveTo>
                <a:cubicBezTo>
                  <a:pt x="2070" y="354"/>
                  <a:pt x="2070" y="354"/>
                  <a:pt x="2070" y="354"/>
                </a:cubicBezTo>
                <a:cubicBezTo>
                  <a:pt x="2153" y="339"/>
                  <a:pt x="2216" y="266"/>
                  <a:pt x="2216" y="179"/>
                </a:cubicBezTo>
                <a:cubicBezTo>
                  <a:pt x="2216" y="80"/>
                  <a:pt x="2136" y="0"/>
                  <a:pt x="2037" y="0"/>
                </a:cubicBezTo>
                <a:cubicBezTo>
                  <a:pt x="1946" y="0"/>
                  <a:pt x="1870" y="69"/>
                  <a:pt x="1860" y="158"/>
                </a:cubicBezTo>
                <a:cubicBezTo>
                  <a:pt x="951" y="158"/>
                  <a:pt x="951" y="158"/>
                  <a:pt x="951" y="158"/>
                </a:cubicBezTo>
                <a:cubicBezTo>
                  <a:pt x="941" y="69"/>
                  <a:pt x="865" y="0"/>
                  <a:pt x="774" y="0"/>
                </a:cubicBezTo>
                <a:cubicBezTo>
                  <a:pt x="675" y="0"/>
                  <a:pt x="595" y="80"/>
                  <a:pt x="595" y="179"/>
                </a:cubicBezTo>
                <a:cubicBezTo>
                  <a:pt x="595" y="215"/>
                  <a:pt x="606" y="249"/>
                  <a:pt x="625" y="277"/>
                </a:cubicBezTo>
                <a:cubicBezTo>
                  <a:pt x="283" y="587"/>
                  <a:pt x="283" y="587"/>
                  <a:pt x="283" y="587"/>
                </a:cubicBezTo>
                <a:cubicBezTo>
                  <a:pt x="256" y="572"/>
                  <a:pt x="225" y="563"/>
                  <a:pt x="192" y="563"/>
                </a:cubicBezTo>
                <a:cubicBezTo>
                  <a:pt x="94" y="563"/>
                  <a:pt x="14" y="643"/>
                  <a:pt x="14" y="742"/>
                </a:cubicBezTo>
                <a:cubicBezTo>
                  <a:pt x="14" y="824"/>
                  <a:pt x="70" y="894"/>
                  <a:pt x="146" y="914"/>
                </a:cubicBezTo>
                <a:cubicBezTo>
                  <a:pt x="146" y="1823"/>
                  <a:pt x="146" y="1823"/>
                  <a:pt x="146" y="1823"/>
                </a:cubicBezTo>
                <a:cubicBezTo>
                  <a:pt x="63" y="1839"/>
                  <a:pt x="0" y="1912"/>
                  <a:pt x="0" y="1999"/>
                </a:cubicBezTo>
                <a:cubicBezTo>
                  <a:pt x="0" y="2098"/>
                  <a:pt x="80" y="2178"/>
                  <a:pt x="179" y="2178"/>
                </a:cubicBezTo>
                <a:cubicBezTo>
                  <a:pt x="269" y="2178"/>
                  <a:pt x="343" y="2111"/>
                  <a:pt x="356" y="2025"/>
                </a:cubicBezTo>
                <a:cubicBezTo>
                  <a:pt x="1264" y="2025"/>
                  <a:pt x="1264" y="2025"/>
                  <a:pt x="1264" y="2025"/>
                </a:cubicBezTo>
                <a:cubicBezTo>
                  <a:pt x="1277" y="2111"/>
                  <a:pt x="1351" y="2178"/>
                  <a:pt x="1441" y="2178"/>
                </a:cubicBezTo>
                <a:cubicBezTo>
                  <a:pt x="1540" y="2178"/>
                  <a:pt x="1620" y="2098"/>
                  <a:pt x="1620" y="1999"/>
                </a:cubicBezTo>
                <a:cubicBezTo>
                  <a:pt x="1620" y="1965"/>
                  <a:pt x="1611" y="1933"/>
                  <a:pt x="1594" y="1906"/>
                </a:cubicBezTo>
                <a:cubicBezTo>
                  <a:pt x="1959" y="1576"/>
                  <a:pt x="1959" y="1576"/>
                  <a:pt x="1959" y="1576"/>
                </a:cubicBezTo>
                <a:cubicBezTo>
                  <a:pt x="1981" y="1585"/>
                  <a:pt x="2004" y="1590"/>
                  <a:pt x="2029" y="1590"/>
                </a:cubicBezTo>
                <a:cubicBezTo>
                  <a:pt x="2128" y="1590"/>
                  <a:pt x="2208" y="1510"/>
                  <a:pt x="2208" y="1411"/>
                </a:cubicBezTo>
                <a:cubicBezTo>
                  <a:pt x="2208" y="1327"/>
                  <a:pt x="2149" y="1256"/>
                  <a:pt x="2070" y="1237"/>
                </a:cubicBezTo>
                <a:close/>
                <a:moveTo>
                  <a:pt x="1850" y="1407"/>
                </a:moveTo>
                <a:cubicBezTo>
                  <a:pt x="1455" y="1407"/>
                  <a:pt x="1455" y="1407"/>
                  <a:pt x="1455" y="1407"/>
                </a:cubicBezTo>
                <a:cubicBezTo>
                  <a:pt x="1455" y="913"/>
                  <a:pt x="1455" y="913"/>
                  <a:pt x="1455" y="913"/>
                </a:cubicBezTo>
                <a:cubicBezTo>
                  <a:pt x="1529" y="891"/>
                  <a:pt x="1582" y="822"/>
                  <a:pt x="1582" y="742"/>
                </a:cubicBezTo>
                <a:cubicBezTo>
                  <a:pt x="1582" y="713"/>
                  <a:pt x="1575" y="685"/>
                  <a:pt x="1563" y="661"/>
                </a:cubicBezTo>
                <a:cubicBezTo>
                  <a:pt x="1934" y="324"/>
                  <a:pt x="1934" y="324"/>
                  <a:pt x="1934" y="324"/>
                </a:cubicBezTo>
                <a:cubicBezTo>
                  <a:pt x="1956" y="340"/>
                  <a:pt x="1982" y="351"/>
                  <a:pt x="2010" y="355"/>
                </a:cubicBezTo>
                <a:cubicBezTo>
                  <a:pt x="2010" y="1233"/>
                  <a:pt x="2010" y="1233"/>
                  <a:pt x="2010" y="1233"/>
                </a:cubicBezTo>
                <a:cubicBezTo>
                  <a:pt x="1922" y="1242"/>
                  <a:pt x="1852" y="1317"/>
                  <a:pt x="1850" y="1407"/>
                </a:cubicBezTo>
                <a:close/>
                <a:moveTo>
                  <a:pt x="1266" y="1965"/>
                </a:moveTo>
                <a:cubicBezTo>
                  <a:pt x="354" y="1965"/>
                  <a:pt x="354" y="1965"/>
                  <a:pt x="354" y="1965"/>
                </a:cubicBezTo>
                <a:cubicBezTo>
                  <a:pt x="350" y="1941"/>
                  <a:pt x="340" y="1918"/>
                  <a:pt x="327" y="1898"/>
                </a:cubicBezTo>
                <a:cubicBezTo>
                  <a:pt x="691" y="1568"/>
                  <a:pt x="691" y="1568"/>
                  <a:pt x="691" y="1568"/>
                </a:cubicBezTo>
                <a:cubicBezTo>
                  <a:pt x="717" y="1582"/>
                  <a:pt x="746" y="1590"/>
                  <a:pt x="777" y="1590"/>
                </a:cubicBezTo>
                <a:cubicBezTo>
                  <a:pt x="857" y="1590"/>
                  <a:pt x="924" y="1538"/>
                  <a:pt x="947" y="1467"/>
                </a:cubicBezTo>
                <a:cubicBezTo>
                  <a:pt x="1395" y="1467"/>
                  <a:pt x="1395" y="1467"/>
                  <a:pt x="1395" y="1467"/>
                </a:cubicBezTo>
                <a:cubicBezTo>
                  <a:pt x="1395" y="1826"/>
                  <a:pt x="1395" y="1826"/>
                  <a:pt x="1395" y="1826"/>
                </a:cubicBezTo>
                <a:cubicBezTo>
                  <a:pt x="1330" y="1844"/>
                  <a:pt x="1279" y="1898"/>
                  <a:pt x="1266" y="1965"/>
                </a:cubicBezTo>
                <a:close/>
                <a:moveTo>
                  <a:pt x="368" y="775"/>
                </a:moveTo>
                <a:cubicBezTo>
                  <a:pt x="761" y="775"/>
                  <a:pt x="761" y="775"/>
                  <a:pt x="761" y="775"/>
                </a:cubicBezTo>
                <a:cubicBezTo>
                  <a:pt x="761" y="1233"/>
                  <a:pt x="761" y="1233"/>
                  <a:pt x="761" y="1233"/>
                </a:cubicBezTo>
                <a:cubicBezTo>
                  <a:pt x="670" y="1241"/>
                  <a:pt x="598" y="1318"/>
                  <a:pt x="598" y="1411"/>
                </a:cubicBezTo>
                <a:cubicBezTo>
                  <a:pt x="598" y="1457"/>
                  <a:pt x="616" y="1498"/>
                  <a:pt x="644" y="1530"/>
                </a:cubicBezTo>
                <a:cubicBezTo>
                  <a:pt x="285" y="1855"/>
                  <a:pt x="285" y="1855"/>
                  <a:pt x="285" y="1855"/>
                </a:cubicBezTo>
                <a:cubicBezTo>
                  <a:pt x="262" y="1838"/>
                  <a:pt x="235" y="1827"/>
                  <a:pt x="206" y="1822"/>
                </a:cubicBezTo>
                <a:cubicBezTo>
                  <a:pt x="206" y="920"/>
                  <a:pt x="206" y="920"/>
                  <a:pt x="206" y="920"/>
                </a:cubicBezTo>
                <a:cubicBezTo>
                  <a:pt x="287" y="914"/>
                  <a:pt x="353" y="854"/>
                  <a:pt x="368" y="775"/>
                </a:cubicBezTo>
                <a:close/>
                <a:moveTo>
                  <a:pt x="329" y="626"/>
                </a:moveTo>
                <a:cubicBezTo>
                  <a:pt x="666" y="321"/>
                  <a:pt x="666" y="321"/>
                  <a:pt x="666" y="321"/>
                </a:cubicBezTo>
                <a:cubicBezTo>
                  <a:pt x="693" y="341"/>
                  <a:pt x="725" y="354"/>
                  <a:pt x="761" y="357"/>
                </a:cubicBezTo>
                <a:cubicBezTo>
                  <a:pt x="761" y="715"/>
                  <a:pt x="761" y="715"/>
                  <a:pt x="761" y="715"/>
                </a:cubicBezTo>
                <a:cubicBezTo>
                  <a:pt x="369" y="715"/>
                  <a:pt x="369" y="715"/>
                  <a:pt x="369" y="715"/>
                </a:cubicBezTo>
                <a:cubicBezTo>
                  <a:pt x="364" y="682"/>
                  <a:pt x="350" y="651"/>
                  <a:pt x="329" y="626"/>
                </a:cubicBezTo>
                <a:close/>
                <a:moveTo>
                  <a:pt x="948" y="218"/>
                </a:moveTo>
                <a:cubicBezTo>
                  <a:pt x="1863" y="218"/>
                  <a:pt x="1863" y="218"/>
                  <a:pt x="1863" y="218"/>
                </a:cubicBezTo>
                <a:cubicBezTo>
                  <a:pt x="1868" y="241"/>
                  <a:pt x="1878" y="263"/>
                  <a:pt x="1892" y="282"/>
                </a:cubicBezTo>
                <a:cubicBezTo>
                  <a:pt x="1527" y="613"/>
                  <a:pt x="1527" y="613"/>
                  <a:pt x="1527" y="613"/>
                </a:cubicBezTo>
                <a:cubicBezTo>
                  <a:pt x="1495" y="582"/>
                  <a:pt x="1451" y="563"/>
                  <a:pt x="1403" y="563"/>
                </a:cubicBezTo>
                <a:cubicBezTo>
                  <a:pt x="1314" y="563"/>
                  <a:pt x="1239" y="629"/>
                  <a:pt x="1226" y="715"/>
                </a:cubicBezTo>
                <a:cubicBezTo>
                  <a:pt x="821" y="715"/>
                  <a:pt x="821" y="715"/>
                  <a:pt x="821" y="715"/>
                </a:cubicBezTo>
                <a:cubicBezTo>
                  <a:pt x="821" y="351"/>
                  <a:pt x="821" y="351"/>
                  <a:pt x="821" y="351"/>
                </a:cubicBezTo>
                <a:cubicBezTo>
                  <a:pt x="884" y="334"/>
                  <a:pt x="934" y="282"/>
                  <a:pt x="948" y="218"/>
                </a:cubicBezTo>
                <a:close/>
                <a:moveTo>
                  <a:pt x="1449" y="852"/>
                </a:moveTo>
                <a:cubicBezTo>
                  <a:pt x="1449" y="852"/>
                  <a:pt x="1449" y="852"/>
                  <a:pt x="1449" y="852"/>
                </a:cubicBezTo>
                <a:cubicBezTo>
                  <a:pt x="1447" y="852"/>
                  <a:pt x="1445" y="853"/>
                  <a:pt x="1443" y="854"/>
                </a:cubicBezTo>
                <a:cubicBezTo>
                  <a:pt x="1443" y="854"/>
                  <a:pt x="1442" y="854"/>
                  <a:pt x="1442" y="854"/>
                </a:cubicBezTo>
                <a:cubicBezTo>
                  <a:pt x="1440" y="855"/>
                  <a:pt x="1439" y="855"/>
                  <a:pt x="1437" y="856"/>
                </a:cubicBezTo>
                <a:cubicBezTo>
                  <a:pt x="1437" y="856"/>
                  <a:pt x="1436" y="856"/>
                  <a:pt x="1435" y="856"/>
                </a:cubicBezTo>
                <a:cubicBezTo>
                  <a:pt x="1434" y="857"/>
                  <a:pt x="1433" y="857"/>
                  <a:pt x="1431" y="857"/>
                </a:cubicBezTo>
                <a:cubicBezTo>
                  <a:pt x="1431" y="858"/>
                  <a:pt x="1430" y="858"/>
                  <a:pt x="1429" y="858"/>
                </a:cubicBezTo>
                <a:cubicBezTo>
                  <a:pt x="1428" y="858"/>
                  <a:pt x="1426" y="858"/>
                  <a:pt x="1425" y="859"/>
                </a:cubicBezTo>
                <a:cubicBezTo>
                  <a:pt x="1424" y="859"/>
                  <a:pt x="1424" y="859"/>
                  <a:pt x="1423" y="859"/>
                </a:cubicBezTo>
                <a:cubicBezTo>
                  <a:pt x="1421" y="859"/>
                  <a:pt x="1420" y="860"/>
                  <a:pt x="1419" y="860"/>
                </a:cubicBezTo>
                <a:cubicBezTo>
                  <a:pt x="1418" y="860"/>
                  <a:pt x="1417" y="860"/>
                  <a:pt x="1416" y="860"/>
                </a:cubicBezTo>
                <a:cubicBezTo>
                  <a:pt x="1415" y="860"/>
                  <a:pt x="1413" y="860"/>
                  <a:pt x="1412" y="860"/>
                </a:cubicBezTo>
                <a:cubicBezTo>
                  <a:pt x="1411" y="860"/>
                  <a:pt x="1411" y="861"/>
                  <a:pt x="1410" y="861"/>
                </a:cubicBezTo>
                <a:cubicBezTo>
                  <a:pt x="1408" y="861"/>
                  <a:pt x="1406" y="861"/>
                  <a:pt x="1403" y="861"/>
                </a:cubicBezTo>
                <a:cubicBezTo>
                  <a:pt x="1401" y="861"/>
                  <a:pt x="1398" y="861"/>
                  <a:pt x="1395" y="860"/>
                </a:cubicBezTo>
                <a:cubicBezTo>
                  <a:pt x="1395" y="860"/>
                  <a:pt x="1395" y="860"/>
                  <a:pt x="1395" y="860"/>
                </a:cubicBezTo>
                <a:cubicBezTo>
                  <a:pt x="1345" y="857"/>
                  <a:pt x="1303" y="822"/>
                  <a:pt x="1289" y="775"/>
                </a:cubicBezTo>
                <a:cubicBezTo>
                  <a:pt x="1288" y="773"/>
                  <a:pt x="1288" y="770"/>
                  <a:pt x="1287" y="767"/>
                </a:cubicBezTo>
                <a:cubicBezTo>
                  <a:pt x="1287" y="767"/>
                  <a:pt x="1287" y="767"/>
                  <a:pt x="1287" y="767"/>
                </a:cubicBezTo>
                <a:cubicBezTo>
                  <a:pt x="1287" y="765"/>
                  <a:pt x="1286" y="762"/>
                  <a:pt x="1286" y="759"/>
                </a:cubicBezTo>
                <a:cubicBezTo>
                  <a:pt x="1286" y="759"/>
                  <a:pt x="1286" y="759"/>
                  <a:pt x="1286" y="759"/>
                </a:cubicBezTo>
                <a:cubicBezTo>
                  <a:pt x="1285" y="756"/>
                  <a:pt x="1285" y="754"/>
                  <a:pt x="1285" y="751"/>
                </a:cubicBezTo>
                <a:cubicBezTo>
                  <a:pt x="1285" y="751"/>
                  <a:pt x="1285" y="750"/>
                  <a:pt x="1285" y="750"/>
                </a:cubicBezTo>
                <a:cubicBezTo>
                  <a:pt x="1285" y="747"/>
                  <a:pt x="1284" y="744"/>
                  <a:pt x="1284" y="742"/>
                </a:cubicBezTo>
                <a:cubicBezTo>
                  <a:pt x="1284" y="740"/>
                  <a:pt x="1284" y="737"/>
                  <a:pt x="1285" y="735"/>
                </a:cubicBezTo>
                <a:cubicBezTo>
                  <a:pt x="1285" y="735"/>
                  <a:pt x="1285" y="734"/>
                  <a:pt x="1285" y="734"/>
                </a:cubicBezTo>
                <a:cubicBezTo>
                  <a:pt x="1285" y="732"/>
                  <a:pt x="1285" y="730"/>
                  <a:pt x="1285" y="729"/>
                </a:cubicBezTo>
                <a:cubicBezTo>
                  <a:pt x="1285" y="728"/>
                  <a:pt x="1285" y="728"/>
                  <a:pt x="1285" y="728"/>
                </a:cubicBezTo>
                <a:cubicBezTo>
                  <a:pt x="1285" y="726"/>
                  <a:pt x="1286" y="724"/>
                  <a:pt x="1286" y="722"/>
                </a:cubicBezTo>
                <a:cubicBezTo>
                  <a:pt x="1286" y="722"/>
                  <a:pt x="1286" y="722"/>
                  <a:pt x="1286" y="722"/>
                </a:cubicBezTo>
                <a:cubicBezTo>
                  <a:pt x="1286" y="720"/>
                  <a:pt x="1287" y="717"/>
                  <a:pt x="1287" y="715"/>
                </a:cubicBezTo>
                <a:cubicBezTo>
                  <a:pt x="1287" y="715"/>
                  <a:pt x="1287" y="715"/>
                  <a:pt x="1287" y="715"/>
                </a:cubicBezTo>
                <a:cubicBezTo>
                  <a:pt x="1299" y="662"/>
                  <a:pt x="1347" y="623"/>
                  <a:pt x="1403" y="623"/>
                </a:cubicBezTo>
                <a:cubicBezTo>
                  <a:pt x="1434" y="623"/>
                  <a:pt x="1461" y="634"/>
                  <a:pt x="1482" y="653"/>
                </a:cubicBezTo>
                <a:cubicBezTo>
                  <a:pt x="1482" y="653"/>
                  <a:pt x="1482" y="653"/>
                  <a:pt x="1482" y="653"/>
                </a:cubicBezTo>
                <a:cubicBezTo>
                  <a:pt x="1486" y="656"/>
                  <a:pt x="1490" y="660"/>
                  <a:pt x="1493" y="664"/>
                </a:cubicBezTo>
                <a:cubicBezTo>
                  <a:pt x="1493" y="664"/>
                  <a:pt x="1493" y="664"/>
                  <a:pt x="1493" y="664"/>
                </a:cubicBezTo>
                <a:cubicBezTo>
                  <a:pt x="1498" y="670"/>
                  <a:pt x="1503" y="676"/>
                  <a:pt x="1506" y="682"/>
                </a:cubicBezTo>
                <a:cubicBezTo>
                  <a:pt x="1506" y="682"/>
                  <a:pt x="1506" y="683"/>
                  <a:pt x="1506" y="683"/>
                </a:cubicBezTo>
                <a:cubicBezTo>
                  <a:pt x="1510" y="689"/>
                  <a:pt x="1513" y="696"/>
                  <a:pt x="1516" y="704"/>
                </a:cubicBezTo>
                <a:cubicBezTo>
                  <a:pt x="1520" y="716"/>
                  <a:pt x="1522" y="728"/>
                  <a:pt x="1522" y="742"/>
                </a:cubicBezTo>
                <a:cubicBezTo>
                  <a:pt x="1522" y="789"/>
                  <a:pt x="1495" y="830"/>
                  <a:pt x="1455" y="849"/>
                </a:cubicBezTo>
                <a:cubicBezTo>
                  <a:pt x="1455" y="849"/>
                  <a:pt x="1455" y="849"/>
                  <a:pt x="1455" y="849"/>
                </a:cubicBezTo>
                <a:cubicBezTo>
                  <a:pt x="1453" y="850"/>
                  <a:pt x="1451" y="851"/>
                  <a:pt x="1449" y="852"/>
                </a:cubicBezTo>
                <a:close/>
                <a:moveTo>
                  <a:pt x="956" y="1407"/>
                </a:moveTo>
                <a:cubicBezTo>
                  <a:pt x="954" y="1325"/>
                  <a:pt x="897" y="1257"/>
                  <a:pt x="821" y="1238"/>
                </a:cubicBezTo>
                <a:cubicBezTo>
                  <a:pt x="821" y="775"/>
                  <a:pt x="821" y="775"/>
                  <a:pt x="821" y="775"/>
                </a:cubicBezTo>
                <a:cubicBezTo>
                  <a:pt x="1228" y="775"/>
                  <a:pt x="1228" y="775"/>
                  <a:pt x="1228" y="775"/>
                </a:cubicBezTo>
                <a:cubicBezTo>
                  <a:pt x="1243" y="855"/>
                  <a:pt x="1312" y="917"/>
                  <a:pt x="1395" y="921"/>
                </a:cubicBezTo>
                <a:cubicBezTo>
                  <a:pt x="1395" y="1407"/>
                  <a:pt x="1395" y="1407"/>
                  <a:pt x="1395" y="1407"/>
                </a:cubicBezTo>
                <a:lnTo>
                  <a:pt x="956" y="1407"/>
                </a:lnTo>
                <a:close/>
                <a:moveTo>
                  <a:pt x="896" y="1411"/>
                </a:moveTo>
                <a:cubicBezTo>
                  <a:pt x="896" y="1414"/>
                  <a:pt x="896" y="1416"/>
                  <a:pt x="896" y="1418"/>
                </a:cubicBezTo>
                <a:cubicBezTo>
                  <a:pt x="896" y="1419"/>
                  <a:pt x="896" y="1419"/>
                  <a:pt x="896" y="1420"/>
                </a:cubicBezTo>
                <a:cubicBezTo>
                  <a:pt x="896" y="1422"/>
                  <a:pt x="896" y="1423"/>
                  <a:pt x="895" y="1425"/>
                </a:cubicBezTo>
                <a:cubicBezTo>
                  <a:pt x="895" y="1426"/>
                  <a:pt x="895" y="1427"/>
                  <a:pt x="895" y="1427"/>
                </a:cubicBezTo>
                <a:cubicBezTo>
                  <a:pt x="895" y="1429"/>
                  <a:pt x="895" y="1430"/>
                  <a:pt x="894" y="1432"/>
                </a:cubicBezTo>
                <a:cubicBezTo>
                  <a:pt x="894" y="1433"/>
                  <a:pt x="894" y="1433"/>
                  <a:pt x="894" y="1434"/>
                </a:cubicBezTo>
                <a:cubicBezTo>
                  <a:pt x="894" y="1436"/>
                  <a:pt x="893" y="1438"/>
                  <a:pt x="893" y="1440"/>
                </a:cubicBezTo>
                <a:cubicBezTo>
                  <a:pt x="893" y="1440"/>
                  <a:pt x="893" y="1440"/>
                  <a:pt x="893" y="1440"/>
                </a:cubicBezTo>
                <a:cubicBezTo>
                  <a:pt x="892" y="1443"/>
                  <a:pt x="891" y="1445"/>
                  <a:pt x="891" y="1447"/>
                </a:cubicBezTo>
                <a:cubicBezTo>
                  <a:pt x="891" y="1447"/>
                  <a:pt x="891" y="1448"/>
                  <a:pt x="890" y="1448"/>
                </a:cubicBezTo>
                <a:cubicBezTo>
                  <a:pt x="890" y="1450"/>
                  <a:pt x="889" y="1452"/>
                  <a:pt x="888" y="1454"/>
                </a:cubicBezTo>
                <a:cubicBezTo>
                  <a:pt x="888" y="1454"/>
                  <a:pt x="888" y="1454"/>
                  <a:pt x="888" y="1455"/>
                </a:cubicBezTo>
                <a:cubicBezTo>
                  <a:pt x="887" y="1457"/>
                  <a:pt x="887" y="1458"/>
                  <a:pt x="886" y="1460"/>
                </a:cubicBezTo>
                <a:cubicBezTo>
                  <a:pt x="886" y="1460"/>
                  <a:pt x="885" y="1461"/>
                  <a:pt x="885" y="1461"/>
                </a:cubicBezTo>
                <a:cubicBezTo>
                  <a:pt x="884" y="1463"/>
                  <a:pt x="883" y="1465"/>
                  <a:pt x="882" y="1467"/>
                </a:cubicBezTo>
                <a:cubicBezTo>
                  <a:pt x="882" y="1467"/>
                  <a:pt x="882" y="1467"/>
                  <a:pt x="882" y="1467"/>
                </a:cubicBezTo>
                <a:cubicBezTo>
                  <a:pt x="862" y="1505"/>
                  <a:pt x="823" y="1530"/>
                  <a:pt x="777" y="1530"/>
                </a:cubicBezTo>
                <a:cubicBezTo>
                  <a:pt x="764" y="1530"/>
                  <a:pt x="752" y="1528"/>
                  <a:pt x="740" y="1524"/>
                </a:cubicBezTo>
                <a:cubicBezTo>
                  <a:pt x="740" y="1524"/>
                  <a:pt x="740" y="1524"/>
                  <a:pt x="740" y="1524"/>
                </a:cubicBezTo>
                <a:cubicBezTo>
                  <a:pt x="732" y="1521"/>
                  <a:pt x="725" y="1518"/>
                  <a:pt x="718" y="1514"/>
                </a:cubicBezTo>
                <a:cubicBezTo>
                  <a:pt x="718" y="1514"/>
                  <a:pt x="718" y="1514"/>
                  <a:pt x="718" y="1514"/>
                </a:cubicBezTo>
                <a:cubicBezTo>
                  <a:pt x="711" y="1510"/>
                  <a:pt x="705" y="1506"/>
                  <a:pt x="699" y="1501"/>
                </a:cubicBezTo>
                <a:cubicBezTo>
                  <a:pt x="699" y="1501"/>
                  <a:pt x="699" y="1501"/>
                  <a:pt x="699" y="1501"/>
                </a:cubicBezTo>
                <a:cubicBezTo>
                  <a:pt x="695" y="1497"/>
                  <a:pt x="692" y="1494"/>
                  <a:pt x="688" y="1490"/>
                </a:cubicBezTo>
                <a:cubicBezTo>
                  <a:pt x="688" y="1490"/>
                  <a:pt x="688" y="1490"/>
                  <a:pt x="688" y="1490"/>
                </a:cubicBezTo>
                <a:cubicBezTo>
                  <a:pt x="670" y="1469"/>
                  <a:pt x="658" y="1441"/>
                  <a:pt x="658" y="1411"/>
                </a:cubicBezTo>
                <a:cubicBezTo>
                  <a:pt x="658" y="1351"/>
                  <a:pt x="703" y="1301"/>
                  <a:pt x="761" y="1293"/>
                </a:cubicBezTo>
                <a:cubicBezTo>
                  <a:pt x="763" y="1293"/>
                  <a:pt x="766" y="1293"/>
                  <a:pt x="768" y="1293"/>
                </a:cubicBezTo>
                <a:cubicBezTo>
                  <a:pt x="769" y="1293"/>
                  <a:pt x="769" y="1293"/>
                  <a:pt x="770" y="1293"/>
                </a:cubicBezTo>
                <a:cubicBezTo>
                  <a:pt x="772" y="1292"/>
                  <a:pt x="775" y="1292"/>
                  <a:pt x="777" y="1292"/>
                </a:cubicBezTo>
                <a:cubicBezTo>
                  <a:pt x="779" y="1292"/>
                  <a:pt x="781" y="1292"/>
                  <a:pt x="783" y="1292"/>
                </a:cubicBezTo>
                <a:cubicBezTo>
                  <a:pt x="784" y="1292"/>
                  <a:pt x="785" y="1293"/>
                  <a:pt x="786" y="1293"/>
                </a:cubicBezTo>
                <a:cubicBezTo>
                  <a:pt x="787" y="1293"/>
                  <a:pt x="788" y="1293"/>
                  <a:pt x="789" y="1293"/>
                </a:cubicBezTo>
                <a:cubicBezTo>
                  <a:pt x="790" y="1293"/>
                  <a:pt x="791" y="1293"/>
                  <a:pt x="793" y="1293"/>
                </a:cubicBezTo>
                <a:cubicBezTo>
                  <a:pt x="793" y="1293"/>
                  <a:pt x="794" y="1293"/>
                  <a:pt x="795" y="1294"/>
                </a:cubicBezTo>
                <a:cubicBezTo>
                  <a:pt x="796" y="1294"/>
                  <a:pt x="797" y="1294"/>
                  <a:pt x="799" y="1294"/>
                </a:cubicBezTo>
                <a:cubicBezTo>
                  <a:pt x="799" y="1294"/>
                  <a:pt x="800" y="1294"/>
                  <a:pt x="800" y="1294"/>
                </a:cubicBezTo>
                <a:cubicBezTo>
                  <a:pt x="802" y="1295"/>
                  <a:pt x="803" y="1295"/>
                  <a:pt x="805" y="1295"/>
                </a:cubicBezTo>
                <a:cubicBezTo>
                  <a:pt x="805" y="1296"/>
                  <a:pt x="805" y="1296"/>
                  <a:pt x="805" y="1296"/>
                </a:cubicBezTo>
                <a:cubicBezTo>
                  <a:pt x="807" y="1296"/>
                  <a:pt x="809" y="1296"/>
                  <a:pt x="810" y="1297"/>
                </a:cubicBezTo>
                <a:cubicBezTo>
                  <a:pt x="810" y="1297"/>
                  <a:pt x="811" y="1297"/>
                  <a:pt x="811" y="1297"/>
                </a:cubicBezTo>
                <a:cubicBezTo>
                  <a:pt x="812" y="1298"/>
                  <a:pt x="814" y="1298"/>
                  <a:pt x="816" y="1299"/>
                </a:cubicBezTo>
                <a:cubicBezTo>
                  <a:pt x="816" y="1299"/>
                  <a:pt x="816" y="1299"/>
                  <a:pt x="816" y="1299"/>
                </a:cubicBezTo>
                <a:cubicBezTo>
                  <a:pt x="818" y="1299"/>
                  <a:pt x="819" y="1300"/>
                  <a:pt x="821" y="1301"/>
                </a:cubicBezTo>
                <a:cubicBezTo>
                  <a:pt x="821" y="1301"/>
                  <a:pt x="821" y="1301"/>
                  <a:pt x="821" y="1301"/>
                </a:cubicBezTo>
                <a:cubicBezTo>
                  <a:pt x="864" y="1317"/>
                  <a:pt x="895" y="1359"/>
                  <a:pt x="896" y="1407"/>
                </a:cubicBezTo>
                <a:cubicBezTo>
                  <a:pt x="896" y="1407"/>
                  <a:pt x="896" y="1407"/>
                  <a:pt x="896" y="1407"/>
                </a:cubicBezTo>
                <a:cubicBezTo>
                  <a:pt x="896" y="1408"/>
                  <a:pt x="896" y="1410"/>
                  <a:pt x="896" y="1411"/>
                </a:cubicBezTo>
                <a:close/>
                <a:moveTo>
                  <a:pt x="2037" y="60"/>
                </a:moveTo>
                <a:cubicBezTo>
                  <a:pt x="2103" y="60"/>
                  <a:pt x="2156" y="113"/>
                  <a:pt x="2156" y="179"/>
                </a:cubicBezTo>
                <a:cubicBezTo>
                  <a:pt x="2156" y="233"/>
                  <a:pt x="2120" y="278"/>
                  <a:pt x="2070" y="293"/>
                </a:cubicBezTo>
                <a:cubicBezTo>
                  <a:pt x="2070" y="293"/>
                  <a:pt x="2070" y="293"/>
                  <a:pt x="2070" y="293"/>
                </a:cubicBezTo>
                <a:cubicBezTo>
                  <a:pt x="2065" y="294"/>
                  <a:pt x="2060" y="295"/>
                  <a:pt x="2054" y="296"/>
                </a:cubicBezTo>
                <a:cubicBezTo>
                  <a:pt x="2054" y="296"/>
                  <a:pt x="2054" y="296"/>
                  <a:pt x="2054" y="296"/>
                </a:cubicBezTo>
                <a:cubicBezTo>
                  <a:pt x="2052" y="297"/>
                  <a:pt x="2049" y="297"/>
                  <a:pt x="2047" y="297"/>
                </a:cubicBezTo>
                <a:cubicBezTo>
                  <a:pt x="2046" y="297"/>
                  <a:pt x="2046" y="297"/>
                  <a:pt x="2045" y="297"/>
                </a:cubicBezTo>
                <a:cubicBezTo>
                  <a:pt x="2043" y="297"/>
                  <a:pt x="2040" y="297"/>
                  <a:pt x="2037" y="297"/>
                </a:cubicBezTo>
                <a:cubicBezTo>
                  <a:pt x="2035" y="297"/>
                  <a:pt x="2033" y="297"/>
                  <a:pt x="2031" y="297"/>
                </a:cubicBezTo>
                <a:cubicBezTo>
                  <a:pt x="2030" y="297"/>
                  <a:pt x="2030" y="297"/>
                  <a:pt x="2029" y="297"/>
                </a:cubicBezTo>
                <a:cubicBezTo>
                  <a:pt x="2028" y="297"/>
                  <a:pt x="2026" y="297"/>
                  <a:pt x="2024" y="297"/>
                </a:cubicBezTo>
                <a:cubicBezTo>
                  <a:pt x="2024" y="297"/>
                  <a:pt x="2023" y="297"/>
                  <a:pt x="2023" y="297"/>
                </a:cubicBezTo>
                <a:cubicBezTo>
                  <a:pt x="2021" y="296"/>
                  <a:pt x="2019" y="296"/>
                  <a:pt x="2017" y="296"/>
                </a:cubicBezTo>
                <a:cubicBezTo>
                  <a:pt x="2017" y="296"/>
                  <a:pt x="2017" y="296"/>
                  <a:pt x="2017" y="296"/>
                </a:cubicBezTo>
                <a:cubicBezTo>
                  <a:pt x="2015" y="295"/>
                  <a:pt x="2012" y="295"/>
                  <a:pt x="2010" y="294"/>
                </a:cubicBezTo>
                <a:cubicBezTo>
                  <a:pt x="2010" y="294"/>
                  <a:pt x="2010" y="294"/>
                  <a:pt x="2010" y="294"/>
                </a:cubicBezTo>
                <a:cubicBezTo>
                  <a:pt x="2000" y="292"/>
                  <a:pt x="1989" y="288"/>
                  <a:pt x="1980" y="283"/>
                </a:cubicBezTo>
                <a:cubicBezTo>
                  <a:pt x="1980" y="283"/>
                  <a:pt x="1980" y="283"/>
                  <a:pt x="1980" y="283"/>
                </a:cubicBezTo>
                <a:cubicBezTo>
                  <a:pt x="1978" y="282"/>
                  <a:pt x="1976" y="280"/>
                  <a:pt x="1974" y="279"/>
                </a:cubicBezTo>
                <a:cubicBezTo>
                  <a:pt x="1974" y="279"/>
                  <a:pt x="1973" y="279"/>
                  <a:pt x="1973" y="278"/>
                </a:cubicBezTo>
                <a:cubicBezTo>
                  <a:pt x="1971" y="277"/>
                  <a:pt x="1969" y="276"/>
                  <a:pt x="1968" y="275"/>
                </a:cubicBezTo>
                <a:cubicBezTo>
                  <a:pt x="1967" y="275"/>
                  <a:pt x="1967" y="275"/>
                  <a:pt x="1967" y="274"/>
                </a:cubicBezTo>
                <a:cubicBezTo>
                  <a:pt x="1963" y="272"/>
                  <a:pt x="1959" y="268"/>
                  <a:pt x="1956" y="265"/>
                </a:cubicBezTo>
                <a:cubicBezTo>
                  <a:pt x="1956" y="265"/>
                  <a:pt x="1955" y="265"/>
                  <a:pt x="1955" y="264"/>
                </a:cubicBezTo>
                <a:cubicBezTo>
                  <a:pt x="1954" y="263"/>
                  <a:pt x="1952" y="261"/>
                  <a:pt x="1950" y="260"/>
                </a:cubicBezTo>
                <a:cubicBezTo>
                  <a:pt x="1950" y="259"/>
                  <a:pt x="1950" y="259"/>
                  <a:pt x="1950" y="259"/>
                </a:cubicBezTo>
                <a:cubicBezTo>
                  <a:pt x="1947" y="256"/>
                  <a:pt x="1944" y="252"/>
                  <a:pt x="1941" y="248"/>
                </a:cubicBezTo>
                <a:cubicBezTo>
                  <a:pt x="1941" y="248"/>
                  <a:pt x="1941" y="248"/>
                  <a:pt x="1940" y="247"/>
                </a:cubicBezTo>
                <a:cubicBezTo>
                  <a:pt x="1939" y="245"/>
                  <a:pt x="1938" y="243"/>
                  <a:pt x="1936" y="241"/>
                </a:cubicBezTo>
                <a:cubicBezTo>
                  <a:pt x="1936" y="241"/>
                  <a:pt x="1936" y="241"/>
                  <a:pt x="1936" y="241"/>
                </a:cubicBezTo>
                <a:cubicBezTo>
                  <a:pt x="1932" y="234"/>
                  <a:pt x="1928" y="226"/>
                  <a:pt x="1925" y="218"/>
                </a:cubicBezTo>
                <a:cubicBezTo>
                  <a:pt x="1923" y="212"/>
                  <a:pt x="1921" y="205"/>
                  <a:pt x="1920" y="199"/>
                </a:cubicBezTo>
                <a:cubicBezTo>
                  <a:pt x="1920" y="199"/>
                  <a:pt x="1920" y="199"/>
                  <a:pt x="1920" y="198"/>
                </a:cubicBezTo>
                <a:cubicBezTo>
                  <a:pt x="1920" y="195"/>
                  <a:pt x="1919" y="192"/>
                  <a:pt x="1919" y="189"/>
                </a:cubicBezTo>
                <a:cubicBezTo>
                  <a:pt x="1919" y="189"/>
                  <a:pt x="1919" y="188"/>
                  <a:pt x="1919" y="188"/>
                </a:cubicBezTo>
                <a:cubicBezTo>
                  <a:pt x="1919" y="185"/>
                  <a:pt x="1918" y="182"/>
                  <a:pt x="1918" y="179"/>
                </a:cubicBezTo>
                <a:cubicBezTo>
                  <a:pt x="1918" y="177"/>
                  <a:pt x="1918" y="175"/>
                  <a:pt x="1919" y="173"/>
                </a:cubicBezTo>
                <a:cubicBezTo>
                  <a:pt x="1919" y="172"/>
                  <a:pt x="1919" y="171"/>
                  <a:pt x="1919" y="169"/>
                </a:cubicBezTo>
                <a:cubicBezTo>
                  <a:pt x="1919" y="169"/>
                  <a:pt x="1919" y="168"/>
                  <a:pt x="1919" y="168"/>
                </a:cubicBezTo>
                <a:cubicBezTo>
                  <a:pt x="1919" y="166"/>
                  <a:pt x="1919" y="165"/>
                  <a:pt x="1919" y="163"/>
                </a:cubicBezTo>
                <a:cubicBezTo>
                  <a:pt x="1919" y="163"/>
                  <a:pt x="1919" y="163"/>
                  <a:pt x="1920" y="163"/>
                </a:cubicBezTo>
                <a:cubicBezTo>
                  <a:pt x="1920" y="161"/>
                  <a:pt x="1920" y="159"/>
                  <a:pt x="1920" y="158"/>
                </a:cubicBezTo>
                <a:cubicBezTo>
                  <a:pt x="1920" y="158"/>
                  <a:pt x="1920" y="158"/>
                  <a:pt x="1920" y="158"/>
                </a:cubicBezTo>
                <a:cubicBezTo>
                  <a:pt x="1930" y="102"/>
                  <a:pt x="1979" y="60"/>
                  <a:pt x="2037" y="60"/>
                </a:cubicBezTo>
                <a:close/>
                <a:moveTo>
                  <a:pt x="655" y="179"/>
                </a:moveTo>
                <a:cubicBezTo>
                  <a:pt x="655" y="113"/>
                  <a:pt x="708" y="60"/>
                  <a:pt x="774" y="60"/>
                </a:cubicBezTo>
                <a:cubicBezTo>
                  <a:pt x="832" y="60"/>
                  <a:pt x="881" y="102"/>
                  <a:pt x="891" y="158"/>
                </a:cubicBezTo>
                <a:cubicBezTo>
                  <a:pt x="891" y="158"/>
                  <a:pt x="891" y="158"/>
                  <a:pt x="891" y="158"/>
                </a:cubicBezTo>
                <a:cubicBezTo>
                  <a:pt x="891" y="159"/>
                  <a:pt x="891" y="161"/>
                  <a:pt x="891" y="163"/>
                </a:cubicBezTo>
                <a:cubicBezTo>
                  <a:pt x="891" y="163"/>
                  <a:pt x="891" y="163"/>
                  <a:pt x="891" y="163"/>
                </a:cubicBezTo>
                <a:cubicBezTo>
                  <a:pt x="892" y="165"/>
                  <a:pt x="892" y="166"/>
                  <a:pt x="892" y="168"/>
                </a:cubicBezTo>
                <a:cubicBezTo>
                  <a:pt x="892" y="168"/>
                  <a:pt x="892" y="169"/>
                  <a:pt x="892" y="169"/>
                </a:cubicBezTo>
                <a:cubicBezTo>
                  <a:pt x="892" y="171"/>
                  <a:pt x="892" y="172"/>
                  <a:pt x="892" y="173"/>
                </a:cubicBezTo>
                <a:cubicBezTo>
                  <a:pt x="892" y="175"/>
                  <a:pt x="893" y="177"/>
                  <a:pt x="893" y="179"/>
                </a:cubicBezTo>
                <a:cubicBezTo>
                  <a:pt x="893" y="182"/>
                  <a:pt x="892" y="185"/>
                  <a:pt x="892" y="188"/>
                </a:cubicBezTo>
                <a:cubicBezTo>
                  <a:pt x="892" y="188"/>
                  <a:pt x="892" y="189"/>
                  <a:pt x="892" y="189"/>
                </a:cubicBezTo>
                <a:cubicBezTo>
                  <a:pt x="892" y="192"/>
                  <a:pt x="891" y="195"/>
                  <a:pt x="891" y="198"/>
                </a:cubicBezTo>
                <a:cubicBezTo>
                  <a:pt x="891" y="199"/>
                  <a:pt x="891" y="199"/>
                  <a:pt x="891" y="199"/>
                </a:cubicBezTo>
                <a:cubicBezTo>
                  <a:pt x="890" y="205"/>
                  <a:pt x="888" y="212"/>
                  <a:pt x="886" y="218"/>
                </a:cubicBezTo>
                <a:cubicBezTo>
                  <a:pt x="886" y="218"/>
                  <a:pt x="886" y="218"/>
                  <a:pt x="886" y="218"/>
                </a:cubicBezTo>
                <a:cubicBezTo>
                  <a:pt x="875" y="249"/>
                  <a:pt x="851" y="274"/>
                  <a:pt x="821" y="288"/>
                </a:cubicBezTo>
                <a:cubicBezTo>
                  <a:pt x="815" y="290"/>
                  <a:pt x="810" y="292"/>
                  <a:pt x="804" y="293"/>
                </a:cubicBezTo>
                <a:cubicBezTo>
                  <a:pt x="804" y="293"/>
                  <a:pt x="804" y="294"/>
                  <a:pt x="804" y="294"/>
                </a:cubicBezTo>
                <a:cubicBezTo>
                  <a:pt x="802" y="294"/>
                  <a:pt x="800" y="294"/>
                  <a:pt x="798" y="295"/>
                </a:cubicBezTo>
                <a:cubicBezTo>
                  <a:pt x="798" y="295"/>
                  <a:pt x="798" y="295"/>
                  <a:pt x="798" y="295"/>
                </a:cubicBezTo>
                <a:cubicBezTo>
                  <a:pt x="796" y="295"/>
                  <a:pt x="795" y="296"/>
                  <a:pt x="793" y="296"/>
                </a:cubicBezTo>
                <a:cubicBezTo>
                  <a:pt x="793" y="296"/>
                  <a:pt x="792" y="296"/>
                  <a:pt x="792" y="296"/>
                </a:cubicBezTo>
                <a:cubicBezTo>
                  <a:pt x="790" y="296"/>
                  <a:pt x="789" y="296"/>
                  <a:pt x="787" y="297"/>
                </a:cubicBezTo>
                <a:cubicBezTo>
                  <a:pt x="787" y="297"/>
                  <a:pt x="786" y="297"/>
                  <a:pt x="786" y="297"/>
                </a:cubicBezTo>
                <a:cubicBezTo>
                  <a:pt x="784" y="297"/>
                  <a:pt x="783" y="297"/>
                  <a:pt x="781" y="297"/>
                </a:cubicBezTo>
                <a:cubicBezTo>
                  <a:pt x="781" y="297"/>
                  <a:pt x="780" y="297"/>
                  <a:pt x="780" y="297"/>
                </a:cubicBezTo>
                <a:cubicBezTo>
                  <a:pt x="778" y="297"/>
                  <a:pt x="776" y="297"/>
                  <a:pt x="774" y="297"/>
                </a:cubicBezTo>
                <a:cubicBezTo>
                  <a:pt x="771" y="297"/>
                  <a:pt x="769" y="297"/>
                  <a:pt x="767" y="297"/>
                </a:cubicBezTo>
                <a:cubicBezTo>
                  <a:pt x="767" y="297"/>
                  <a:pt x="767" y="297"/>
                  <a:pt x="767" y="297"/>
                </a:cubicBezTo>
                <a:cubicBezTo>
                  <a:pt x="765" y="297"/>
                  <a:pt x="763" y="297"/>
                  <a:pt x="761" y="297"/>
                </a:cubicBezTo>
                <a:cubicBezTo>
                  <a:pt x="761" y="297"/>
                  <a:pt x="761" y="297"/>
                  <a:pt x="761" y="297"/>
                </a:cubicBezTo>
                <a:cubicBezTo>
                  <a:pt x="743" y="295"/>
                  <a:pt x="726" y="289"/>
                  <a:pt x="711" y="280"/>
                </a:cubicBezTo>
                <a:cubicBezTo>
                  <a:pt x="711" y="280"/>
                  <a:pt x="711" y="280"/>
                  <a:pt x="711" y="280"/>
                </a:cubicBezTo>
                <a:cubicBezTo>
                  <a:pt x="709" y="279"/>
                  <a:pt x="707" y="277"/>
                  <a:pt x="705" y="276"/>
                </a:cubicBezTo>
                <a:cubicBezTo>
                  <a:pt x="705" y="276"/>
                  <a:pt x="705" y="275"/>
                  <a:pt x="705" y="275"/>
                </a:cubicBezTo>
                <a:cubicBezTo>
                  <a:pt x="703" y="274"/>
                  <a:pt x="701" y="273"/>
                  <a:pt x="699" y="271"/>
                </a:cubicBezTo>
                <a:cubicBezTo>
                  <a:pt x="699" y="271"/>
                  <a:pt x="699" y="271"/>
                  <a:pt x="699" y="271"/>
                </a:cubicBezTo>
                <a:cubicBezTo>
                  <a:pt x="695" y="268"/>
                  <a:pt x="691" y="265"/>
                  <a:pt x="688" y="261"/>
                </a:cubicBezTo>
                <a:cubicBezTo>
                  <a:pt x="688" y="261"/>
                  <a:pt x="688" y="261"/>
                  <a:pt x="687" y="260"/>
                </a:cubicBezTo>
                <a:cubicBezTo>
                  <a:pt x="686" y="259"/>
                  <a:pt x="684" y="257"/>
                  <a:pt x="683" y="255"/>
                </a:cubicBezTo>
                <a:cubicBezTo>
                  <a:pt x="683" y="255"/>
                  <a:pt x="683" y="255"/>
                  <a:pt x="683" y="255"/>
                </a:cubicBezTo>
                <a:cubicBezTo>
                  <a:pt x="679" y="251"/>
                  <a:pt x="677" y="247"/>
                  <a:pt x="674" y="243"/>
                </a:cubicBezTo>
                <a:cubicBezTo>
                  <a:pt x="674" y="243"/>
                  <a:pt x="674" y="243"/>
                  <a:pt x="674" y="243"/>
                </a:cubicBezTo>
                <a:cubicBezTo>
                  <a:pt x="672" y="241"/>
                  <a:pt x="671" y="239"/>
                  <a:pt x="670" y="236"/>
                </a:cubicBezTo>
                <a:cubicBezTo>
                  <a:pt x="670" y="236"/>
                  <a:pt x="670" y="236"/>
                  <a:pt x="670" y="236"/>
                </a:cubicBezTo>
                <a:cubicBezTo>
                  <a:pt x="660" y="219"/>
                  <a:pt x="655" y="200"/>
                  <a:pt x="655" y="179"/>
                </a:cubicBezTo>
                <a:close/>
                <a:moveTo>
                  <a:pt x="74" y="742"/>
                </a:moveTo>
                <a:cubicBezTo>
                  <a:pt x="74" y="676"/>
                  <a:pt x="127" y="623"/>
                  <a:pt x="192" y="623"/>
                </a:cubicBezTo>
                <a:cubicBezTo>
                  <a:pt x="207" y="623"/>
                  <a:pt x="222" y="626"/>
                  <a:pt x="235" y="631"/>
                </a:cubicBezTo>
                <a:cubicBezTo>
                  <a:pt x="235" y="631"/>
                  <a:pt x="235" y="631"/>
                  <a:pt x="235" y="631"/>
                </a:cubicBezTo>
                <a:cubicBezTo>
                  <a:pt x="237" y="632"/>
                  <a:pt x="240" y="633"/>
                  <a:pt x="242" y="634"/>
                </a:cubicBezTo>
                <a:cubicBezTo>
                  <a:pt x="242" y="634"/>
                  <a:pt x="242" y="634"/>
                  <a:pt x="242" y="634"/>
                </a:cubicBezTo>
                <a:cubicBezTo>
                  <a:pt x="247" y="636"/>
                  <a:pt x="251" y="638"/>
                  <a:pt x="256" y="641"/>
                </a:cubicBezTo>
                <a:cubicBezTo>
                  <a:pt x="256" y="641"/>
                  <a:pt x="256" y="641"/>
                  <a:pt x="256" y="641"/>
                </a:cubicBezTo>
                <a:cubicBezTo>
                  <a:pt x="258" y="643"/>
                  <a:pt x="260" y="644"/>
                  <a:pt x="262" y="645"/>
                </a:cubicBezTo>
                <a:cubicBezTo>
                  <a:pt x="262" y="645"/>
                  <a:pt x="262" y="646"/>
                  <a:pt x="262" y="646"/>
                </a:cubicBezTo>
                <a:cubicBezTo>
                  <a:pt x="266" y="649"/>
                  <a:pt x="270" y="652"/>
                  <a:pt x="274" y="655"/>
                </a:cubicBezTo>
                <a:cubicBezTo>
                  <a:pt x="274" y="655"/>
                  <a:pt x="274" y="656"/>
                  <a:pt x="274" y="656"/>
                </a:cubicBezTo>
                <a:cubicBezTo>
                  <a:pt x="276" y="657"/>
                  <a:pt x="278" y="659"/>
                  <a:pt x="279" y="660"/>
                </a:cubicBezTo>
                <a:cubicBezTo>
                  <a:pt x="279" y="661"/>
                  <a:pt x="279" y="661"/>
                  <a:pt x="280" y="661"/>
                </a:cubicBezTo>
                <a:cubicBezTo>
                  <a:pt x="281" y="663"/>
                  <a:pt x="283" y="665"/>
                  <a:pt x="285" y="667"/>
                </a:cubicBezTo>
                <a:cubicBezTo>
                  <a:pt x="296" y="681"/>
                  <a:pt x="304" y="697"/>
                  <a:pt x="308" y="715"/>
                </a:cubicBezTo>
                <a:cubicBezTo>
                  <a:pt x="309" y="717"/>
                  <a:pt x="309" y="720"/>
                  <a:pt x="310" y="722"/>
                </a:cubicBezTo>
                <a:cubicBezTo>
                  <a:pt x="310" y="722"/>
                  <a:pt x="310" y="722"/>
                  <a:pt x="310" y="722"/>
                </a:cubicBezTo>
                <a:cubicBezTo>
                  <a:pt x="310" y="724"/>
                  <a:pt x="310" y="726"/>
                  <a:pt x="311" y="728"/>
                </a:cubicBezTo>
                <a:cubicBezTo>
                  <a:pt x="311" y="728"/>
                  <a:pt x="311" y="728"/>
                  <a:pt x="311" y="729"/>
                </a:cubicBezTo>
                <a:cubicBezTo>
                  <a:pt x="311" y="730"/>
                  <a:pt x="311" y="732"/>
                  <a:pt x="311" y="734"/>
                </a:cubicBezTo>
                <a:cubicBezTo>
                  <a:pt x="311" y="734"/>
                  <a:pt x="311" y="735"/>
                  <a:pt x="311" y="735"/>
                </a:cubicBezTo>
                <a:cubicBezTo>
                  <a:pt x="311" y="737"/>
                  <a:pt x="311" y="740"/>
                  <a:pt x="311" y="742"/>
                </a:cubicBezTo>
                <a:cubicBezTo>
                  <a:pt x="311" y="744"/>
                  <a:pt x="311" y="747"/>
                  <a:pt x="311" y="750"/>
                </a:cubicBezTo>
                <a:cubicBezTo>
                  <a:pt x="311" y="750"/>
                  <a:pt x="311" y="751"/>
                  <a:pt x="311" y="751"/>
                </a:cubicBezTo>
                <a:cubicBezTo>
                  <a:pt x="311" y="754"/>
                  <a:pt x="310" y="756"/>
                  <a:pt x="310" y="759"/>
                </a:cubicBezTo>
                <a:cubicBezTo>
                  <a:pt x="310" y="759"/>
                  <a:pt x="310" y="759"/>
                  <a:pt x="310" y="759"/>
                </a:cubicBezTo>
                <a:cubicBezTo>
                  <a:pt x="310" y="762"/>
                  <a:pt x="309" y="765"/>
                  <a:pt x="309" y="767"/>
                </a:cubicBezTo>
                <a:cubicBezTo>
                  <a:pt x="309" y="767"/>
                  <a:pt x="309" y="767"/>
                  <a:pt x="309" y="767"/>
                </a:cubicBezTo>
                <a:cubicBezTo>
                  <a:pt x="308" y="770"/>
                  <a:pt x="307" y="773"/>
                  <a:pt x="306" y="775"/>
                </a:cubicBezTo>
                <a:cubicBezTo>
                  <a:pt x="293" y="821"/>
                  <a:pt x="254" y="855"/>
                  <a:pt x="206" y="860"/>
                </a:cubicBezTo>
                <a:cubicBezTo>
                  <a:pt x="206" y="860"/>
                  <a:pt x="206" y="860"/>
                  <a:pt x="206" y="860"/>
                </a:cubicBezTo>
                <a:cubicBezTo>
                  <a:pt x="204" y="860"/>
                  <a:pt x="201" y="860"/>
                  <a:pt x="199" y="861"/>
                </a:cubicBezTo>
                <a:cubicBezTo>
                  <a:pt x="199" y="861"/>
                  <a:pt x="199" y="861"/>
                  <a:pt x="199" y="861"/>
                </a:cubicBezTo>
                <a:cubicBezTo>
                  <a:pt x="197" y="861"/>
                  <a:pt x="195" y="861"/>
                  <a:pt x="192" y="861"/>
                </a:cubicBezTo>
                <a:cubicBezTo>
                  <a:pt x="190" y="861"/>
                  <a:pt x="188" y="861"/>
                  <a:pt x="186" y="861"/>
                </a:cubicBezTo>
                <a:cubicBezTo>
                  <a:pt x="186" y="861"/>
                  <a:pt x="185" y="860"/>
                  <a:pt x="185" y="860"/>
                </a:cubicBezTo>
                <a:cubicBezTo>
                  <a:pt x="183" y="860"/>
                  <a:pt x="182" y="860"/>
                  <a:pt x="180" y="860"/>
                </a:cubicBezTo>
                <a:cubicBezTo>
                  <a:pt x="180" y="860"/>
                  <a:pt x="179" y="860"/>
                  <a:pt x="179" y="860"/>
                </a:cubicBezTo>
                <a:cubicBezTo>
                  <a:pt x="177" y="860"/>
                  <a:pt x="176" y="860"/>
                  <a:pt x="174" y="859"/>
                </a:cubicBezTo>
                <a:cubicBezTo>
                  <a:pt x="174" y="859"/>
                  <a:pt x="174" y="859"/>
                  <a:pt x="174" y="859"/>
                </a:cubicBezTo>
                <a:cubicBezTo>
                  <a:pt x="172" y="859"/>
                  <a:pt x="170" y="859"/>
                  <a:pt x="168" y="858"/>
                </a:cubicBezTo>
                <a:cubicBezTo>
                  <a:pt x="168" y="858"/>
                  <a:pt x="168" y="858"/>
                  <a:pt x="168" y="858"/>
                </a:cubicBezTo>
                <a:cubicBezTo>
                  <a:pt x="166" y="858"/>
                  <a:pt x="164" y="857"/>
                  <a:pt x="162" y="857"/>
                </a:cubicBezTo>
                <a:cubicBezTo>
                  <a:pt x="162" y="857"/>
                  <a:pt x="162" y="857"/>
                  <a:pt x="162" y="857"/>
                </a:cubicBezTo>
                <a:cubicBezTo>
                  <a:pt x="157" y="855"/>
                  <a:pt x="151" y="853"/>
                  <a:pt x="146" y="851"/>
                </a:cubicBezTo>
                <a:cubicBezTo>
                  <a:pt x="146" y="851"/>
                  <a:pt x="146" y="851"/>
                  <a:pt x="146" y="851"/>
                </a:cubicBezTo>
                <a:cubicBezTo>
                  <a:pt x="103" y="833"/>
                  <a:pt x="74" y="791"/>
                  <a:pt x="74" y="742"/>
                </a:cubicBezTo>
                <a:close/>
                <a:moveTo>
                  <a:pt x="179" y="2118"/>
                </a:moveTo>
                <a:cubicBezTo>
                  <a:pt x="113" y="2118"/>
                  <a:pt x="60" y="2065"/>
                  <a:pt x="60" y="1999"/>
                </a:cubicBezTo>
                <a:cubicBezTo>
                  <a:pt x="60" y="1945"/>
                  <a:pt x="96" y="1899"/>
                  <a:pt x="146" y="1885"/>
                </a:cubicBezTo>
                <a:cubicBezTo>
                  <a:pt x="146" y="1885"/>
                  <a:pt x="146" y="1885"/>
                  <a:pt x="146" y="1885"/>
                </a:cubicBezTo>
                <a:cubicBezTo>
                  <a:pt x="151" y="1883"/>
                  <a:pt x="156" y="1882"/>
                  <a:pt x="162" y="1881"/>
                </a:cubicBezTo>
                <a:cubicBezTo>
                  <a:pt x="162" y="1881"/>
                  <a:pt x="162" y="1881"/>
                  <a:pt x="162" y="1881"/>
                </a:cubicBezTo>
                <a:cubicBezTo>
                  <a:pt x="164" y="1881"/>
                  <a:pt x="167" y="1881"/>
                  <a:pt x="169" y="1880"/>
                </a:cubicBezTo>
                <a:cubicBezTo>
                  <a:pt x="170" y="1880"/>
                  <a:pt x="170" y="1880"/>
                  <a:pt x="171" y="1880"/>
                </a:cubicBezTo>
                <a:cubicBezTo>
                  <a:pt x="174" y="1880"/>
                  <a:pt x="176" y="1880"/>
                  <a:pt x="179" y="1880"/>
                </a:cubicBezTo>
                <a:cubicBezTo>
                  <a:pt x="181" y="1880"/>
                  <a:pt x="183" y="1880"/>
                  <a:pt x="185" y="1880"/>
                </a:cubicBezTo>
                <a:cubicBezTo>
                  <a:pt x="186" y="1880"/>
                  <a:pt x="186" y="1880"/>
                  <a:pt x="187" y="1880"/>
                </a:cubicBezTo>
                <a:cubicBezTo>
                  <a:pt x="188" y="1880"/>
                  <a:pt x="190" y="1881"/>
                  <a:pt x="192" y="1881"/>
                </a:cubicBezTo>
                <a:cubicBezTo>
                  <a:pt x="192" y="1881"/>
                  <a:pt x="193" y="1881"/>
                  <a:pt x="193" y="1881"/>
                </a:cubicBezTo>
                <a:cubicBezTo>
                  <a:pt x="195" y="1881"/>
                  <a:pt x="197" y="1881"/>
                  <a:pt x="199" y="1882"/>
                </a:cubicBezTo>
                <a:cubicBezTo>
                  <a:pt x="199" y="1882"/>
                  <a:pt x="199" y="1882"/>
                  <a:pt x="199" y="1882"/>
                </a:cubicBezTo>
                <a:cubicBezTo>
                  <a:pt x="201" y="1882"/>
                  <a:pt x="204" y="1883"/>
                  <a:pt x="206" y="1883"/>
                </a:cubicBezTo>
                <a:cubicBezTo>
                  <a:pt x="218" y="1886"/>
                  <a:pt x="229" y="1891"/>
                  <a:pt x="239" y="1897"/>
                </a:cubicBezTo>
                <a:cubicBezTo>
                  <a:pt x="239" y="1897"/>
                  <a:pt x="239" y="1897"/>
                  <a:pt x="239" y="1897"/>
                </a:cubicBezTo>
                <a:cubicBezTo>
                  <a:pt x="244" y="1899"/>
                  <a:pt x="248" y="1902"/>
                  <a:pt x="252" y="1905"/>
                </a:cubicBezTo>
                <a:cubicBezTo>
                  <a:pt x="252" y="1905"/>
                  <a:pt x="252" y="1905"/>
                  <a:pt x="252" y="1905"/>
                </a:cubicBezTo>
                <a:cubicBezTo>
                  <a:pt x="258" y="1910"/>
                  <a:pt x="263" y="1915"/>
                  <a:pt x="268" y="1921"/>
                </a:cubicBezTo>
                <a:cubicBezTo>
                  <a:pt x="268" y="1921"/>
                  <a:pt x="268" y="1921"/>
                  <a:pt x="268" y="1921"/>
                </a:cubicBezTo>
                <a:cubicBezTo>
                  <a:pt x="273" y="1927"/>
                  <a:pt x="278" y="1933"/>
                  <a:pt x="282" y="1939"/>
                </a:cubicBezTo>
                <a:cubicBezTo>
                  <a:pt x="282" y="1939"/>
                  <a:pt x="282" y="1939"/>
                  <a:pt x="282" y="1939"/>
                </a:cubicBezTo>
                <a:cubicBezTo>
                  <a:pt x="286" y="1947"/>
                  <a:pt x="290" y="1956"/>
                  <a:pt x="293" y="1965"/>
                </a:cubicBezTo>
                <a:cubicBezTo>
                  <a:pt x="293" y="1965"/>
                  <a:pt x="293" y="1965"/>
                  <a:pt x="293" y="1965"/>
                </a:cubicBezTo>
                <a:cubicBezTo>
                  <a:pt x="293" y="1967"/>
                  <a:pt x="294" y="1970"/>
                  <a:pt x="295" y="1973"/>
                </a:cubicBezTo>
                <a:cubicBezTo>
                  <a:pt x="295" y="1973"/>
                  <a:pt x="295" y="1973"/>
                  <a:pt x="295" y="1973"/>
                </a:cubicBezTo>
                <a:cubicBezTo>
                  <a:pt x="295" y="1976"/>
                  <a:pt x="296" y="1979"/>
                  <a:pt x="296" y="1981"/>
                </a:cubicBezTo>
                <a:cubicBezTo>
                  <a:pt x="296" y="1982"/>
                  <a:pt x="296" y="1982"/>
                  <a:pt x="296" y="1982"/>
                </a:cubicBezTo>
                <a:cubicBezTo>
                  <a:pt x="297" y="1984"/>
                  <a:pt x="297" y="1987"/>
                  <a:pt x="297" y="1989"/>
                </a:cubicBezTo>
                <a:cubicBezTo>
                  <a:pt x="297" y="1990"/>
                  <a:pt x="297" y="1990"/>
                  <a:pt x="297" y="1991"/>
                </a:cubicBezTo>
                <a:cubicBezTo>
                  <a:pt x="298" y="1994"/>
                  <a:pt x="298" y="1996"/>
                  <a:pt x="298" y="1999"/>
                </a:cubicBezTo>
                <a:cubicBezTo>
                  <a:pt x="298" y="2001"/>
                  <a:pt x="298" y="2003"/>
                  <a:pt x="297" y="2005"/>
                </a:cubicBezTo>
                <a:cubicBezTo>
                  <a:pt x="297" y="2006"/>
                  <a:pt x="297" y="2006"/>
                  <a:pt x="297" y="2006"/>
                </a:cubicBezTo>
                <a:cubicBezTo>
                  <a:pt x="297" y="2008"/>
                  <a:pt x="297" y="2010"/>
                  <a:pt x="297" y="2012"/>
                </a:cubicBezTo>
                <a:cubicBezTo>
                  <a:pt x="297" y="2012"/>
                  <a:pt x="297" y="2012"/>
                  <a:pt x="297" y="2013"/>
                </a:cubicBezTo>
                <a:cubicBezTo>
                  <a:pt x="297" y="2015"/>
                  <a:pt x="296" y="2017"/>
                  <a:pt x="296" y="2019"/>
                </a:cubicBezTo>
                <a:cubicBezTo>
                  <a:pt x="296" y="2019"/>
                  <a:pt x="296" y="2019"/>
                  <a:pt x="296" y="2019"/>
                </a:cubicBezTo>
                <a:cubicBezTo>
                  <a:pt x="296" y="2021"/>
                  <a:pt x="295" y="2023"/>
                  <a:pt x="295" y="2025"/>
                </a:cubicBezTo>
                <a:cubicBezTo>
                  <a:pt x="283" y="2078"/>
                  <a:pt x="235" y="2118"/>
                  <a:pt x="179" y="2118"/>
                </a:cubicBezTo>
                <a:close/>
                <a:moveTo>
                  <a:pt x="1560" y="1999"/>
                </a:moveTo>
                <a:cubicBezTo>
                  <a:pt x="1560" y="2065"/>
                  <a:pt x="1507" y="2118"/>
                  <a:pt x="1441" y="2118"/>
                </a:cubicBezTo>
                <a:cubicBezTo>
                  <a:pt x="1385" y="2118"/>
                  <a:pt x="1337" y="2078"/>
                  <a:pt x="1325" y="2025"/>
                </a:cubicBezTo>
                <a:cubicBezTo>
                  <a:pt x="1325" y="2025"/>
                  <a:pt x="1325" y="2025"/>
                  <a:pt x="1325" y="2025"/>
                </a:cubicBezTo>
                <a:cubicBezTo>
                  <a:pt x="1325" y="2023"/>
                  <a:pt x="1324" y="2021"/>
                  <a:pt x="1324" y="2019"/>
                </a:cubicBezTo>
                <a:cubicBezTo>
                  <a:pt x="1324" y="2019"/>
                  <a:pt x="1324" y="2019"/>
                  <a:pt x="1324" y="2019"/>
                </a:cubicBezTo>
                <a:cubicBezTo>
                  <a:pt x="1324" y="2017"/>
                  <a:pt x="1323" y="2015"/>
                  <a:pt x="1323" y="2013"/>
                </a:cubicBezTo>
                <a:cubicBezTo>
                  <a:pt x="1323" y="2012"/>
                  <a:pt x="1323" y="2012"/>
                  <a:pt x="1323" y="2012"/>
                </a:cubicBezTo>
                <a:cubicBezTo>
                  <a:pt x="1323" y="2010"/>
                  <a:pt x="1323" y="2008"/>
                  <a:pt x="1323" y="2006"/>
                </a:cubicBezTo>
                <a:cubicBezTo>
                  <a:pt x="1323" y="2006"/>
                  <a:pt x="1323" y="2006"/>
                  <a:pt x="1323" y="2005"/>
                </a:cubicBezTo>
                <a:cubicBezTo>
                  <a:pt x="1322" y="2003"/>
                  <a:pt x="1322" y="2001"/>
                  <a:pt x="1322" y="1999"/>
                </a:cubicBezTo>
                <a:cubicBezTo>
                  <a:pt x="1322" y="1996"/>
                  <a:pt x="1322" y="1994"/>
                  <a:pt x="1323" y="1991"/>
                </a:cubicBezTo>
                <a:cubicBezTo>
                  <a:pt x="1323" y="1990"/>
                  <a:pt x="1323" y="1990"/>
                  <a:pt x="1323" y="1989"/>
                </a:cubicBezTo>
                <a:cubicBezTo>
                  <a:pt x="1323" y="1987"/>
                  <a:pt x="1323" y="1984"/>
                  <a:pt x="1324" y="1982"/>
                </a:cubicBezTo>
                <a:cubicBezTo>
                  <a:pt x="1324" y="1982"/>
                  <a:pt x="1324" y="1982"/>
                  <a:pt x="1324" y="1981"/>
                </a:cubicBezTo>
                <a:cubicBezTo>
                  <a:pt x="1324" y="1979"/>
                  <a:pt x="1325" y="1976"/>
                  <a:pt x="1325" y="1973"/>
                </a:cubicBezTo>
                <a:cubicBezTo>
                  <a:pt x="1325" y="1973"/>
                  <a:pt x="1325" y="1973"/>
                  <a:pt x="1325" y="1973"/>
                </a:cubicBezTo>
                <a:cubicBezTo>
                  <a:pt x="1326" y="1970"/>
                  <a:pt x="1327" y="1967"/>
                  <a:pt x="1327" y="1965"/>
                </a:cubicBezTo>
                <a:cubicBezTo>
                  <a:pt x="1327" y="1965"/>
                  <a:pt x="1327" y="1965"/>
                  <a:pt x="1327" y="1965"/>
                </a:cubicBezTo>
                <a:cubicBezTo>
                  <a:pt x="1338" y="1931"/>
                  <a:pt x="1363" y="1903"/>
                  <a:pt x="1395" y="1889"/>
                </a:cubicBezTo>
                <a:cubicBezTo>
                  <a:pt x="1397" y="1889"/>
                  <a:pt x="1399" y="1888"/>
                  <a:pt x="1400" y="1887"/>
                </a:cubicBezTo>
                <a:cubicBezTo>
                  <a:pt x="1400" y="1887"/>
                  <a:pt x="1400" y="1887"/>
                  <a:pt x="1400" y="1887"/>
                </a:cubicBezTo>
                <a:cubicBezTo>
                  <a:pt x="1404" y="1886"/>
                  <a:pt x="1408" y="1885"/>
                  <a:pt x="1412" y="1884"/>
                </a:cubicBezTo>
                <a:cubicBezTo>
                  <a:pt x="1412" y="1884"/>
                  <a:pt x="1412" y="1884"/>
                  <a:pt x="1412" y="1884"/>
                </a:cubicBezTo>
                <a:cubicBezTo>
                  <a:pt x="1416" y="1883"/>
                  <a:pt x="1419" y="1882"/>
                  <a:pt x="1423" y="1881"/>
                </a:cubicBezTo>
                <a:cubicBezTo>
                  <a:pt x="1423" y="1881"/>
                  <a:pt x="1424" y="1881"/>
                  <a:pt x="1424" y="1881"/>
                </a:cubicBezTo>
                <a:cubicBezTo>
                  <a:pt x="1425" y="1881"/>
                  <a:pt x="1427" y="1881"/>
                  <a:pt x="1429" y="1881"/>
                </a:cubicBezTo>
                <a:cubicBezTo>
                  <a:pt x="1430" y="1881"/>
                  <a:pt x="1431" y="1881"/>
                  <a:pt x="1431" y="1880"/>
                </a:cubicBezTo>
                <a:cubicBezTo>
                  <a:pt x="1433" y="1880"/>
                  <a:pt x="1434" y="1880"/>
                  <a:pt x="1435" y="1880"/>
                </a:cubicBezTo>
                <a:cubicBezTo>
                  <a:pt x="1437" y="1880"/>
                  <a:pt x="1439" y="1880"/>
                  <a:pt x="1441" y="1880"/>
                </a:cubicBezTo>
                <a:cubicBezTo>
                  <a:pt x="1444" y="1880"/>
                  <a:pt x="1446" y="1880"/>
                  <a:pt x="1448" y="1880"/>
                </a:cubicBezTo>
                <a:cubicBezTo>
                  <a:pt x="1448" y="1880"/>
                  <a:pt x="1448" y="1880"/>
                  <a:pt x="1449" y="1880"/>
                </a:cubicBezTo>
                <a:cubicBezTo>
                  <a:pt x="1451" y="1880"/>
                  <a:pt x="1453" y="1881"/>
                  <a:pt x="1455" y="1881"/>
                </a:cubicBezTo>
                <a:cubicBezTo>
                  <a:pt x="1455" y="1881"/>
                  <a:pt x="1455" y="1881"/>
                  <a:pt x="1455" y="1881"/>
                </a:cubicBezTo>
                <a:cubicBezTo>
                  <a:pt x="1475" y="1883"/>
                  <a:pt x="1494" y="1891"/>
                  <a:pt x="1510" y="1902"/>
                </a:cubicBezTo>
                <a:cubicBezTo>
                  <a:pt x="1510" y="1902"/>
                  <a:pt x="1510" y="1902"/>
                  <a:pt x="1510" y="1902"/>
                </a:cubicBezTo>
                <a:cubicBezTo>
                  <a:pt x="1516" y="1906"/>
                  <a:pt x="1522" y="1911"/>
                  <a:pt x="1527" y="1917"/>
                </a:cubicBezTo>
                <a:cubicBezTo>
                  <a:pt x="1527" y="1917"/>
                  <a:pt x="1527" y="1917"/>
                  <a:pt x="1527" y="1917"/>
                </a:cubicBezTo>
                <a:cubicBezTo>
                  <a:pt x="1529" y="1919"/>
                  <a:pt x="1531" y="1921"/>
                  <a:pt x="1532" y="1922"/>
                </a:cubicBezTo>
                <a:cubicBezTo>
                  <a:pt x="1532" y="1922"/>
                  <a:pt x="1532" y="1922"/>
                  <a:pt x="1532" y="1922"/>
                </a:cubicBezTo>
                <a:cubicBezTo>
                  <a:pt x="1535" y="1926"/>
                  <a:pt x="1538" y="1930"/>
                  <a:pt x="1541" y="1934"/>
                </a:cubicBezTo>
                <a:cubicBezTo>
                  <a:pt x="1541" y="1934"/>
                  <a:pt x="1541" y="1935"/>
                  <a:pt x="1542" y="1935"/>
                </a:cubicBezTo>
                <a:cubicBezTo>
                  <a:pt x="1543" y="1937"/>
                  <a:pt x="1544" y="1939"/>
                  <a:pt x="1545" y="1941"/>
                </a:cubicBezTo>
                <a:cubicBezTo>
                  <a:pt x="1545" y="1941"/>
                  <a:pt x="1545" y="1941"/>
                  <a:pt x="1545" y="1941"/>
                </a:cubicBezTo>
                <a:cubicBezTo>
                  <a:pt x="1547" y="1943"/>
                  <a:pt x="1548" y="1946"/>
                  <a:pt x="1549" y="1948"/>
                </a:cubicBezTo>
                <a:cubicBezTo>
                  <a:pt x="1549" y="1948"/>
                  <a:pt x="1549" y="1948"/>
                  <a:pt x="1549" y="1948"/>
                </a:cubicBezTo>
                <a:cubicBezTo>
                  <a:pt x="1556" y="1963"/>
                  <a:pt x="1560" y="1981"/>
                  <a:pt x="1560" y="1999"/>
                </a:cubicBezTo>
                <a:close/>
                <a:moveTo>
                  <a:pt x="1555" y="1861"/>
                </a:moveTo>
                <a:cubicBezTo>
                  <a:pt x="1528" y="1838"/>
                  <a:pt x="1493" y="1824"/>
                  <a:pt x="1455" y="1821"/>
                </a:cubicBezTo>
                <a:cubicBezTo>
                  <a:pt x="1455" y="1467"/>
                  <a:pt x="1455" y="1467"/>
                  <a:pt x="1455" y="1467"/>
                </a:cubicBezTo>
                <a:cubicBezTo>
                  <a:pt x="1859" y="1467"/>
                  <a:pt x="1859" y="1467"/>
                  <a:pt x="1859" y="1467"/>
                </a:cubicBezTo>
                <a:cubicBezTo>
                  <a:pt x="1869" y="1496"/>
                  <a:pt x="1885" y="1522"/>
                  <a:pt x="1907" y="1542"/>
                </a:cubicBezTo>
                <a:lnTo>
                  <a:pt x="1555" y="1861"/>
                </a:lnTo>
                <a:close/>
                <a:moveTo>
                  <a:pt x="2029" y="1530"/>
                </a:moveTo>
                <a:cubicBezTo>
                  <a:pt x="2023" y="1530"/>
                  <a:pt x="2017" y="1530"/>
                  <a:pt x="2011" y="1529"/>
                </a:cubicBezTo>
                <a:cubicBezTo>
                  <a:pt x="2011" y="1529"/>
                  <a:pt x="2011" y="1529"/>
                  <a:pt x="2011" y="1529"/>
                </a:cubicBezTo>
                <a:cubicBezTo>
                  <a:pt x="2008" y="1528"/>
                  <a:pt x="2006" y="1528"/>
                  <a:pt x="2004" y="1527"/>
                </a:cubicBezTo>
                <a:cubicBezTo>
                  <a:pt x="2003" y="1527"/>
                  <a:pt x="2002" y="1527"/>
                  <a:pt x="2002" y="1527"/>
                </a:cubicBezTo>
                <a:cubicBezTo>
                  <a:pt x="2000" y="1526"/>
                  <a:pt x="1997" y="1526"/>
                  <a:pt x="1995" y="1525"/>
                </a:cubicBezTo>
                <a:cubicBezTo>
                  <a:pt x="1995" y="1525"/>
                  <a:pt x="1995" y="1525"/>
                  <a:pt x="1994" y="1525"/>
                </a:cubicBezTo>
                <a:cubicBezTo>
                  <a:pt x="1992" y="1524"/>
                  <a:pt x="1989" y="1523"/>
                  <a:pt x="1987" y="1522"/>
                </a:cubicBezTo>
                <a:cubicBezTo>
                  <a:pt x="1987" y="1522"/>
                  <a:pt x="1986" y="1522"/>
                  <a:pt x="1986" y="1522"/>
                </a:cubicBezTo>
                <a:cubicBezTo>
                  <a:pt x="1984" y="1521"/>
                  <a:pt x="1982" y="1520"/>
                  <a:pt x="1980" y="1519"/>
                </a:cubicBezTo>
                <a:cubicBezTo>
                  <a:pt x="1979" y="1519"/>
                  <a:pt x="1979" y="1519"/>
                  <a:pt x="1979" y="1519"/>
                </a:cubicBezTo>
                <a:cubicBezTo>
                  <a:pt x="1974" y="1517"/>
                  <a:pt x="1969" y="1514"/>
                  <a:pt x="1965" y="1511"/>
                </a:cubicBezTo>
                <a:cubicBezTo>
                  <a:pt x="1965" y="1511"/>
                  <a:pt x="1965" y="1511"/>
                  <a:pt x="1965" y="1511"/>
                </a:cubicBezTo>
                <a:cubicBezTo>
                  <a:pt x="1960" y="1508"/>
                  <a:pt x="1956" y="1505"/>
                  <a:pt x="1952" y="1501"/>
                </a:cubicBezTo>
                <a:cubicBezTo>
                  <a:pt x="1952" y="1501"/>
                  <a:pt x="1952" y="1501"/>
                  <a:pt x="1952" y="1501"/>
                </a:cubicBezTo>
                <a:cubicBezTo>
                  <a:pt x="1941" y="1492"/>
                  <a:pt x="1931" y="1480"/>
                  <a:pt x="1924" y="1467"/>
                </a:cubicBezTo>
                <a:cubicBezTo>
                  <a:pt x="1924" y="1467"/>
                  <a:pt x="1924" y="1467"/>
                  <a:pt x="1924" y="1467"/>
                </a:cubicBezTo>
                <a:cubicBezTo>
                  <a:pt x="1923" y="1465"/>
                  <a:pt x="1922" y="1463"/>
                  <a:pt x="1921" y="1461"/>
                </a:cubicBezTo>
                <a:cubicBezTo>
                  <a:pt x="1921" y="1461"/>
                  <a:pt x="1921" y="1460"/>
                  <a:pt x="1921" y="1460"/>
                </a:cubicBezTo>
                <a:cubicBezTo>
                  <a:pt x="1920" y="1458"/>
                  <a:pt x="1919" y="1457"/>
                  <a:pt x="1918" y="1455"/>
                </a:cubicBezTo>
                <a:cubicBezTo>
                  <a:pt x="1918" y="1454"/>
                  <a:pt x="1918" y="1454"/>
                  <a:pt x="1918" y="1454"/>
                </a:cubicBezTo>
                <a:cubicBezTo>
                  <a:pt x="1917" y="1452"/>
                  <a:pt x="1917" y="1450"/>
                  <a:pt x="1916" y="1448"/>
                </a:cubicBezTo>
                <a:cubicBezTo>
                  <a:pt x="1916" y="1448"/>
                  <a:pt x="1916" y="1447"/>
                  <a:pt x="1916" y="1447"/>
                </a:cubicBezTo>
                <a:cubicBezTo>
                  <a:pt x="1915" y="1445"/>
                  <a:pt x="1914" y="1443"/>
                  <a:pt x="1914" y="1440"/>
                </a:cubicBezTo>
                <a:cubicBezTo>
                  <a:pt x="1914" y="1440"/>
                  <a:pt x="1914" y="1440"/>
                  <a:pt x="1914" y="1440"/>
                </a:cubicBezTo>
                <a:cubicBezTo>
                  <a:pt x="1913" y="1438"/>
                  <a:pt x="1913" y="1436"/>
                  <a:pt x="1912" y="1434"/>
                </a:cubicBezTo>
                <a:cubicBezTo>
                  <a:pt x="1912" y="1433"/>
                  <a:pt x="1912" y="1433"/>
                  <a:pt x="1912" y="1432"/>
                </a:cubicBezTo>
                <a:cubicBezTo>
                  <a:pt x="1912" y="1430"/>
                  <a:pt x="1911" y="1429"/>
                  <a:pt x="1911" y="1427"/>
                </a:cubicBezTo>
                <a:cubicBezTo>
                  <a:pt x="1911" y="1427"/>
                  <a:pt x="1911" y="1426"/>
                  <a:pt x="1911" y="1425"/>
                </a:cubicBezTo>
                <a:cubicBezTo>
                  <a:pt x="1911" y="1423"/>
                  <a:pt x="1911" y="1422"/>
                  <a:pt x="1911" y="1420"/>
                </a:cubicBezTo>
                <a:cubicBezTo>
                  <a:pt x="1910" y="1419"/>
                  <a:pt x="1910" y="1419"/>
                  <a:pt x="1910" y="1418"/>
                </a:cubicBezTo>
                <a:cubicBezTo>
                  <a:pt x="1910" y="1416"/>
                  <a:pt x="1910" y="1414"/>
                  <a:pt x="1910" y="1411"/>
                </a:cubicBezTo>
                <a:cubicBezTo>
                  <a:pt x="1910" y="1410"/>
                  <a:pt x="1910" y="1408"/>
                  <a:pt x="1910" y="1407"/>
                </a:cubicBezTo>
                <a:cubicBezTo>
                  <a:pt x="1910" y="1407"/>
                  <a:pt x="1910" y="1407"/>
                  <a:pt x="1910" y="1407"/>
                </a:cubicBezTo>
                <a:cubicBezTo>
                  <a:pt x="1912" y="1350"/>
                  <a:pt x="1955" y="1303"/>
                  <a:pt x="2010" y="1294"/>
                </a:cubicBezTo>
                <a:cubicBezTo>
                  <a:pt x="2010" y="1294"/>
                  <a:pt x="2010" y="1294"/>
                  <a:pt x="2010" y="1294"/>
                </a:cubicBezTo>
                <a:cubicBezTo>
                  <a:pt x="2013" y="1293"/>
                  <a:pt x="2016" y="1293"/>
                  <a:pt x="2019" y="1293"/>
                </a:cubicBezTo>
                <a:cubicBezTo>
                  <a:pt x="2019" y="1293"/>
                  <a:pt x="2020" y="1293"/>
                  <a:pt x="2020" y="1293"/>
                </a:cubicBezTo>
                <a:cubicBezTo>
                  <a:pt x="2023" y="1292"/>
                  <a:pt x="2026" y="1292"/>
                  <a:pt x="2029" y="1292"/>
                </a:cubicBezTo>
                <a:cubicBezTo>
                  <a:pt x="2031" y="1292"/>
                  <a:pt x="2033" y="1292"/>
                  <a:pt x="2035" y="1292"/>
                </a:cubicBezTo>
                <a:cubicBezTo>
                  <a:pt x="2036" y="1292"/>
                  <a:pt x="2036" y="1293"/>
                  <a:pt x="2037" y="1293"/>
                </a:cubicBezTo>
                <a:cubicBezTo>
                  <a:pt x="2038" y="1293"/>
                  <a:pt x="2039" y="1293"/>
                  <a:pt x="2041" y="1293"/>
                </a:cubicBezTo>
                <a:cubicBezTo>
                  <a:pt x="2041" y="1293"/>
                  <a:pt x="2042" y="1293"/>
                  <a:pt x="2043" y="1293"/>
                </a:cubicBezTo>
                <a:cubicBezTo>
                  <a:pt x="2044" y="1293"/>
                  <a:pt x="2045" y="1293"/>
                  <a:pt x="2046" y="1294"/>
                </a:cubicBezTo>
                <a:cubicBezTo>
                  <a:pt x="2047" y="1294"/>
                  <a:pt x="2048" y="1294"/>
                  <a:pt x="2049" y="1294"/>
                </a:cubicBezTo>
                <a:cubicBezTo>
                  <a:pt x="2050" y="1294"/>
                  <a:pt x="2051" y="1294"/>
                  <a:pt x="2052" y="1294"/>
                </a:cubicBezTo>
                <a:cubicBezTo>
                  <a:pt x="2053" y="1295"/>
                  <a:pt x="2053" y="1295"/>
                  <a:pt x="2054" y="1295"/>
                </a:cubicBezTo>
                <a:cubicBezTo>
                  <a:pt x="2055" y="1295"/>
                  <a:pt x="2056" y="1295"/>
                  <a:pt x="2057" y="1296"/>
                </a:cubicBezTo>
                <a:cubicBezTo>
                  <a:pt x="2058" y="1296"/>
                  <a:pt x="2059" y="1296"/>
                  <a:pt x="2060" y="1296"/>
                </a:cubicBezTo>
                <a:cubicBezTo>
                  <a:pt x="2061" y="1297"/>
                  <a:pt x="2061" y="1297"/>
                  <a:pt x="2062" y="1297"/>
                </a:cubicBezTo>
                <a:cubicBezTo>
                  <a:pt x="2063" y="1297"/>
                  <a:pt x="2064" y="1298"/>
                  <a:pt x="2065" y="1298"/>
                </a:cubicBezTo>
                <a:cubicBezTo>
                  <a:pt x="2066" y="1298"/>
                  <a:pt x="2066" y="1298"/>
                  <a:pt x="2067" y="1299"/>
                </a:cubicBezTo>
                <a:cubicBezTo>
                  <a:pt x="2068" y="1299"/>
                  <a:pt x="2069" y="1299"/>
                  <a:pt x="2070" y="1300"/>
                </a:cubicBezTo>
                <a:cubicBezTo>
                  <a:pt x="2116" y="1316"/>
                  <a:pt x="2148" y="1360"/>
                  <a:pt x="2148" y="1411"/>
                </a:cubicBezTo>
                <a:cubicBezTo>
                  <a:pt x="2148" y="1477"/>
                  <a:pt x="2095" y="1530"/>
                  <a:pt x="2029" y="1530"/>
                </a:cubicBezTo>
                <a:close/>
              </a:path>
            </a:pathLst>
          </a:custGeom>
          <a:solidFill>
            <a:schemeClr val="bg1"/>
          </a:solidFill>
          <a:ln w="1270">
            <a:noFill/>
          </a:ln>
        </p:spPr>
        <p:txBody>
          <a:bodyPr vert="horz" wrap="square" lIns="73132" tIns="36566" rIns="73132" bIns="36566" numCol="1" anchor="t" anchorCtr="0" compatLnSpc="1">
            <a:prstTxWarp prst="textNoShape">
              <a:avLst/>
            </a:prstTxWarp>
          </a:bodyPr>
          <a:lstStyle/>
          <a:p>
            <a:pPr defTabSz="1219140"/>
            <a:endParaRPr lang="en-US" sz="2400" dirty="0">
              <a:solidFill>
                <a:srgbClr val="53565A"/>
              </a:solidFill>
            </a:endParaRPr>
          </a:p>
        </p:txBody>
      </p:sp>
      <p:sp>
        <p:nvSpPr>
          <p:cNvPr id="10" name="TextBox 9"/>
          <p:cNvSpPr txBox="1"/>
          <p:nvPr/>
        </p:nvSpPr>
        <p:spPr>
          <a:xfrm>
            <a:off x="1602859" y="1412240"/>
            <a:ext cx="6275867" cy="369332"/>
          </a:xfrm>
          <a:prstGeom prst="rect">
            <a:avLst/>
          </a:prstGeom>
          <a:noFill/>
        </p:spPr>
        <p:txBody>
          <a:bodyPr wrap="square" rtlCol="0">
            <a:spAutoFit/>
          </a:bodyPr>
          <a:lstStyle/>
          <a:p>
            <a:r>
              <a:rPr lang="en-US" dirty="0" smtClean="0">
                <a:hlinkClick r:id="rId3"/>
              </a:rPr>
              <a:t>Mature Agile Organization Structure MBO Job Aid </a:t>
            </a:r>
            <a:endParaRPr lang="en-US" dirty="0" smtClean="0"/>
          </a:p>
        </p:txBody>
      </p:sp>
    </p:spTree>
    <p:extLst>
      <p:ext uri="{BB962C8B-B14F-4D97-AF65-F5344CB8AC3E}">
        <p14:creationId xmlns:p14="http://schemas.microsoft.com/office/powerpoint/2010/main" val="11268256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698632" y="1568592"/>
            <a:ext cx="540044" cy="440197"/>
            <a:chOff x="2751138" y="1573213"/>
            <a:chExt cx="463550" cy="377825"/>
          </a:xfrm>
          <a:solidFill>
            <a:srgbClr val="FFFFFF"/>
          </a:solidFill>
        </p:grpSpPr>
        <p:sp>
          <p:nvSpPr>
            <p:cNvPr id="15" name="Freeform 14"/>
            <p:cNvSpPr>
              <a:spLocks noEditPoints="1"/>
            </p:cNvSpPr>
            <p:nvPr/>
          </p:nvSpPr>
          <p:spPr bwMode="auto">
            <a:xfrm>
              <a:off x="2751138" y="1573213"/>
              <a:ext cx="463550" cy="377825"/>
            </a:xfrm>
            <a:custGeom>
              <a:avLst/>
              <a:gdLst>
                <a:gd name="T0" fmla="*/ 292 w 292"/>
                <a:gd name="T1" fmla="*/ 192 h 238"/>
                <a:gd name="T2" fmla="*/ 292 w 292"/>
                <a:gd name="T3" fmla="*/ 0 h 238"/>
                <a:gd name="T4" fmla="*/ 0 w 292"/>
                <a:gd name="T5" fmla="*/ 0 h 238"/>
                <a:gd name="T6" fmla="*/ 0 w 292"/>
                <a:gd name="T7" fmla="*/ 192 h 238"/>
                <a:gd name="T8" fmla="*/ 87 w 292"/>
                <a:gd name="T9" fmla="*/ 192 h 238"/>
                <a:gd name="T10" fmla="*/ 87 w 292"/>
                <a:gd name="T11" fmla="*/ 211 h 238"/>
                <a:gd name="T12" fmla="*/ 47 w 292"/>
                <a:gd name="T13" fmla="*/ 211 h 238"/>
                <a:gd name="T14" fmla="*/ 47 w 292"/>
                <a:gd name="T15" fmla="*/ 238 h 238"/>
                <a:gd name="T16" fmla="*/ 249 w 292"/>
                <a:gd name="T17" fmla="*/ 238 h 238"/>
                <a:gd name="T18" fmla="*/ 249 w 292"/>
                <a:gd name="T19" fmla="*/ 211 h 238"/>
                <a:gd name="T20" fmla="*/ 208 w 292"/>
                <a:gd name="T21" fmla="*/ 211 h 238"/>
                <a:gd name="T22" fmla="*/ 208 w 292"/>
                <a:gd name="T23" fmla="*/ 192 h 238"/>
                <a:gd name="T24" fmla="*/ 292 w 292"/>
                <a:gd name="T25" fmla="*/ 192 h 238"/>
                <a:gd name="T26" fmla="*/ 240 w 292"/>
                <a:gd name="T27" fmla="*/ 228 h 238"/>
                <a:gd name="T28" fmla="*/ 55 w 292"/>
                <a:gd name="T29" fmla="*/ 228 h 238"/>
                <a:gd name="T30" fmla="*/ 55 w 292"/>
                <a:gd name="T31" fmla="*/ 220 h 238"/>
                <a:gd name="T32" fmla="*/ 240 w 292"/>
                <a:gd name="T33" fmla="*/ 220 h 238"/>
                <a:gd name="T34" fmla="*/ 240 w 292"/>
                <a:gd name="T35" fmla="*/ 228 h 238"/>
                <a:gd name="T36" fmla="*/ 200 w 292"/>
                <a:gd name="T37" fmla="*/ 197 h 238"/>
                <a:gd name="T38" fmla="*/ 200 w 292"/>
                <a:gd name="T39" fmla="*/ 211 h 238"/>
                <a:gd name="T40" fmla="*/ 95 w 292"/>
                <a:gd name="T41" fmla="*/ 211 h 238"/>
                <a:gd name="T42" fmla="*/ 95 w 292"/>
                <a:gd name="T43" fmla="*/ 197 h 238"/>
                <a:gd name="T44" fmla="*/ 200 w 292"/>
                <a:gd name="T45" fmla="*/ 197 h 238"/>
                <a:gd name="T46" fmla="*/ 8 w 292"/>
                <a:gd name="T47" fmla="*/ 9 h 238"/>
                <a:gd name="T48" fmla="*/ 284 w 292"/>
                <a:gd name="T49" fmla="*/ 9 h 238"/>
                <a:gd name="T50" fmla="*/ 284 w 292"/>
                <a:gd name="T51" fmla="*/ 183 h 238"/>
                <a:gd name="T52" fmla="*/ 8 w 292"/>
                <a:gd name="T53" fmla="*/ 183 h 238"/>
                <a:gd name="T54" fmla="*/ 8 w 292"/>
                <a:gd name="T55" fmla="*/ 9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92" h="238">
                  <a:moveTo>
                    <a:pt x="292" y="192"/>
                  </a:moveTo>
                  <a:lnTo>
                    <a:pt x="292" y="0"/>
                  </a:lnTo>
                  <a:lnTo>
                    <a:pt x="0" y="0"/>
                  </a:lnTo>
                  <a:lnTo>
                    <a:pt x="0" y="192"/>
                  </a:lnTo>
                  <a:lnTo>
                    <a:pt x="87" y="192"/>
                  </a:lnTo>
                  <a:lnTo>
                    <a:pt x="87" y="211"/>
                  </a:lnTo>
                  <a:lnTo>
                    <a:pt x="47" y="211"/>
                  </a:lnTo>
                  <a:lnTo>
                    <a:pt x="47" y="238"/>
                  </a:lnTo>
                  <a:lnTo>
                    <a:pt x="249" y="238"/>
                  </a:lnTo>
                  <a:lnTo>
                    <a:pt x="249" y="211"/>
                  </a:lnTo>
                  <a:lnTo>
                    <a:pt x="208" y="211"/>
                  </a:lnTo>
                  <a:lnTo>
                    <a:pt x="208" y="192"/>
                  </a:lnTo>
                  <a:lnTo>
                    <a:pt x="292" y="192"/>
                  </a:lnTo>
                  <a:close/>
                  <a:moveTo>
                    <a:pt x="240" y="228"/>
                  </a:moveTo>
                  <a:lnTo>
                    <a:pt x="55" y="228"/>
                  </a:lnTo>
                  <a:lnTo>
                    <a:pt x="55" y="220"/>
                  </a:lnTo>
                  <a:lnTo>
                    <a:pt x="240" y="220"/>
                  </a:lnTo>
                  <a:lnTo>
                    <a:pt x="240" y="228"/>
                  </a:lnTo>
                  <a:close/>
                  <a:moveTo>
                    <a:pt x="200" y="197"/>
                  </a:moveTo>
                  <a:lnTo>
                    <a:pt x="200" y="211"/>
                  </a:lnTo>
                  <a:lnTo>
                    <a:pt x="95" y="211"/>
                  </a:lnTo>
                  <a:lnTo>
                    <a:pt x="95" y="197"/>
                  </a:lnTo>
                  <a:lnTo>
                    <a:pt x="200" y="197"/>
                  </a:lnTo>
                  <a:close/>
                  <a:moveTo>
                    <a:pt x="8" y="9"/>
                  </a:moveTo>
                  <a:lnTo>
                    <a:pt x="284" y="9"/>
                  </a:lnTo>
                  <a:lnTo>
                    <a:pt x="284" y="183"/>
                  </a:lnTo>
                  <a:lnTo>
                    <a:pt x="8" y="183"/>
                  </a:lnTo>
                  <a:lnTo>
                    <a:pt x="8" y="9"/>
                  </a:lnTo>
                  <a:close/>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sp>
          <p:nvSpPr>
            <p:cNvPr id="19" name="Freeform 18"/>
            <p:cNvSpPr>
              <a:spLocks noEditPoints="1"/>
            </p:cNvSpPr>
            <p:nvPr/>
          </p:nvSpPr>
          <p:spPr bwMode="auto">
            <a:xfrm>
              <a:off x="2797176" y="1616076"/>
              <a:ext cx="347663" cy="209550"/>
            </a:xfrm>
            <a:custGeom>
              <a:avLst/>
              <a:gdLst>
                <a:gd name="T0" fmla="*/ 31 w 219"/>
                <a:gd name="T1" fmla="*/ 132 h 132"/>
                <a:gd name="T2" fmla="*/ 24 w 219"/>
                <a:gd name="T3" fmla="*/ 126 h 132"/>
                <a:gd name="T4" fmla="*/ 75 w 219"/>
                <a:gd name="T5" fmla="*/ 57 h 132"/>
                <a:gd name="T6" fmla="*/ 142 w 219"/>
                <a:gd name="T7" fmla="*/ 103 h 132"/>
                <a:gd name="T8" fmla="*/ 213 w 219"/>
                <a:gd name="T9" fmla="*/ 31 h 132"/>
                <a:gd name="T10" fmla="*/ 219 w 219"/>
                <a:gd name="T11" fmla="*/ 38 h 132"/>
                <a:gd name="T12" fmla="*/ 143 w 219"/>
                <a:gd name="T13" fmla="*/ 115 h 132"/>
                <a:gd name="T14" fmla="*/ 77 w 219"/>
                <a:gd name="T15" fmla="*/ 69 h 132"/>
                <a:gd name="T16" fmla="*/ 31 w 219"/>
                <a:gd name="T17" fmla="*/ 132 h 132"/>
                <a:gd name="T18" fmla="*/ 54 w 219"/>
                <a:gd name="T19" fmla="*/ 21 h 132"/>
                <a:gd name="T20" fmla="*/ 32 w 219"/>
                <a:gd name="T21" fmla="*/ 21 h 132"/>
                <a:gd name="T22" fmla="*/ 32 w 219"/>
                <a:gd name="T23" fmla="*/ 0 h 132"/>
                <a:gd name="T24" fmla="*/ 23 w 219"/>
                <a:gd name="T25" fmla="*/ 0 h 132"/>
                <a:gd name="T26" fmla="*/ 23 w 219"/>
                <a:gd name="T27" fmla="*/ 21 h 132"/>
                <a:gd name="T28" fmla="*/ 0 w 219"/>
                <a:gd name="T29" fmla="*/ 21 h 132"/>
                <a:gd name="T30" fmla="*/ 0 w 219"/>
                <a:gd name="T31" fmla="*/ 30 h 132"/>
                <a:gd name="T32" fmla="*/ 23 w 219"/>
                <a:gd name="T33" fmla="*/ 30 h 132"/>
                <a:gd name="T34" fmla="*/ 23 w 219"/>
                <a:gd name="T35" fmla="*/ 52 h 132"/>
                <a:gd name="T36" fmla="*/ 32 w 219"/>
                <a:gd name="T37" fmla="*/ 52 h 132"/>
                <a:gd name="T38" fmla="*/ 32 w 219"/>
                <a:gd name="T39" fmla="*/ 30 h 132"/>
                <a:gd name="T40" fmla="*/ 54 w 219"/>
                <a:gd name="T41" fmla="*/ 30 h 132"/>
                <a:gd name="T42" fmla="*/ 54 w 219"/>
                <a:gd name="T43" fmla="*/ 21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9" h="132">
                  <a:moveTo>
                    <a:pt x="31" y="132"/>
                  </a:moveTo>
                  <a:lnTo>
                    <a:pt x="24" y="126"/>
                  </a:lnTo>
                  <a:lnTo>
                    <a:pt x="75" y="57"/>
                  </a:lnTo>
                  <a:lnTo>
                    <a:pt x="142" y="103"/>
                  </a:lnTo>
                  <a:lnTo>
                    <a:pt x="213" y="31"/>
                  </a:lnTo>
                  <a:lnTo>
                    <a:pt x="219" y="38"/>
                  </a:lnTo>
                  <a:lnTo>
                    <a:pt x="143" y="115"/>
                  </a:lnTo>
                  <a:lnTo>
                    <a:pt x="77" y="69"/>
                  </a:lnTo>
                  <a:lnTo>
                    <a:pt x="31" y="132"/>
                  </a:lnTo>
                  <a:close/>
                  <a:moveTo>
                    <a:pt x="54" y="21"/>
                  </a:moveTo>
                  <a:lnTo>
                    <a:pt x="32" y="21"/>
                  </a:lnTo>
                  <a:lnTo>
                    <a:pt x="32" y="0"/>
                  </a:lnTo>
                  <a:lnTo>
                    <a:pt x="23" y="0"/>
                  </a:lnTo>
                  <a:lnTo>
                    <a:pt x="23" y="21"/>
                  </a:lnTo>
                  <a:lnTo>
                    <a:pt x="0" y="21"/>
                  </a:lnTo>
                  <a:lnTo>
                    <a:pt x="0" y="30"/>
                  </a:lnTo>
                  <a:lnTo>
                    <a:pt x="23" y="30"/>
                  </a:lnTo>
                  <a:lnTo>
                    <a:pt x="23" y="52"/>
                  </a:lnTo>
                  <a:lnTo>
                    <a:pt x="32" y="52"/>
                  </a:lnTo>
                  <a:lnTo>
                    <a:pt x="32" y="30"/>
                  </a:lnTo>
                  <a:lnTo>
                    <a:pt x="54" y="30"/>
                  </a:lnTo>
                  <a:lnTo>
                    <a:pt x="54" y="21"/>
                  </a:lnTo>
                  <a:close/>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8" name="Title 1"/>
          <p:cNvSpPr txBox="1">
            <a:spLocks/>
          </p:cNvSpPr>
          <p:nvPr/>
        </p:nvSpPr>
        <p:spPr>
          <a:xfrm>
            <a:off x="461389" y="304803"/>
            <a:ext cx="8396863" cy="620359"/>
          </a:xfrm>
          <a:prstGeom prst="rect">
            <a:avLst/>
          </a:prstGeom>
        </p:spPr>
        <p:txBody>
          <a:bodyPr vert="horz" lIns="121914" tIns="60957" rIns="121914" bIns="60957" rtlCol="0" anchor="b" anchorCtr="0">
            <a:normAutofit/>
          </a:bodyPr>
          <a:lstStyle>
            <a:lvl1pPr algn="l" defTabSz="914400" rtl="0" eaLnBrk="1" latinLnBrk="0" hangingPunct="1">
              <a:lnSpc>
                <a:spcPct val="90000"/>
              </a:lnSpc>
              <a:spcBef>
                <a:spcPct val="0"/>
              </a:spcBef>
              <a:buNone/>
              <a:defRPr sz="2000" b="0" kern="1200">
                <a:solidFill>
                  <a:schemeClr val="tx1"/>
                </a:solidFill>
                <a:latin typeface="Arial" pitchFamily="34" charset="0"/>
                <a:ea typeface="+mj-ea"/>
                <a:cs typeface="Arial" pitchFamily="34" charset="0"/>
              </a:defRPr>
            </a:lvl1pPr>
          </a:lstStyle>
          <a:p>
            <a:r>
              <a:rPr lang="en-US" dirty="0" smtClean="0"/>
              <a:t>Delivery - Scope</a:t>
            </a:r>
            <a:endParaRPr lang="en-US" dirty="0"/>
          </a:p>
        </p:txBody>
      </p:sp>
      <p:sp>
        <p:nvSpPr>
          <p:cNvPr id="9" name="Rectangle 26"/>
          <p:cNvSpPr>
            <a:spLocks noChangeArrowheads="1"/>
          </p:cNvSpPr>
          <p:nvPr/>
        </p:nvSpPr>
        <p:spPr bwMode="auto">
          <a:xfrm>
            <a:off x="531099" y="1337808"/>
            <a:ext cx="875110" cy="4453395"/>
          </a:xfrm>
          <a:prstGeom prst="rect">
            <a:avLst/>
          </a:prstGeom>
          <a:solidFill>
            <a:srgbClr val="422C8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51192" tIns="36566" rIns="21938" bIns="36566" numCol="1" anchor="ctr" anchorCtr="0" compatLnSpc="1">
            <a:prstTxWarp prst="textNoShape">
              <a:avLst/>
            </a:prstTxWarp>
          </a:bodyPr>
          <a:lstStyle/>
          <a:p>
            <a:pPr defTabSz="1219140">
              <a:lnSpc>
                <a:spcPct val="95000"/>
              </a:lnSpc>
            </a:pPr>
            <a:endParaRPr lang="en-US" sz="900" dirty="0">
              <a:solidFill>
                <a:srgbClr val="53565A"/>
              </a:solidFill>
            </a:endParaRPr>
          </a:p>
        </p:txBody>
      </p:sp>
      <p:grpSp>
        <p:nvGrpSpPr>
          <p:cNvPr id="18" name="Group 17"/>
          <p:cNvGrpSpPr/>
          <p:nvPr/>
        </p:nvGrpSpPr>
        <p:grpSpPr>
          <a:xfrm>
            <a:off x="676270" y="1568592"/>
            <a:ext cx="481031" cy="545220"/>
            <a:chOff x="8045450" y="5448300"/>
            <a:chExt cx="742950" cy="603250"/>
          </a:xfrm>
        </p:grpSpPr>
        <p:sp>
          <p:nvSpPr>
            <p:cNvPr id="20" name="Freeform 71"/>
            <p:cNvSpPr>
              <a:spLocks/>
            </p:cNvSpPr>
            <p:nvPr/>
          </p:nvSpPr>
          <p:spPr bwMode="auto">
            <a:xfrm>
              <a:off x="8175625" y="5594350"/>
              <a:ext cx="500062" cy="261938"/>
            </a:xfrm>
            <a:custGeom>
              <a:avLst/>
              <a:gdLst>
                <a:gd name="T0" fmla="*/ 15 w 315"/>
                <a:gd name="T1" fmla="*/ 165 h 165"/>
                <a:gd name="T2" fmla="*/ 0 w 315"/>
                <a:gd name="T3" fmla="*/ 153 h 165"/>
                <a:gd name="T4" fmla="*/ 86 w 315"/>
                <a:gd name="T5" fmla="*/ 40 h 165"/>
                <a:gd name="T6" fmla="*/ 189 w 315"/>
                <a:gd name="T7" fmla="*/ 113 h 165"/>
                <a:gd name="T8" fmla="*/ 303 w 315"/>
                <a:gd name="T9" fmla="*/ 0 h 165"/>
                <a:gd name="T10" fmla="*/ 315 w 315"/>
                <a:gd name="T11" fmla="*/ 12 h 165"/>
                <a:gd name="T12" fmla="*/ 192 w 315"/>
                <a:gd name="T13" fmla="*/ 137 h 165"/>
                <a:gd name="T14" fmla="*/ 88 w 315"/>
                <a:gd name="T15" fmla="*/ 66 h 165"/>
                <a:gd name="T16" fmla="*/ 15 w 315"/>
                <a:gd name="T17" fmla="*/ 165 h 165"/>
                <a:gd name="T18" fmla="*/ 15 w 315"/>
                <a:gd name="T19" fmla="*/ 165 h 165"/>
                <a:gd name="T20" fmla="*/ 15 w 315"/>
                <a:gd name="T21" fmla="*/ 165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5" h="165">
                  <a:moveTo>
                    <a:pt x="15" y="165"/>
                  </a:moveTo>
                  <a:lnTo>
                    <a:pt x="0" y="153"/>
                  </a:lnTo>
                  <a:lnTo>
                    <a:pt x="86" y="40"/>
                  </a:lnTo>
                  <a:lnTo>
                    <a:pt x="189" y="113"/>
                  </a:lnTo>
                  <a:lnTo>
                    <a:pt x="303" y="0"/>
                  </a:lnTo>
                  <a:lnTo>
                    <a:pt x="315" y="12"/>
                  </a:lnTo>
                  <a:lnTo>
                    <a:pt x="192" y="137"/>
                  </a:lnTo>
                  <a:lnTo>
                    <a:pt x="88" y="66"/>
                  </a:lnTo>
                  <a:lnTo>
                    <a:pt x="15" y="165"/>
                  </a:lnTo>
                  <a:lnTo>
                    <a:pt x="15" y="165"/>
                  </a:lnTo>
                  <a:lnTo>
                    <a:pt x="15" y="1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9140"/>
              <a:endParaRPr lang="en-US" sz="2400" dirty="0">
                <a:solidFill>
                  <a:srgbClr val="53565A"/>
                </a:solidFill>
              </a:endParaRPr>
            </a:p>
          </p:txBody>
        </p:sp>
        <p:sp>
          <p:nvSpPr>
            <p:cNvPr id="21" name="Freeform 72"/>
            <p:cNvSpPr>
              <a:spLocks/>
            </p:cNvSpPr>
            <p:nvPr/>
          </p:nvSpPr>
          <p:spPr bwMode="auto">
            <a:xfrm>
              <a:off x="8116888" y="5514975"/>
              <a:ext cx="141287" cy="139700"/>
            </a:xfrm>
            <a:custGeom>
              <a:avLst/>
              <a:gdLst>
                <a:gd name="T0" fmla="*/ 54 w 89"/>
                <a:gd name="T1" fmla="*/ 88 h 88"/>
                <a:gd name="T2" fmla="*/ 35 w 89"/>
                <a:gd name="T3" fmla="*/ 88 h 88"/>
                <a:gd name="T4" fmla="*/ 35 w 89"/>
                <a:gd name="T5" fmla="*/ 52 h 88"/>
                <a:gd name="T6" fmla="*/ 0 w 89"/>
                <a:gd name="T7" fmla="*/ 52 h 88"/>
                <a:gd name="T8" fmla="*/ 0 w 89"/>
                <a:gd name="T9" fmla="*/ 33 h 88"/>
                <a:gd name="T10" fmla="*/ 35 w 89"/>
                <a:gd name="T11" fmla="*/ 33 h 88"/>
                <a:gd name="T12" fmla="*/ 35 w 89"/>
                <a:gd name="T13" fmla="*/ 0 h 88"/>
                <a:gd name="T14" fmla="*/ 54 w 89"/>
                <a:gd name="T15" fmla="*/ 0 h 88"/>
                <a:gd name="T16" fmla="*/ 54 w 89"/>
                <a:gd name="T17" fmla="*/ 33 h 88"/>
                <a:gd name="T18" fmla="*/ 89 w 89"/>
                <a:gd name="T19" fmla="*/ 33 h 88"/>
                <a:gd name="T20" fmla="*/ 89 w 89"/>
                <a:gd name="T21" fmla="*/ 52 h 88"/>
                <a:gd name="T22" fmla="*/ 54 w 89"/>
                <a:gd name="T23" fmla="*/ 52 h 88"/>
                <a:gd name="T24" fmla="*/ 54 w 89"/>
                <a:gd name="T25" fmla="*/ 88 h 88"/>
                <a:gd name="T26" fmla="*/ 54 w 89"/>
                <a:gd name="T27" fmla="*/ 88 h 88"/>
                <a:gd name="T28" fmla="*/ 54 w 89"/>
                <a:gd name="T29" fmla="*/ 8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9" h="88">
                  <a:moveTo>
                    <a:pt x="54" y="88"/>
                  </a:moveTo>
                  <a:lnTo>
                    <a:pt x="35" y="88"/>
                  </a:lnTo>
                  <a:lnTo>
                    <a:pt x="35" y="52"/>
                  </a:lnTo>
                  <a:lnTo>
                    <a:pt x="0" y="52"/>
                  </a:lnTo>
                  <a:lnTo>
                    <a:pt x="0" y="33"/>
                  </a:lnTo>
                  <a:lnTo>
                    <a:pt x="35" y="33"/>
                  </a:lnTo>
                  <a:lnTo>
                    <a:pt x="35" y="0"/>
                  </a:lnTo>
                  <a:lnTo>
                    <a:pt x="54" y="0"/>
                  </a:lnTo>
                  <a:lnTo>
                    <a:pt x="54" y="33"/>
                  </a:lnTo>
                  <a:lnTo>
                    <a:pt x="89" y="33"/>
                  </a:lnTo>
                  <a:lnTo>
                    <a:pt x="89" y="52"/>
                  </a:lnTo>
                  <a:lnTo>
                    <a:pt x="54" y="52"/>
                  </a:lnTo>
                  <a:lnTo>
                    <a:pt x="54" y="88"/>
                  </a:lnTo>
                  <a:lnTo>
                    <a:pt x="54" y="88"/>
                  </a:lnTo>
                  <a:lnTo>
                    <a:pt x="54" y="8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9140"/>
              <a:endParaRPr lang="en-US" sz="2400" dirty="0">
                <a:solidFill>
                  <a:srgbClr val="53565A"/>
                </a:solidFill>
              </a:endParaRPr>
            </a:p>
          </p:txBody>
        </p:sp>
        <p:sp>
          <p:nvSpPr>
            <p:cNvPr id="22" name="Freeform 73"/>
            <p:cNvSpPr>
              <a:spLocks noEditPoints="1"/>
            </p:cNvSpPr>
            <p:nvPr/>
          </p:nvSpPr>
          <p:spPr bwMode="auto">
            <a:xfrm>
              <a:off x="8045450" y="5448300"/>
              <a:ext cx="742950" cy="603250"/>
            </a:xfrm>
            <a:custGeom>
              <a:avLst/>
              <a:gdLst>
                <a:gd name="T0" fmla="*/ 397 w 468"/>
                <a:gd name="T1" fmla="*/ 380 h 380"/>
                <a:gd name="T2" fmla="*/ 73 w 468"/>
                <a:gd name="T3" fmla="*/ 380 h 380"/>
                <a:gd name="T4" fmla="*/ 73 w 468"/>
                <a:gd name="T5" fmla="*/ 335 h 380"/>
                <a:gd name="T6" fmla="*/ 137 w 468"/>
                <a:gd name="T7" fmla="*/ 335 h 380"/>
                <a:gd name="T8" fmla="*/ 137 w 468"/>
                <a:gd name="T9" fmla="*/ 309 h 380"/>
                <a:gd name="T10" fmla="*/ 0 w 468"/>
                <a:gd name="T11" fmla="*/ 309 h 380"/>
                <a:gd name="T12" fmla="*/ 0 w 468"/>
                <a:gd name="T13" fmla="*/ 0 h 380"/>
                <a:gd name="T14" fmla="*/ 468 w 468"/>
                <a:gd name="T15" fmla="*/ 0 h 380"/>
                <a:gd name="T16" fmla="*/ 468 w 468"/>
                <a:gd name="T17" fmla="*/ 309 h 380"/>
                <a:gd name="T18" fmla="*/ 333 w 468"/>
                <a:gd name="T19" fmla="*/ 309 h 380"/>
                <a:gd name="T20" fmla="*/ 333 w 468"/>
                <a:gd name="T21" fmla="*/ 335 h 380"/>
                <a:gd name="T22" fmla="*/ 397 w 468"/>
                <a:gd name="T23" fmla="*/ 335 h 380"/>
                <a:gd name="T24" fmla="*/ 397 w 468"/>
                <a:gd name="T25" fmla="*/ 380 h 380"/>
                <a:gd name="T26" fmla="*/ 397 w 468"/>
                <a:gd name="T27" fmla="*/ 380 h 380"/>
                <a:gd name="T28" fmla="*/ 397 w 468"/>
                <a:gd name="T29" fmla="*/ 380 h 380"/>
                <a:gd name="T30" fmla="*/ 383 w 468"/>
                <a:gd name="T31" fmla="*/ 349 h 380"/>
                <a:gd name="T32" fmla="*/ 87 w 468"/>
                <a:gd name="T33" fmla="*/ 349 h 380"/>
                <a:gd name="T34" fmla="*/ 87 w 468"/>
                <a:gd name="T35" fmla="*/ 366 h 380"/>
                <a:gd name="T36" fmla="*/ 383 w 468"/>
                <a:gd name="T37" fmla="*/ 366 h 380"/>
                <a:gd name="T38" fmla="*/ 383 w 468"/>
                <a:gd name="T39" fmla="*/ 349 h 380"/>
                <a:gd name="T40" fmla="*/ 383 w 468"/>
                <a:gd name="T41" fmla="*/ 349 h 380"/>
                <a:gd name="T42" fmla="*/ 383 w 468"/>
                <a:gd name="T43" fmla="*/ 349 h 380"/>
                <a:gd name="T44" fmla="*/ 319 w 468"/>
                <a:gd name="T45" fmla="*/ 309 h 380"/>
                <a:gd name="T46" fmla="*/ 149 w 468"/>
                <a:gd name="T47" fmla="*/ 309 h 380"/>
                <a:gd name="T48" fmla="*/ 149 w 468"/>
                <a:gd name="T49" fmla="*/ 335 h 380"/>
                <a:gd name="T50" fmla="*/ 319 w 468"/>
                <a:gd name="T51" fmla="*/ 335 h 380"/>
                <a:gd name="T52" fmla="*/ 319 w 468"/>
                <a:gd name="T53" fmla="*/ 309 h 380"/>
                <a:gd name="T54" fmla="*/ 319 w 468"/>
                <a:gd name="T55" fmla="*/ 309 h 380"/>
                <a:gd name="T56" fmla="*/ 319 w 468"/>
                <a:gd name="T57" fmla="*/ 309 h 380"/>
                <a:gd name="T58" fmla="*/ 16 w 468"/>
                <a:gd name="T59" fmla="*/ 290 h 380"/>
                <a:gd name="T60" fmla="*/ 449 w 468"/>
                <a:gd name="T61" fmla="*/ 290 h 380"/>
                <a:gd name="T62" fmla="*/ 449 w 468"/>
                <a:gd name="T63" fmla="*/ 16 h 380"/>
                <a:gd name="T64" fmla="*/ 16 w 468"/>
                <a:gd name="T65" fmla="*/ 16 h 380"/>
                <a:gd name="T66" fmla="*/ 16 w 468"/>
                <a:gd name="T67" fmla="*/ 290 h 380"/>
                <a:gd name="T68" fmla="*/ 16 w 468"/>
                <a:gd name="T69" fmla="*/ 290 h 380"/>
                <a:gd name="T70" fmla="*/ 16 w 468"/>
                <a:gd name="T71" fmla="*/ 29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68" h="380">
                  <a:moveTo>
                    <a:pt x="397" y="380"/>
                  </a:moveTo>
                  <a:lnTo>
                    <a:pt x="73" y="380"/>
                  </a:lnTo>
                  <a:lnTo>
                    <a:pt x="73" y="335"/>
                  </a:lnTo>
                  <a:lnTo>
                    <a:pt x="137" y="335"/>
                  </a:lnTo>
                  <a:lnTo>
                    <a:pt x="137" y="309"/>
                  </a:lnTo>
                  <a:lnTo>
                    <a:pt x="0" y="309"/>
                  </a:lnTo>
                  <a:lnTo>
                    <a:pt x="0" y="0"/>
                  </a:lnTo>
                  <a:lnTo>
                    <a:pt x="468" y="0"/>
                  </a:lnTo>
                  <a:lnTo>
                    <a:pt x="468" y="309"/>
                  </a:lnTo>
                  <a:lnTo>
                    <a:pt x="333" y="309"/>
                  </a:lnTo>
                  <a:lnTo>
                    <a:pt x="333" y="335"/>
                  </a:lnTo>
                  <a:lnTo>
                    <a:pt x="397" y="335"/>
                  </a:lnTo>
                  <a:lnTo>
                    <a:pt x="397" y="380"/>
                  </a:lnTo>
                  <a:lnTo>
                    <a:pt x="397" y="380"/>
                  </a:lnTo>
                  <a:lnTo>
                    <a:pt x="397" y="380"/>
                  </a:lnTo>
                  <a:close/>
                  <a:moveTo>
                    <a:pt x="383" y="349"/>
                  </a:moveTo>
                  <a:lnTo>
                    <a:pt x="87" y="349"/>
                  </a:lnTo>
                  <a:lnTo>
                    <a:pt x="87" y="366"/>
                  </a:lnTo>
                  <a:lnTo>
                    <a:pt x="383" y="366"/>
                  </a:lnTo>
                  <a:lnTo>
                    <a:pt x="383" y="349"/>
                  </a:lnTo>
                  <a:lnTo>
                    <a:pt x="383" y="349"/>
                  </a:lnTo>
                  <a:lnTo>
                    <a:pt x="383" y="349"/>
                  </a:lnTo>
                  <a:close/>
                  <a:moveTo>
                    <a:pt x="319" y="309"/>
                  </a:moveTo>
                  <a:lnTo>
                    <a:pt x="149" y="309"/>
                  </a:lnTo>
                  <a:lnTo>
                    <a:pt x="149" y="335"/>
                  </a:lnTo>
                  <a:lnTo>
                    <a:pt x="319" y="335"/>
                  </a:lnTo>
                  <a:lnTo>
                    <a:pt x="319" y="309"/>
                  </a:lnTo>
                  <a:lnTo>
                    <a:pt x="319" y="309"/>
                  </a:lnTo>
                  <a:lnTo>
                    <a:pt x="319" y="309"/>
                  </a:lnTo>
                  <a:close/>
                  <a:moveTo>
                    <a:pt x="16" y="290"/>
                  </a:moveTo>
                  <a:lnTo>
                    <a:pt x="449" y="290"/>
                  </a:lnTo>
                  <a:lnTo>
                    <a:pt x="449" y="16"/>
                  </a:lnTo>
                  <a:lnTo>
                    <a:pt x="16" y="16"/>
                  </a:lnTo>
                  <a:lnTo>
                    <a:pt x="16" y="290"/>
                  </a:lnTo>
                  <a:lnTo>
                    <a:pt x="16" y="290"/>
                  </a:lnTo>
                  <a:lnTo>
                    <a:pt x="16" y="29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9140"/>
              <a:endParaRPr lang="en-US" sz="2400" dirty="0">
                <a:solidFill>
                  <a:srgbClr val="53565A"/>
                </a:solidFill>
              </a:endParaRPr>
            </a:p>
          </p:txBody>
        </p:sp>
      </p:grpSp>
      <p:sp>
        <p:nvSpPr>
          <p:cNvPr id="23" name="Text Placeholder 4"/>
          <p:cNvSpPr txBox="1">
            <a:spLocks/>
          </p:cNvSpPr>
          <p:nvPr/>
        </p:nvSpPr>
        <p:spPr>
          <a:xfrm>
            <a:off x="1406209" y="1337807"/>
            <a:ext cx="4261104" cy="4453395"/>
          </a:xfrm>
          <a:prstGeom prst="rect">
            <a:avLst/>
          </a:prstGeom>
        </p:spPr>
        <p:txBody>
          <a:bodyPr wrap="square" lIns="131829" tIns="0" rIns="91440" bIns="0" anchor="t"/>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400" b="1" spc="-50" dirty="0" smtClean="0">
                <a:gradFill>
                  <a:gsLst>
                    <a:gs pos="5417">
                      <a:schemeClr val="tx1"/>
                    </a:gs>
                    <a:gs pos="28000">
                      <a:schemeClr val="tx1"/>
                    </a:gs>
                  </a:gsLst>
                  <a:lin ang="5400000" scaled="0"/>
                </a:gradFill>
                <a:latin typeface="+mn-lt"/>
              </a:rPr>
              <a:t>Scope</a:t>
            </a:r>
          </a:p>
          <a:p>
            <a:pPr>
              <a:lnSpc>
                <a:spcPct val="100000"/>
              </a:lnSpc>
              <a:spcBef>
                <a:spcPts val="0"/>
              </a:spcBef>
              <a:buSzTx/>
            </a:pPr>
            <a:endParaRPr lang="en-US" sz="1400" b="1" u="sng" spc="-50" dirty="0" smtClean="0">
              <a:gradFill>
                <a:gsLst>
                  <a:gs pos="5417">
                    <a:schemeClr val="tx1"/>
                  </a:gs>
                  <a:gs pos="28000">
                    <a:schemeClr val="tx1"/>
                  </a:gs>
                </a:gsLst>
                <a:lin ang="5400000" scaled="0"/>
              </a:gradFill>
              <a:latin typeface="+mn-lt"/>
            </a:endParaRPr>
          </a:p>
          <a:p>
            <a:pPr>
              <a:lnSpc>
                <a:spcPct val="100000"/>
              </a:lnSpc>
              <a:spcBef>
                <a:spcPts val="0"/>
              </a:spcBef>
              <a:buSzTx/>
            </a:pPr>
            <a:r>
              <a:rPr lang="en-US" sz="1400" b="1" u="sng" spc="-50" dirty="0" smtClean="0">
                <a:gradFill>
                  <a:gsLst>
                    <a:gs pos="5417">
                      <a:schemeClr val="tx1"/>
                    </a:gs>
                    <a:gs pos="28000">
                      <a:schemeClr val="tx1"/>
                    </a:gs>
                  </a:gsLst>
                  <a:lin ang="5400000" scaled="0"/>
                </a:gradFill>
                <a:latin typeface="+mn-lt"/>
              </a:rPr>
              <a:t>What is changing?</a:t>
            </a:r>
          </a:p>
          <a:p>
            <a:pPr marL="171450" lvl="0" indent="-171450" defTabSz="914400">
              <a:lnSpc>
                <a:spcPct val="100000"/>
              </a:lnSpc>
              <a:spcBef>
                <a:spcPts val="0"/>
              </a:spcBef>
              <a:buSzTx/>
              <a:buFont typeface="Arial" panose="020B0604020202020204" pitchFamily="34" charset="0"/>
              <a:buChar char="•"/>
            </a:pPr>
            <a:r>
              <a:rPr lang="en-US" sz="1400" dirty="0" smtClean="0">
                <a:gradFill>
                  <a:gsLst>
                    <a:gs pos="5417">
                      <a:srgbClr val="53565A"/>
                    </a:gs>
                    <a:gs pos="28000">
                      <a:srgbClr val="53565A"/>
                    </a:gs>
                  </a:gsLst>
                  <a:lin ang="5400000" scaled="0"/>
                </a:gradFill>
                <a:latin typeface="Arial"/>
              </a:rPr>
              <a:t>The Scope delivery measure remains unchanged but will now be collected automatically from CA Agile rather than gathered through Tracker entries. Sprinting and Flow projects will be exempted from this measure.</a:t>
            </a:r>
          </a:p>
          <a:p>
            <a:pPr>
              <a:lnSpc>
                <a:spcPct val="100000"/>
              </a:lnSpc>
              <a:spcBef>
                <a:spcPts val="0"/>
              </a:spcBef>
              <a:buSzTx/>
            </a:pPr>
            <a:endParaRPr lang="en-US" sz="1400" dirty="0" smtClean="0">
              <a:gradFill>
                <a:gsLst>
                  <a:gs pos="5417">
                    <a:schemeClr val="tx1"/>
                  </a:gs>
                  <a:gs pos="28000">
                    <a:schemeClr val="tx1"/>
                  </a:gs>
                </a:gsLst>
                <a:lin ang="5400000" scaled="0"/>
              </a:gradFill>
              <a:latin typeface="+mn-lt"/>
            </a:endParaRPr>
          </a:p>
          <a:p>
            <a:pPr lvl="0" defTabSz="914400">
              <a:lnSpc>
                <a:spcPct val="100000"/>
              </a:lnSpc>
              <a:spcBef>
                <a:spcPts val="0"/>
              </a:spcBef>
              <a:buSzTx/>
            </a:pPr>
            <a:r>
              <a:rPr lang="en-US" sz="1400" b="1" u="sng" spc="-50" dirty="0" smtClean="0">
                <a:gradFill>
                  <a:gsLst>
                    <a:gs pos="5417">
                      <a:srgbClr val="53565A"/>
                    </a:gs>
                    <a:gs pos="28000">
                      <a:srgbClr val="53565A"/>
                    </a:gs>
                  </a:gsLst>
                  <a:lin ang="5400000" scaled="0"/>
                </a:gradFill>
                <a:latin typeface="Arial"/>
              </a:rPr>
              <a:t>Scope Delivery</a:t>
            </a:r>
            <a:r>
              <a:rPr lang="en-US" sz="1400" b="1" spc="-50" dirty="0" smtClean="0">
                <a:gradFill>
                  <a:gsLst>
                    <a:gs pos="5417">
                      <a:srgbClr val="53565A"/>
                    </a:gs>
                    <a:gs pos="28000">
                      <a:srgbClr val="53565A"/>
                    </a:gs>
                  </a:gsLst>
                  <a:lin ang="5400000" scaled="0"/>
                </a:gradFill>
                <a:latin typeface="Arial"/>
              </a:rPr>
              <a:t> </a:t>
            </a:r>
            <a:r>
              <a:rPr lang="en-US" sz="1400" dirty="0" smtClean="0">
                <a:solidFill>
                  <a:srgbClr val="FFC000"/>
                </a:solidFill>
                <a:latin typeface="Arial"/>
              </a:rPr>
              <a:t>(updated)</a:t>
            </a:r>
            <a:endParaRPr lang="en-US" sz="1400" i="1" spc="-50" dirty="0">
              <a:solidFill>
                <a:srgbClr val="FFC000"/>
              </a:solidFill>
              <a:latin typeface="Arial"/>
            </a:endParaRPr>
          </a:p>
          <a:p>
            <a:pPr marL="171450" lvl="0" indent="-171450" defTabSz="914400">
              <a:lnSpc>
                <a:spcPct val="100000"/>
              </a:lnSpc>
              <a:spcBef>
                <a:spcPts val="0"/>
              </a:spcBef>
              <a:buSzTx/>
              <a:buFont typeface="Arial" panose="020B0604020202020204" pitchFamily="34" charset="0"/>
              <a:buChar char="•"/>
            </a:pPr>
            <a:r>
              <a:rPr lang="en-US" sz="1400" dirty="0" smtClean="0">
                <a:gradFill>
                  <a:gsLst>
                    <a:gs pos="5417">
                      <a:srgbClr val="53565A"/>
                    </a:gs>
                    <a:gs pos="28000">
                      <a:srgbClr val="53565A"/>
                    </a:gs>
                  </a:gsLst>
                  <a:lin ang="5400000" scaled="0"/>
                </a:gradFill>
                <a:latin typeface="Arial"/>
              </a:rPr>
              <a:t>Assessed by comparing the </a:t>
            </a:r>
            <a:r>
              <a:rPr lang="en-US" sz="1400" dirty="0">
                <a:gradFill>
                  <a:gsLst>
                    <a:gs pos="5417">
                      <a:srgbClr val="53565A"/>
                    </a:gs>
                    <a:gs pos="28000">
                      <a:srgbClr val="53565A"/>
                    </a:gs>
                  </a:gsLst>
                  <a:lin ang="5400000" scaled="0"/>
                </a:gradFill>
                <a:latin typeface="Arial"/>
              </a:rPr>
              <a:t>number of “Must” features completed at the end of the planning increment compared to the number planned at the beginning of the planning </a:t>
            </a:r>
            <a:r>
              <a:rPr lang="en-US" sz="1400" dirty="0" smtClean="0">
                <a:gradFill>
                  <a:gsLst>
                    <a:gs pos="5417">
                      <a:srgbClr val="53565A"/>
                    </a:gs>
                    <a:gs pos="28000">
                      <a:srgbClr val="53565A"/>
                    </a:gs>
                  </a:gsLst>
                  <a:lin ang="5400000" scaled="0"/>
                </a:gradFill>
                <a:latin typeface="Arial"/>
              </a:rPr>
              <a:t>increment. </a:t>
            </a:r>
            <a:r>
              <a:rPr lang="en-US" sz="1400" dirty="0" smtClean="0">
                <a:solidFill>
                  <a:srgbClr val="FF0000"/>
                </a:solidFill>
                <a:latin typeface="Arial"/>
              </a:rPr>
              <a:t> </a:t>
            </a:r>
            <a:r>
              <a:rPr lang="en-US" sz="1400" dirty="0" smtClean="0">
                <a:solidFill>
                  <a:schemeClr val="tx1"/>
                </a:solidFill>
                <a:latin typeface="Arial"/>
              </a:rPr>
              <a:t>Will also include features that do not have a </a:t>
            </a:r>
            <a:r>
              <a:rPr lang="en-US" sz="1400" dirty="0" err="1" smtClean="0">
                <a:solidFill>
                  <a:schemeClr val="tx1"/>
                </a:solidFill>
                <a:latin typeface="Arial"/>
              </a:rPr>
              <a:t>MoScoW</a:t>
            </a:r>
            <a:r>
              <a:rPr lang="en-US" sz="1400" dirty="0" smtClean="0">
                <a:solidFill>
                  <a:schemeClr val="tx1"/>
                </a:solidFill>
                <a:latin typeface="Arial"/>
              </a:rPr>
              <a:t> priority setting. </a:t>
            </a:r>
          </a:p>
          <a:p>
            <a:pPr marL="342900" lvl="1" indent="-168275" defTabSz="914400">
              <a:lnSpc>
                <a:spcPct val="100000"/>
              </a:lnSpc>
              <a:spcBef>
                <a:spcPts val="0"/>
              </a:spcBef>
              <a:buSzTx/>
              <a:buFont typeface="Arial" panose="020B0604020202020204" pitchFamily="34" charset="0"/>
              <a:buChar char="•"/>
            </a:pPr>
            <a:r>
              <a:rPr lang="en-US" sz="1400" dirty="0" smtClean="0">
                <a:gradFill>
                  <a:gsLst>
                    <a:gs pos="5417">
                      <a:srgbClr val="53565A"/>
                    </a:gs>
                    <a:gs pos="28000">
                      <a:srgbClr val="53565A"/>
                    </a:gs>
                  </a:gsLst>
                  <a:lin ang="5400000" scaled="0"/>
                </a:gradFill>
                <a:latin typeface="Arial"/>
              </a:rPr>
              <a:t>Planned </a:t>
            </a:r>
            <a:r>
              <a:rPr lang="en-US" sz="1400" dirty="0">
                <a:gradFill>
                  <a:gsLst>
                    <a:gs pos="5417">
                      <a:srgbClr val="53565A"/>
                    </a:gs>
                    <a:gs pos="28000">
                      <a:srgbClr val="53565A"/>
                    </a:gs>
                  </a:gsLst>
                  <a:lin ang="5400000" scaled="0"/>
                </a:gradFill>
                <a:latin typeface="Arial"/>
              </a:rPr>
              <a:t>= # of Must Features attached to Release object at PI Start + 7 days</a:t>
            </a:r>
          </a:p>
          <a:p>
            <a:pPr marL="342900" lvl="1" indent="-168275" defTabSz="914400">
              <a:lnSpc>
                <a:spcPct val="100000"/>
              </a:lnSpc>
              <a:spcBef>
                <a:spcPts val="0"/>
              </a:spcBef>
              <a:buSzTx/>
              <a:buFont typeface="Arial" panose="020B0604020202020204" pitchFamily="34" charset="0"/>
              <a:buChar char="•"/>
            </a:pPr>
            <a:r>
              <a:rPr lang="en-US" sz="1400" dirty="0">
                <a:gradFill>
                  <a:gsLst>
                    <a:gs pos="5417">
                      <a:srgbClr val="53565A"/>
                    </a:gs>
                    <a:gs pos="28000">
                      <a:srgbClr val="53565A"/>
                    </a:gs>
                  </a:gsLst>
                  <a:lin ang="5400000" scaled="0"/>
                </a:gradFill>
                <a:latin typeface="Arial"/>
              </a:rPr>
              <a:t>Delivered = # of Must Features attached to Release object completed by Release object end date</a:t>
            </a:r>
          </a:p>
          <a:p>
            <a:pPr marL="171450" lvl="0" indent="-171450" defTabSz="914400">
              <a:lnSpc>
                <a:spcPct val="100000"/>
              </a:lnSpc>
              <a:spcBef>
                <a:spcPts val="0"/>
              </a:spcBef>
              <a:buSzTx/>
              <a:buFont typeface="Arial" panose="020B0604020202020204" pitchFamily="34" charset="0"/>
              <a:buChar char="•"/>
            </a:pPr>
            <a:endParaRPr lang="en-US" sz="1400" dirty="0" smtClean="0">
              <a:gradFill>
                <a:gsLst>
                  <a:gs pos="5417">
                    <a:srgbClr val="53565A"/>
                  </a:gs>
                  <a:gs pos="28000">
                    <a:srgbClr val="53565A"/>
                  </a:gs>
                </a:gsLst>
                <a:lin ang="5400000" scaled="0"/>
              </a:gradFill>
              <a:latin typeface="Arial"/>
            </a:endParaRPr>
          </a:p>
          <a:p>
            <a:pPr marL="171450" lvl="0" indent="-171450" defTabSz="914400">
              <a:lnSpc>
                <a:spcPct val="100000"/>
              </a:lnSpc>
              <a:spcBef>
                <a:spcPts val="0"/>
              </a:spcBef>
              <a:buSzTx/>
              <a:buFont typeface="Arial" panose="020B0604020202020204" pitchFamily="34" charset="0"/>
              <a:buChar char="•"/>
            </a:pPr>
            <a:r>
              <a:rPr lang="en-US" sz="1400" dirty="0" smtClean="0">
                <a:gradFill>
                  <a:gsLst>
                    <a:gs pos="5417">
                      <a:srgbClr val="53565A"/>
                    </a:gs>
                    <a:gs pos="28000">
                      <a:srgbClr val="53565A"/>
                    </a:gs>
                  </a:gsLst>
                  <a:lin ang="5400000" scaled="0"/>
                </a:gradFill>
                <a:latin typeface="Arial"/>
              </a:rPr>
              <a:t>Target</a:t>
            </a:r>
            <a:r>
              <a:rPr lang="en-US" sz="1400" dirty="0">
                <a:gradFill>
                  <a:gsLst>
                    <a:gs pos="5417">
                      <a:srgbClr val="53565A"/>
                    </a:gs>
                    <a:gs pos="28000">
                      <a:srgbClr val="53565A"/>
                    </a:gs>
                  </a:gsLst>
                  <a:lin ang="5400000" scaled="0"/>
                </a:gradFill>
                <a:latin typeface="Arial"/>
              </a:rPr>
              <a:t>:  </a:t>
            </a:r>
            <a:r>
              <a:rPr lang="en-US" sz="1400" dirty="0" smtClean="0">
                <a:gradFill>
                  <a:gsLst>
                    <a:gs pos="5417">
                      <a:srgbClr val="53565A"/>
                    </a:gs>
                    <a:gs pos="28000">
                      <a:srgbClr val="53565A"/>
                    </a:gs>
                  </a:gsLst>
                  <a:lin ang="5400000" scaled="0"/>
                </a:gradFill>
                <a:latin typeface="Arial"/>
              </a:rPr>
              <a:t>Number of delivered Must features must equal or exceed 90% of planned features.</a:t>
            </a:r>
            <a:endParaRPr lang="en-US" sz="1400" i="1" dirty="0">
              <a:solidFill>
                <a:srgbClr val="FF0000"/>
              </a:solidFill>
              <a:latin typeface="Arial"/>
            </a:endParaRPr>
          </a:p>
        </p:txBody>
      </p:sp>
      <p:sp>
        <p:nvSpPr>
          <p:cNvPr id="24" name="TextBox 23"/>
          <p:cNvSpPr txBox="1"/>
          <p:nvPr/>
        </p:nvSpPr>
        <p:spPr>
          <a:xfrm>
            <a:off x="5870448" y="1337806"/>
            <a:ext cx="2331720" cy="4453394"/>
          </a:xfrm>
          <a:prstGeom prst="rect">
            <a:avLst/>
          </a:prstGeom>
          <a:solidFill>
            <a:schemeClr val="tx1">
              <a:lumMod val="20000"/>
              <a:lumOff val="80000"/>
            </a:schemeClr>
          </a:solidFill>
        </p:spPr>
        <p:txBody>
          <a:bodyPr wrap="square" lIns="27432" tIns="0" rIns="27432" bIns="0" rtlCol="0">
            <a:noAutofit/>
          </a:bodyPr>
          <a:lstStyle/>
          <a:p>
            <a:pPr>
              <a:lnSpc>
                <a:spcPct val="90000"/>
              </a:lnSpc>
              <a:spcAft>
                <a:spcPts val="200"/>
              </a:spcAft>
            </a:pPr>
            <a:r>
              <a:rPr lang="en-US" sz="1400" b="1" spc="-50" dirty="0">
                <a:gradFill>
                  <a:gsLst>
                    <a:gs pos="5417">
                      <a:schemeClr val="tx1"/>
                    </a:gs>
                    <a:gs pos="28000">
                      <a:schemeClr val="tx1"/>
                    </a:gs>
                  </a:gsLst>
                  <a:lin ang="5400000" scaled="0"/>
                </a:gradFill>
              </a:rPr>
              <a:t>Enabling this </a:t>
            </a:r>
            <a:r>
              <a:rPr lang="en-US" sz="1400" b="1" spc="-50" dirty="0" smtClean="0">
                <a:gradFill>
                  <a:gsLst>
                    <a:gs pos="5417">
                      <a:schemeClr val="tx1"/>
                    </a:gs>
                    <a:gs pos="28000">
                      <a:schemeClr val="tx1"/>
                    </a:gs>
                  </a:gsLst>
                  <a:lin ang="5400000" scaled="0"/>
                </a:gradFill>
              </a:rPr>
              <a:t>Measure</a:t>
            </a:r>
          </a:p>
          <a:p>
            <a:pPr>
              <a:lnSpc>
                <a:spcPct val="90000"/>
              </a:lnSpc>
              <a:spcAft>
                <a:spcPts val="200"/>
              </a:spcAft>
            </a:pPr>
            <a:endParaRPr lang="en-US" sz="1400" b="1" spc="-50" dirty="0">
              <a:gradFill>
                <a:gsLst>
                  <a:gs pos="5417">
                    <a:schemeClr val="tx1"/>
                  </a:gs>
                  <a:gs pos="28000">
                    <a:schemeClr val="tx1"/>
                  </a:gs>
                </a:gsLst>
                <a:lin ang="5400000" scaled="0"/>
              </a:gradFill>
            </a:endParaRPr>
          </a:p>
          <a:p>
            <a:pPr>
              <a:lnSpc>
                <a:spcPct val="90000"/>
              </a:lnSpc>
              <a:spcAft>
                <a:spcPts val="200"/>
              </a:spcAft>
            </a:pPr>
            <a:r>
              <a:rPr lang="en-US" sz="1400" b="1" spc="-50" dirty="0" smtClean="0">
                <a:gradFill>
                  <a:gsLst>
                    <a:gs pos="5417">
                      <a:schemeClr val="tx1"/>
                    </a:gs>
                    <a:gs pos="28000">
                      <a:schemeClr val="tx1"/>
                    </a:gs>
                  </a:gsLst>
                  <a:lin ang="5400000" scaled="0"/>
                </a:gradFill>
              </a:rPr>
              <a:t>Feature Guidance</a:t>
            </a:r>
          </a:p>
          <a:p>
            <a:pPr marL="171450" indent="-171450">
              <a:lnSpc>
                <a:spcPct val="90000"/>
              </a:lnSpc>
              <a:spcAft>
                <a:spcPts val="200"/>
              </a:spcAft>
              <a:buFontTx/>
              <a:buChar char="-"/>
            </a:pPr>
            <a:r>
              <a:rPr lang="en-US" sz="1400" dirty="0" smtClean="0">
                <a:gradFill>
                  <a:gsLst>
                    <a:gs pos="5417">
                      <a:srgbClr val="53565A"/>
                    </a:gs>
                    <a:gs pos="28000">
                      <a:srgbClr val="53565A"/>
                    </a:gs>
                  </a:gsLst>
                  <a:lin ang="5400000" scaled="0"/>
                </a:gradFill>
                <a:latin typeface="Arial"/>
              </a:rPr>
              <a:t>Features must be identified by MoSCoW priority scale. “Must” prioritized features make up the majority of planned content for a planning increment.  </a:t>
            </a:r>
            <a:r>
              <a:rPr lang="en-US" sz="1400" smtClean="0">
                <a:gradFill>
                  <a:gsLst>
                    <a:gs pos="5417">
                      <a:srgbClr val="53565A"/>
                    </a:gs>
                    <a:gs pos="28000">
                      <a:srgbClr val="53565A"/>
                    </a:gs>
                  </a:gsLst>
                  <a:lin ang="5400000" scaled="0"/>
                </a:gradFill>
                <a:latin typeface="Arial"/>
              </a:rPr>
              <a:t>If MoSCoW I used, only </a:t>
            </a:r>
            <a:r>
              <a:rPr lang="en-US" sz="1400" dirty="0" smtClean="0">
                <a:gradFill>
                  <a:gsLst>
                    <a:gs pos="5417">
                      <a:srgbClr val="53565A"/>
                    </a:gs>
                    <a:gs pos="28000">
                      <a:srgbClr val="53565A"/>
                    </a:gs>
                  </a:gsLst>
                  <a:lin ang="5400000" scaled="0"/>
                </a:gradFill>
                <a:latin typeface="Arial"/>
              </a:rPr>
              <a:t>those features are counted as planned scope for this delivery measure.</a:t>
            </a:r>
          </a:p>
          <a:p>
            <a:pPr marL="171450" indent="-171450">
              <a:lnSpc>
                <a:spcPct val="90000"/>
              </a:lnSpc>
              <a:spcAft>
                <a:spcPts val="200"/>
              </a:spcAft>
              <a:buFontTx/>
              <a:buChar char="-"/>
            </a:pPr>
            <a:endParaRPr lang="en-US" sz="1400" dirty="0" smtClean="0">
              <a:gradFill>
                <a:gsLst>
                  <a:gs pos="5417">
                    <a:srgbClr val="53565A"/>
                  </a:gs>
                  <a:gs pos="28000">
                    <a:srgbClr val="53565A"/>
                  </a:gs>
                </a:gsLst>
                <a:lin ang="5400000" scaled="0"/>
              </a:gradFill>
              <a:latin typeface="Arial"/>
            </a:endParaRPr>
          </a:p>
          <a:p>
            <a:pPr>
              <a:lnSpc>
                <a:spcPct val="90000"/>
              </a:lnSpc>
              <a:spcAft>
                <a:spcPts val="200"/>
              </a:spcAft>
            </a:pPr>
            <a:r>
              <a:rPr lang="en-US" sz="1400" b="1" spc="-50" dirty="0" smtClean="0">
                <a:gradFill>
                  <a:gsLst>
                    <a:gs pos="5417">
                      <a:schemeClr val="tx1"/>
                    </a:gs>
                    <a:gs pos="28000">
                      <a:schemeClr val="tx1"/>
                    </a:gs>
                  </a:gsLst>
                  <a:lin ang="5400000" scaled="0"/>
                </a:gradFill>
              </a:rPr>
              <a:t>Release Guidance</a:t>
            </a:r>
            <a:endParaRPr lang="en-US" sz="1400" b="1" spc="-50" dirty="0">
              <a:gradFill>
                <a:gsLst>
                  <a:gs pos="5417">
                    <a:schemeClr val="tx1"/>
                  </a:gs>
                  <a:gs pos="28000">
                    <a:schemeClr val="tx1"/>
                  </a:gs>
                </a:gsLst>
                <a:lin ang="5400000" scaled="0"/>
              </a:gradFill>
            </a:endParaRPr>
          </a:p>
          <a:p>
            <a:pPr marL="171450" indent="-171450">
              <a:lnSpc>
                <a:spcPct val="90000"/>
              </a:lnSpc>
              <a:spcAft>
                <a:spcPts val="200"/>
              </a:spcAft>
              <a:buFontTx/>
              <a:buChar char="-"/>
            </a:pPr>
            <a:r>
              <a:rPr lang="en-US" sz="1400" dirty="0" smtClean="0">
                <a:gradFill>
                  <a:gsLst>
                    <a:gs pos="5417">
                      <a:srgbClr val="53565A"/>
                    </a:gs>
                    <a:gs pos="28000">
                      <a:srgbClr val="53565A"/>
                    </a:gs>
                  </a:gsLst>
                  <a:lin ang="5400000" scaled="0"/>
                </a:gradFill>
              </a:rPr>
              <a:t>Features must be attached to the Program Increment (Release Object) within calendar 7 days of the release object start date to be counted as planned scope.</a:t>
            </a:r>
            <a:endParaRPr lang="en-US" sz="1400" dirty="0">
              <a:gradFill>
                <a:gsLst>
                  <a:gs pos="5417">
                    <a:srgbClr val="53565A"/>
                  </a:gs>
                  <a:gs pos="28000">
                    <a:srgbClr val="53565A"/>
                  </a:gs>
                </a:gsLst>
                <a:lin ang="5400000" scaled="0"/>
              </a:gradFill>
            </a:endParaRPr>
          </a:p>
        </p:txBody>
      </p:sp>
    </p:spTree>
    <p:extLst>
      <p:ext uri="{BB962C8B-B14F-4D97-AF65-F5344CB8AC3E}">
        <p14:creationId xmlns:p14="http://schemas.microsoft.com/office/powerpoint/2010/main" val="1281242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txBox="1">
            <a:spLocks/>
          </p:cNvSpPr>
          <p:nvPr/>
        </p:nvSpPr>
        <p:spPr>
          <a:xfrm>
            <a:off x="1475099" y="1337812"/>
            <a:ext cx="7251051" cy="4405873"/>
          </a:xfrm>
          <a:prstGeom prst="rect">
            <a:avLst/>
          </a:prstGeom>
        </p:spPr>
        <p:txBody>
          <a:bodyPr wrap="square" lIns="175764" tIns="0" rIns="175764" bIns="0" anchor="t"/>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100" b="1" spc="-67" dirty="0" smtClean="0">
                <a:gradFill>
                  <a:gsLst>
                    <a:gs pos="5417">
                      <a:schemeClr val="tx1"/>
                    </a:gs>
                    <a:gs pos="28000">
                      <a:schemeClr val="tx1"/>
                    </a:gs>
                  </a:gsLst>
                  <a:lin ang="5400000" scaled="0"/>
                </a:gradFill>
                <a:latin typeface="+mn-lt"/>
              </a:rPr>
              <a:t>Productivity</a:t>
            </a:r>
            <a:r>
              <a:rPr lang="en-US" sz="1900" i="1" spc="-67" dirty="0" smtClean="0">
                <a:gradFill>
                  <a:gsLst>
                    <a:gs pos="5417">
                      <a:srgbClr val="53565A"/>
                    </a:gs>
                    <a:gs pos="28000">
                      <a:srgbClr val="53565A"/>
                    </a:gs>
                  </a:gsLst>
                  <a:lin ang="5400000" scaled="0"/>
                </a:gradFill>
                <a:latin typeface="Arial"/>
              </a:rPr>
              <a:t>(applies </a:t>
            </a:r>
            <a:r>
              <a:rPr lang="en-US" sz="1900" i="1" spc="-67" dirty="0">
                <a:gradFill>
                  <a:gsLst>
                    <a:gs pos="5417">
                      <a:srgbClr val="53565A"/>
                    </a:gs>
                    <a:gs pos="28000">
                      <a:srgbClr val="53565A"/>
                    </a:gs>
                  </a:gsLst>
                  <a:lin ang="5400000" scaled="0"/>
                </a:gradFill>
                <a:latin typeface="Arial"/>
              </a:rPr>
              <a:t>at product level)</a:t>
            </a:r>
            <a:endParaRPr lang="en-US" sz="2100" b="1" spc="-67" dirty="0">
              <a:gradFill>
                <a:gsLst>
                  <a:gs pos="5417">
                    <a:schemeClr val="tx1"/>
                  </a:gs>
                  <a:gs pos="28000">
                    <a:schemeClr val="tx1"/>
                  </a:gs>
                </a:gsLst>
                <a:lin ang="5400000" scaled="0"/>
              </a:gradFill>
              <a:latin typeface="+mn-lt"/>
            </a:endParaRPr>
          </a:p>
          <a:p>
            <a:pPr defTabSz="1219140">
              <a:lnSpc>
                <a:spcPct val="100000"/>
              </a:lnSpc>
              <a:spcBef>
                <a:spcPts val="0"/>
              </a:spcBef>
              <a:buSzTx/>
            </a:pPr>
            <a:endParaRPr lang="en-US" sz="1400" b="1" u="sng" spc="-67" dirty="0">
              <a:gradFill>
                <a:gsLst>
                  <a:gs pos="5417">
                    <a:srgbClr val="53565A"/>
                  </a:gs>
                  <a:gs pos="28000">
                    <a:srgbClr val="53565A"/>
                  </a:gs>
                </a:gsLst>
                <a:lin ang="5400000" scaled="0"/>
              </a:gradFill>
              <a:latin typeface="Arial"/>
            </a:endParaRPr>
          </a:p>
          <a:p>
            <a:pPr lvl="0" defTabSz="914400">
              <a:lnSpc>
                <a:spcPct val="100000"/>
              </a:lnSpc>
              <a:spcBef>
                <a:spcPts val="0"/>
              </a:spcBef>
              <a:buSzTx/>
            </a:pPr>
            <a:r>
              <a:rPr lang="en-US" sz="1400" b="1" u="sng" spc="-50" dirty="0">
                <a:gradFill>
                  <a:gsLst>
                    <a:gs pos="5417">
                      <a:srgbClr val="53565A"/>
                    </a:gs>
                    <a:gs pos="28000">
                      <a:srgbClr val="53565A"/>
                    </a:gs>
                  </a:gsLst>
                  <a:lin ang="5400000" scaled="0"/>
                </a:gradFill>
                <a:latin typeface="Arial"/>
              </a:rPr>
              <a:t>What is changing?</a:t>
            </a:r>
          </a:p>
          <a:p>
            <a:pPr marL="171450" lvl="0" indent="-171450" defTabSz="914400">
              <a:lnSpc>
                <a:spcPct val="100000"/>
              </a:lnSpc>
              <a:spcBef>
                <a:spcPts val="0"/>
              </a:spcBef>
              <a:buSzTx/>
              <a:buFont typeface="Arial" panose="020B0604020202020204" pitchFamily="34" charset="0"/>
              <a:buChar char="•"/>
            </a:pPr>
            <a:r>
              <a:rPr lang="en-US" sz="1400" dirty="0">
                <a:gradFill>
                  <a:gsLst>
                    <a:gs pos="5417">
                      <a:srgbClr val="53565A"/>
                    </a:gs>
                    <a:gs pos="28000">
                      <a:srgbClr val="53565A"/>
                    </a:gs>
                  </a:gsLst>
                  <a:lin ang="5400000" scaled="0"/>
                </a:gradFill>
                <a:latin typeface="Arial"/>
              </a:rPr>
              <a:t>Disconnect from PI time boxes to increase sample frequency and support all OSAM planning horizons</a:t>
            </a:r>
          </a:p>
          <a:p>
            <a:pPr marL="171450" lvl="0" indent="-171450" defTabSz="914400">
              <a:lnSpc>
                <a:spcPct val="100000"/>
              </a:lnSpc>
              <a:spcBef>
                <a:spcPts val="0"/>
              </a:spcBef>
              <a:buSzTx/>
              <a:buFont typeface="Arial" panose="020B0604020202020204" pitchFamily="34" charset="0"/>
              <a:buChar char="•"/>
            </a:pPr>
            <a:r>
              <a:rPr lang="en-US" sz="1400" dirty="0">
                <a:gradFill>
                  <a:gsLst>
                    <a:gs pos="5417">
                      <a:srgbClr val="53565A"/>
                    </a:gs>
                    <a:gs pos="28000">
                      <a:srgbClr val="53565A"/>
                    </a:gs>
                  </a:gsLst>
                  <a:lin ang="5400000" scaled="0"/>
                </a:gradFill>
                <a:latin typeface="Arial"/>
              </a:rPr>
              <a:t>Rewire data intake to integrate </a:t>
            </a:r>
            <a:r>
              <a:rPr lang="en-US" sz="1400" dirty="0">
                <a:solidFill>
                  <a:srgbClr val="B1B3B3">
                    <a:lumMod val="75000"/>
                  </a:srgbClr>
                </a:solidFill>
                <a:latin typeface="Arial"/>
              </a:rPr>
              <a:t>p</a:t>
            </a:r>
            <a:r>
              <a:rPr lang="en-US" sz="1400" b="1" dirty="0">
                <a:solidFill>
                  <a:srgbClr val="B1B3B3">
                    <a:lumMod val="75000"/>
                  </a:srgbClr>
                </a:solidFill>
                <a:latin typeface="Arial"/>
              </a:rPr>
              <a:t>roduct work </a:t>
            </a:r>
            <a:r>
              <a:rPr lang="en-US" sz="1400" dirty="0">
                <a:gradFill>
                  <a:gsLst>
                    <a:gs pos="5417">
                      <a:srgbClr val="53565A"/>
                    </a:gs>
                    <a:gs pos="28000">
                      <a:srgbClr val="53565A"/>
                    </a:gs>
                  </a:gsLst>
                  <a:lin ang="5400000" scaled="0"/>
                </a:gradFill>
                <a:latin typeface="Arial"/>
              </a:rPr>
              <a:t>and hours (vs. capital focused measure)</a:t>
            </a:r>
          </a:p>
          <a:p>
            <a:pPr marL="171450" lvl="0" indent="-171450" defTabSz="914400">
              <a:lnSpc>
                <a:spcPct val="100000"/>
              </a:lnSpc>
              <a:spcBef>
                <a:spcPts val="0"/>
              </a:spcBef>
              <a:buSzTx/>
              <a:buFont typeface="Arial" panose="020B0604020202020204" pitchFamily="34" charset="0"/>
              <a:buChar char="•"/>
            </a:pPr>
            <a:r>
              <a:rPr lang="en-US" sz="1400" dirty="0">
                <a:gradFill>
                  <a:gsLst>
                    <a:gs pos="5417">
                      <a:srgbClr val="53565A"/>
                    </a:gs>
                    <a:gs pos="28000">
                      <a:srgbClr val="53565A"/>
                    </a:gs>
                  </a:gsLst>
                  <a:lin ang="5400000" scaled="0"/>
                </a:gradFill>
                <a:latin typeface="Arial"/>
              </a:rPr>
              <a:t>Minimize or eliminate baseline management, streamlining process and enabling teams to enroll any time</a:t>
            </a:r>
          </a:p>
          <a:p>
            <a:pPr lvl="0" defTabSz="914400">
              <a:lnSpc>
                <a:spcPct val="100000"/>
              </a:lnSpc>
              <a:spcBef>
                <a:spcPts val="0"/>
              </a:spcBef>
              <a:buSzTx/>
            </a:pPr>
            <a:endParaRPr lang="en-US" sz="1400" dirty="0" smtClean="0">
              <a:gradFill>
                <a:gsLst>
                  <a:gs pos="5417">
                    <a:srgbClr val="53565A"/>
                  </a:gs>
                  <a:gs pos="28000">
                    <a:srgbClr val="53565A"/>
                  </a:gs>
                </a:gsLst>
                <a:lin ang="5400000" scaled="0"/>
              </a:gradFill>
              <a:latin typeface="Arial"/>
            </a:endParaRPr>
          </a:p>
          <a:p>
            <a:pPr lvl="0" defTabSz="914400">
              <a:lnSpc>
                <a:spcPct val="100000"/>
              </a:lnSpc>
              <a:spcBef>
                <a:spcPts val="0"/>
              </a:spcBef>
              <a:buSzTx/>
            </a:pPr>
            <a:endParaRPr lang="en-US" sz="1400" dirty="0">
              <a:gradFill>
                <a:gsLst>
                  <a:gs pos="5417">
                    <a:srgbClr val="53565A"/>
                  </a:gs>
                  <a:gs pos="28000">
                    <a:srgbClr val="53565A"/>
                  </a:gs>
                </a:gsLst>
                <a:lin ang="5400000" scaled="0"/>
              </a:gradFill>
              <a:latin typeface="Arial"/>
            </a:endParaRPr>
          </a:p>
          <a:p>
            <a:pPr lvl="0" defTabSz="914400">
              <a:lnSpc>
                <a:spcPct val="100000"/>
              </a:lnSpc>
              <a:spcBef>
                <a:spcPts val="0"/>
              </a:spcBef>
              <a:buSzTx/>
            </a:pPr>
            <a:r>
              <a:rPr lang="en-US" sz="1400" b="1" u="sng" spc="-50" dirty="0">
                <a:gradFill>
                  <a:gsLst>
                    <a:gs pos="5417">
                      <a:srgbClr val="53565A"/>
                    </a:gs>
                    <a:gs pos="28000">
                      <a:srgbClr val="53565A"/>
                    </a:gs>
                  </a:gsLst>
                  <a:lin ang="5400000" scaled="0"/>
                </a:gradFill>
                <a:latin typeface="Arial"/>
              </a:rPr>
              <a:t>Productivity Continuous Improvement</a:t>
            </a:r>
            <a:r>
              <a:rPr lang="en-US" sz="1400" spc="-50" dirty="0">
                <a:gradFill>
                  <a:gsLst>
                    <a:gs pos="5417">
                      <a:srgbClr val="53565A"/>
                    </a:gs>
                    <a:gs pos="28000">
                      <a:srgbClr val="53565A"/>
                    </a:gs>
                  </a:gsLst>
                  <a:lin ang="5400000" scaled="0"/>
                </a:gradFill>
                <a:latin typeface="Arial"/>
              </a:rPr>
              <a:t>  </a:t>
            </a:r>
            <a:r>
              <a:rPr lang="en-US" sz="1400" i="1" dirty="0">
                <a:solidFill>
                  <a:srgbClr val="00B050"/>
                </a:solidFill>
                <a:latin typeface="Arial"/>
              </a:rPr>
              <a:t>(new)</a:t>
            </a:r>
            <a:endParaRPr lang="en-US" sz="1400" u="sng" spc="-50" dirty="0">
              <a:solidFill>
                <a:srgbClr val="00B050"/>
              </a:solidFill>
              <a:latin typeface="Arial"/>
            </a:endParaRPr>
          </a:p>
          <a:p>
            <a:pPr marL="171450" lvl="0" indent="-171450" defTabSz="914400">
              <a:lnSpc>
                <a:spcPct val="100000"/>
              </a:lnSpc>
              <a:spcBef>
                <a:spcPts val="0"/>
              </a:spcBef>
              <a:buSzTx/>
              <a:buFont typeface="Arial" panose="020B0604020202020204" pitchFamily="34" charset="0"/>
              <a:buChar char="•"/>
            </a:pPr>
            <a:r>
              <a:rPr lang="en-US" sz="1400" dirty="0">
                <a:gradFill>
                  <a:gsLst>
                    <a:gs pos="5417">
                      <a:srgbClr val="53565A"/>
                    </a:gs>
                    <a:gs pos="28000">
                      <a:srgbClr val="53565A"/>
                    </a:gs>
                  </a:gsLst>
                  <a:lin ang="5400000" scaled="0"/>
                </a:gradFill>
                <a:latin typeface="Arial"/>
              </a:rPr>
              <a:t>Measure: Ratio of quarterly productivity against previous quarter; 2.5% improvement per quarter</a:t>
            </a:r>
          </a:p>
          <a:p>
            <a:pPr marL="171450" lvl="0" indent="-171450" defTabSz="914400">
              <a:lnSpc>
                <a:spcPct val="100000"/>
              </a:lnSpc>
              <a:spcBef>
                <a:spcPts val="0"/>
              </a:spcBef>
              <a:buSzTx/>
              <a:buFont typeface="Arial" panose="020B0604020202020204" pitchFamily="34" charset="0"/>
              <a:buChar char="•"/>
            </a:pPr>
            <a:r>
              <a:rPr lang="en-US" sz="1400" dirty="0">
                <a:gradFill>
                  <a:gsLst>
                    <a:gs pos="5417">
                      <a:srgbClr val="53565A"/>
                    </a:gs>
                    <a:gs pos="28000">
                      <a:srgbClr val="53565A"/>
                    </a:gs>
                  </a:gsLst>
                  <a:lin ang="5400000" scaled="0"/>
                </a:gradFill>
                <a:latin typeface="Arial"/>
              </a:rPr>
              <a:t>Target:  Maximize number of quarters demonstrating 2.5%+ improvement (2 =&gt; Meets, 4 =&gt; Exceeds)</a:t>
            </a:r>
          </a:p>
          <a:p>
            <a:pPr marL="171450" lvl="0" indent="-171450" defTabSz="914400">
              <a:lnSpc>
                <a:spcPct val="100000"/>
              </a:lnSpc>
              <a:spcBef>
                <a:spcPts val="0"/>
              </a:spcBef>
              <a:buSzTx/>
              <a:buFont typeface="Arial" panose="020B0604020202020204" pitchFamily="34" charset="0"/>
              <a:buChar char="•"/>
            </a:pPr>
            <a:endParaRPr lang="en-US" sz="1400" dirty="0">
              <a:gradFill>
                <a:gsLst>
                  <a:gs pos="5417">
                    <a:srgbClr val="53565A"/>
                  </a:gs>
                  <a:gs pos="28000">
                    <a:srgbClr val="53565A"/>
                  </a:gs>
                </a:gsLst>
                <a:lin ang="5400000" scaled="0"/>
              </a:gradFill>
              <a:latin typeface="Arial"/>
            </a:endParaRPr>
          </a:p>
          <a:p>
            <a:pPr marL="171450" lvl="0" indent="-171450" defTabSz="914400">
              <a:lnSpc>
                <a:spcPct val="100000"/>
              </a:lnSpc>
              <a:spcBef>
                <a:spcPts val="0"/>
              </a:spcBef>
              <a:buSzTx/>
              <a:buFont typeface="Arial" panose="020B0604020202020204" pitchFamily="34" charset="0"/>
              <a:buChar char="•"/>
            </a:pPr>
            <a:endParaRPr lang="en-US" sz="1400" dirty="0">
              <a:gradFill>
                <a:gsLst>
                  <a:gs pos="5417">
                    <a:srgbClr val="53565A"/>
                  </a:gs>
                  <a:gs pos="28000">
                    <a:srgbClr val="53565A"/>
                  </a:gs>
                </a:gsLst>
                <a:lin ang="5400000" scaled="0"/>
              </a:gradFill>
              <a:latin typeface="Arial"/>
            </a:endParaRPr>
          </a:p>
          <a:p>
            <a:pPr lvl="0" defTabSz="914400">
              <a:lnSpc>
                <a:spcPct val="100000"/>
              </a:lnSpc>
              <a:spcBef>
                <a:spcPts val="0"/>
              </a:spcBef>
              <a:buSzTx/>
            </a:pPr>
            <a:endParaRPr lang="en-US" sz="1400" dirty="0">
              <a:gradFill>
                <a:gsLst>
                  <a:gs pos="5417">
                    <a:srgbClr val="53565A"/>
                  </a:gs>
                  <a:gs pos="28000">
                    <a:srgbClr val="53565A"/>
                  </a:gs>
                </a:gsLst>
                <a:lin ang="5400000" scaled="0"/>
              </a:gradFill>
              <a:latin typeface="Arial"/>
            </a:endParaRPr>
          </a:p>
          <a:p>
            <a:pPr lvl="0" defTabSz="914400">
              <a:lnSpc>
                <a:spcPct val="100000"/>
              </a:lnSpc>
              <a:spcBef>
                <a:spcPts val="0"/>
              </a:spcBef>
              <a:buSzTx/>
            </a:pPr>
            <a:r>
              <a:rPr lang="en-US" sz="1400" b="1" u="sng" spc="-50" dirty="0">
                <a:gradFill>
                  <a:gsLst>
                    <a:gs pos="5417">
                      <a:srgbClr val="53565A"/>
                    </a:gs>
                    <a:gs pos="28000">
                      <a:srgbClr val="53565A"/>
                    </a:gs>
                  </a:gsLst>
                  <a:lin ang="5400000" scaled="0"/>
                </a:gradFill>
                <a:latin typeface="Arial"/>
              </a:rPr>
              <a:t>Productivity Annual Improvement</a:t>
            </a:r>
            <a:r>
              <a:rPr lang="en-US" sz="1400" b="1" spc="-50" dirty="0">
                <a:gradFill>
                  <a:gsLst>
                    <a:gs pos="5417">
                      <a:srgbClr val="53565A"/>
                    </a:gs>
                    <a:gs pos="28000">
                      <a:srgbClr val="53565A"/>
                    </a:gs>
                  </a:gsLst>
                  <a:lin ang="5400000" scaled="0"/>
                </a:gradFill>
                <a:latin typeface="Arial"/>
              </a:rPr>
              <a:t>  </a:t>
            </a:r>
            <a:r>
              <a:rPr lang="en-US" sz="1400" i="1" dirty="0">
                <a:solidFill>
                  <a:srgbClr val="FFC000"/>
                </a:solidFill>
                <a:latin typeface="Arial"/>
              </a:rPr>
              <a:t>(updated)</a:t>
            </a:r>
            <a:r>
              <a:rPr lang="en-US" sz="1400" i="1" dirty="0">
                <a:solidFill>
                  <a:srgbClr val="008770"/>
                </a:solidFill>
                <a:latin typeface="Arial"/>
              </a:rPr>
              <a:t> </a:t>
            </a:r>
            <a:r>
              <a:rPr lang="en-US" sz="1400" i="1" dirty="0">
                <a:solidFill>
                  <a:srgbClr val="53565A"/>
                </a:solidFill>
                <a:latin typeface="Arial"/>
              </a:rPr>
              <a:t>(measure only)</a:t>
            </a:r>
          </a:p>
          <a:p>
            <a:pPr marL="171450" lvl="0" indent="-171450" defTabSz="914400">
              <a:lnSpc>
                <a:spcPct val="100000"/>
              </a:lnSpc>
              <a:spcBef>
                <a:spcPts val="0"/>
              </a:spcBef>
              <a:buSzTx/>
              <a:buFont typeface="Arial" panose="020B0604020202020204" pitchFamily="34" charset="0"/>
              <a:buChar char="•"/>
            </a:pPr>
            <a:r>
              <a:rPr lang="en-US" sz="1400" dirty="0">
                <a:gradFill>
                  <a:gsLst>
                    <a:gs pos="5417">
                      <a:srgbClr val="53565A"/>
                    </a:gs>
                    <a:gs pos="28000">
                      <a:srgbClr val="53565A"/>
                    </a:gs>
                  </a:gsLst>
                  <a:lin ang="5400000" scaled="0"/>
                </a:gradFill>
                <a:latin typeface="Arial"/>
              </a:rPr>
              <a:t>Measure: Ratio of current annual productivity against </a:t>
            </a:r>
            <a:r>
              <a:rPr lang="en-US" sz="1400" b="1" dirty="0">
                <a:solidFill>
                  <a:srgbClr val="B1B3B3">
                    <a:lumMod val="75000"/>
                  </a:srgbClr>
                </a:solidFill>
                <a:latin typeface="Arial"/>
              </a:rPr>
              <a:t>previous year</a:t>
            </a:r>
            <a:r>
              <a:rPr lang="en-US" sz="1400" dirty="0">
                <a:solidFill>
                  <a:srgbClr val="B1B3B3">
                    <a:lumMod val="75000"/>
                  </a:srgbClr>
                </a:solidFill>
                <a:latin typeface="Arial"/>
              </a:rPr>
              <a:t>; </a:t>
            </a:r>
            <a:r>
              <a:rPr lang="en-US" sz="1400" dirty="0">
                <a:gradFill>
                  <a:gsLst>
                    <a:gs pos="5417">
                      <a:srgbClr val="53565A"/>
                    </a:gs>
                    <a:gs pos="28000">
                      <a:srgbClr val="53565A"/>
                    </a:gs>
                  </a:gsLst>
                  <a:lin ang="5400000" scaled="0"/>
                </a:gradFill>
                <a:latin typeface="Arial"/>
              </a:rPr>
              <a:t>10% improvement per year</a:t>
            </a:r>
          </a:p>
          <a:p>
            <a:pPr marL="171450" lvl="0" indent="-171450" defTabSz="914400">
              <a:lnSpc>
                <a:spcPct val="100000"/>
              </a:lnSpc>
              <a:spcBef>
                <a:spcPts val="0"/>
              </a:spcBef>
              <a:buSzTx/>
              <a:buFont typeface="Arial" panose="020B0604020202020204" pitchFamily="34" charset="0"/>
              <a:buChar char="•"/>
            </a:pPr>
            <a:r>
              <a:rPr lang="en-US" sz="1400" dirty="0">
                <a:gradFill>
                  <a:gsLst>
                    <a:gs pos="5417">
                      <a:srgbClr val="53565A"/>
                    </a:gs>
                    <a:gs pos="28000">
                      <a:srgbClr val="53565A"/>
                    </a:gs>
                  </a:gsLst>
                  <a:lin ang="5400000" scaled="0"/>
                </a:gradFill>
                <a:latin typeface="Arial"/>
              </a:rPr>
              <a:t>Target:  Demonstrate 10% gains in overall productivity year over year</a:t>
            </a:r>
          </a:p>
        </p:txBody>
      </p:sp>
      <p:grpSp>
        <p:nvGrpSpPr>
          <p:cNvPr id="13" name="Group 12"/>
          <p:cNvGrpSpPr/>
          <p:nvPr/>
        </p:nvGrpSpPr>
        <p:grpSpPr>
          <a:xfrm>
            <a:off x="698632" y="1568592"/>
            <a:ext cx="540044" cy="440197"/>
            <a:chOff x="2751138" y="1573213"/>
            <a:chExt cx="463550" cy="377825"/>
          </a:xfrm>
          <a:solidFill>
            <a:srgbClr val="FFFFFF"/>
          </a:solidFill>
        </p:grpSpPr>
        <p:sp>
          <p:nvSpPr>
            <p:cNvPr id="15" name="Freeform 14"/>
            <p:cNvSpPr>
              <a:spLocks noEditPoints="1"/>
            </p:cNvSpPr>
            <p:nvPr/>
          </p:nvSpPr>
          <p:spPr bwMode="auto">
            <a:xfrm>
              <a:off x="2751138" y="1573213"/>
              <a:ext cx="463550" cy="377825"/>
            </a:xfrm>
            <a:custGeom>
              <a:avLst/>
              <a:gdLst>
                <a:gd name="T0" fmla="*/ 292 w 292"/>
                <a:gd name="T1" fmla="*/ 192 h 238"/>
                <a:gd name="T2" fmla="*/ 292 w 292"/>
                <a:gd name="T3" fmla="*/ 0 h 238"/>
                <a:gd name="T4" fmla="*/ 0 w 292"/>
                <a:gd name="T5" fmla="*/ 0 h 238"/>
                <a:gd name="T6" fmla="*/ 0 w 292"/>
                <a:gd name="T7" fmla="*/ 192 h 238"/>
                <a:gd name="T8" fmla="*/ 87 w 292"/>
                <a:gd name="T9" fmla="*/ 192 h 238"/>
                <a:gd name="T10" fmla="*/ 87 w 292"/>
                <a:gd name="T11" fmla="*/ 211 h 238"/>
                <a:gd name="T12" fmla="*/ 47 w 292"/>
                <a:gd name="T13" fmla="*/ 211 h 238"/>
                <a:gd name="T14" fmla="*/ 47 w 292"/>
                <a:gd name="T15" fmla="*/ 238 h 238"/>
                <a:gd name="T16" fmla="*/ 249 w 292"/>
                <a:gd name="T17" fmla="*/ 238 h 238"/>
                <a:gd name="T18" fmla="*/ 249 w 292"/>
                <a:gd name="T19" fmla="*/ 211 h 238"/>
                <a:gd name="T20" fmla="*/ 208 w 292"/>
                <a:gd name="T21" fmla="*/ 211 h 238"/>
                <a:gd name="T22" fmla="*/ 208 w 292"/>
                <a:gd name="T23" fmla="*/ 192 h 238"/>
                <a:gd name="T24" fmla="*/ 292 w 292"/>
                <a:gd name="T25" fmla="*/ 192 h 238"/>
                <a:gd name="T26" fmla="*/ 240 w 292"/>
                <a:gd name="T27" fmla="*/ 228 h 238"/>
                <a:gd name="T28" fmla="*/ 55 w 292"/>
                <a:gd name="T29" fmla="*/ 228 h 238"/>
                <a:gd name="T30" fmla="*/ 55 w 292"/>
                <a:gd name="T31" fmla="*/ 220 h 238"/>
                <a:gd name="T32" fmla="*/ 240 w 292"/>
                <a:gd name="T33" fmla="*/ 220 h 238"/>
                <a:gd name="T34" fmla="*/ 240 w 292"/>
                <a:gd name="T35" fmla="*/ 228 h 238"/>
                <a:gd name="T36" fmla="*/ 200 w 292"/>
                <a:gd name="T37" fmla="*/ 197 h 238"/>
                <a:gd name="T38" fmla="*/ 200 w 292"/>
                <a:gd name="T39" fmla="*/ 211 h 238"/>
                <a:gd name="T40" fmla="*/ 95 w 292"/>
                <a:gd name="T41" fmla="*/ 211 h 238"/>
                <a:gd name="T42" fmla="*/ 95 w 292"/>
                <a:gd name="T43" fmla="*/ 197 h 238"/>
                <a:gd name="T44" fmla="*/ 200 w 292"/>
                <a:gd name="T45" fmla="*/ 197 h 238"/>
                <a:gd name="T46" fmla="*/ 8 w 292"/>
                <a:gd name="T47" fmla="*/ 9 h 238"/>
                <a:gd name="T48" fmla="*/ 284 w 292"/>
                <a:gd name="T49" fmla="*/ 9 h 238"/>
                <a:gd name="T50" fmla="*/ 284 w 292"/>
                <a:gd name="T51" fmla="*/ 183 h 238"/>
                <a:gd name="T52" fmla="*/ 8 w 292"/>
                <a:gd name="T53" fmla="*/ 183 h 238"/>
                <a:gd name="T54" fmla="*/ 8 w 292"/>
                <a:gd name="T55" fmla="*/ 9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92" h="238">
                  <a:moveTo>
                    <a:pt x="292" y="192"/>
                  </a:moveTo>
                  <a:lnTo>
                    <a:pt x="292" y="0"/>
                  </a:lnTo>
                  <a:lnTo>
                    <a:pt x="0" y="0"/>
                  </a:lnTo>
                  <a:lnTo>
                    <a:pt x="0" y="192"/>
                  </a:lnTo>
                  <a:lnTo>
                    <a:pt x="87" y="192"/>
                  </a:lnTo>
                  <a:lnTo>
                    <a:pt x="87" y="211"/>
                  </a:lnTo>
                  <a:lnTo>
                    <a:pt x="47" y="211"/>
                  </a:lnTo>
                  <a:lnTo>
                    <a:pt x="47" y="238"/>
                  </a:lnTo>
                  <a:lnTo>
                    <a:pt x="249" y="238"/>
                  </a:lnTo>
                  <a:lnTo>
                    <a:pt x="249" y="211"/>
                  </a:lnTo>
                  <a:lnTo>
                    <a:pt x="208" y="211"/>
                  </a:lnTo>
                  <a:lnTo>
                    <a:pt x="208" y="192"/>
                  </a:lnTo>
                  <a:lnTo>
                    <a:pt x="292" y="192"/>
                  </a:lnTo>
                  <a:close/>
                  <a:moveTo>
                    <a:pt x="240" y="228"/>
                  </a:moveTo>
                  <a:lnTo>
                    <a:pt x="55" y="228"/>
                  </a:lnTo>
                  <a:lnTo>
                    <a:pt x="55" y="220"/>
                  </a:lnTo>
                  <a:lnTo>
                    <a:pt x="240" y="220"/>
                  </a:lnTo>
                  <a:lnTo>
                    <a:pt x="240" y="228"/>
                  </a:lnTo>
                  <a:close/>
                  <a:moveTo>
                    <a:pt x="200" y="197"/>
                  </a:moveTo>
                  <a:lnTo>
                    <a:pt x="200" y="211"/>
                  </a:lnTo>
                  <a:lnTo>
                    <a:pt x="95" y="211"/>
                  </a:lnTo>
                  <a:lnTo>
                    <a:pt x="95" y="197"/>
                  </a:lnTo>
                  <a:lnTo>
                    <a:pt x="200" y="197"/>
                  </a:lnTo>
                  <a:close/>
                  <a:moveTo>
                    <a:pt x="8" y="9"/>
                  </a:moveTo>
                  <a:lnTo>
                    <a:pt x="284" y="9"/>
                  </a:lnTo>
                  <a:lnTo>
                    <a:pt x="284" y="183"/>
                  </a:lnTo>
                  <a:lnTo>
                    <a:pt x="8" y="183"/>
                  </a:lnTo>
                  <a:lnTo>
                    <a:pt x="8" y="9"/>
                  </a:lnTo>
                  <a:close/>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sp>
          <p:nvSpPr>
            <p:cNvPr id="19" name="Freeform 18"/>
            <p:cNvSpPr>
              <a:spLocks noEditPoints="1"/>
            </p:cNvSpPr>
            <p:nvPr/>
          </p:nvSpPr>
          <p:spPr bwMode="auto">
            <a:xfrm>
              <a:off x="2797176" y="1616076"/>
              <a:ext cx="347663" cy="209550"/>
            </a:xfrm>
            <a:custGeom>
              <a:avLst/>
              <a:gdLst>
                <a:gd name="T0" fmla="*/ 31 w 219"/>
                <a:gd name="T1" fmla="*/ 132 h 132"/>
                <a:gd name="T2" fmla="*/ 24 w 219"/>
                <a:gd name="T3" fmla="*/ 126 h 132"/>
                <a:gd name="T4" fmla="*/ 75 w 219"/>
                <a:gd name="T5" fmla="*/ 57 h 132"/>
                <a:gd name="T6" fmla="*/ 142 w 219"/>
                <a:gd name="T7" fmla="*/ 103 h 132"/>
                <a:gd name="T8" fmla="*/ 213 w 219"/>
                <a:gd name="T9" fmla="*/ 31 h 132"/>
                <a:gd name="T10" fmla="*/ 219 w 219"/>
                <a:gd name="T11" fmla="*/ 38 h 132"/>
                <a:gd name="T12" fmla="*/ 143 w 219"/>
                <a:gd name="T13" fmla="*/ 115 h 132"/>
                <a:gd name="T14" fmla="*/ 77 w 219"/>
                <a:gd name="T15" fmla="*/ 69 h 132"/>
                <a:gd name="T16" fmla="*/ 31 w 219"/>
                <a:gd name="T17" fmla="*/ 132 h 132"/>
                <a:gd name="T18" fmla="*/ 54 w 219"/>
                <a:gd name="T19" fmla="*/ 21 h 132"/>
                <a:gd name="T20" fmla="*/ 32 w 219"/>
                <a:gd name="T21" fmla="*/ 21 h 132"/>
                <a:gd name="T22" fmla="*/ 32 w 219"/>
                <a:gd name="T23" fmla="*/ 0 h 132"/>
                <a:gd name="T24" fmla="*/ 23 w 219"/>
                <a:gd name="T25" fmla="*/ 0 h 132"/>
                <a:gd name="T26" fmla="*/ 23 w 219"/>
                <a:gd name="T27" fmla="*/ 21 h 132"/>
                <a:gd name="T28" fmla="*/ 0 w 219"/>
                <a:gd name="T29" fmla="*/ 21 h 132"/>
                <a:gd name="T30" fmla="*/ 0 w 219"/>
                <a:gd name="T31" fmla="*/ 30 h 132"/>
                <a:gd name="T32" fmla="*/ 23 w 219"/>
                <a:gd name="T33" fmla="*/ 30 h 132"/>
                <a:gd name="T34" fmla="*/ 23 w 219"/>
                <a:gd name="T35" fmla="*/ 52 h 132"/>
                <a:gd name="T36" fmla="*/ 32 w 219"/>
                <a:gd name="T37" fmla="*/ 52 h 132"/>
                <a:gd name="T38" fmla="*/ 32 w 219"/>
                <a:gd name="T39" fmla="*/ 30 h 132"/>
                <a:gd name="T40" fmla="*/ 54 w 219"/>
                <a:gd name="T41" fmla="*/ 30 h 132"/>
                <a:gd name="T42" fmla="*/ 54 w 219"/>
                <a:gd name="T43" fmla="*/ 21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9" h="132">
                  <a:moveTo>
                    <a:pt x="31" y="132"/>
                  </a:moveTo>
                  <a:lnTo>
                    <a:pt x="24" y="126"/>
                  </a:lnTo>
                  <a:lnTo>
                    <a:pt x="75" y="57"/>
                  </a:lnTo>
                  <a:lnTo>
                    <a:pt x="142" y="103"/>
                  </a:lnTo>
                  <a:lnTo>
                    <a:pt x="213" y="31"/>
                  </a:lnTo>
                  <a:lnTo>
                    <a:pt x="219" y="38"/>
                  </a:lnTo>
                  <a:lnTo>
                    <a:pt x="143" y="115"/>
                  </a:lnTo>
                  <a:lnTo>
                    <a:pt x="77" y="69"/>
                  </a:lnTo>
                  <a:lnTo>
                    <a:pt x="31" y="132"/>
                  </a:lnTo>
                  <a:close/>
                  <a:moveTo>
                    <a:pt x="54" y="21"/>
                  </a:moveTo>
                  <a:lnTo>
                    <a:pt x="32" y="21"/>
                  </a:lnTo>
                  <a:lnTo>
                    <a:pt x="32" y="0"/>
                  </a:lnTo>
                  <a:lnTo>
                    <a:pt x="23" y="0"/>
                  </a:lnTo>
                  <a:lnTo>
                    <a:pt x="23" y="21"/>
                  </a:lnTo>
                  <a:lnTo>
                    <a:pt x="0" y="21"/>
                  </a:lnTo>
                  <a:lnTo>
                    <a:pt x="0" y="30"/>
                  </a:lnTo>
                  <a:lnTo>
                    <a:pt x="23" y="30"/>
                  </a:lnTo>
                  <a:lnTo>
                    <a:pt x="23" y="52"/>
                  </a:lnTo>
                  <a:lnTo>
                    <a:pt x="32" y="52"/>
                  </a:lnTo>
                  <a:lnTo>
                    <a:pt x="32" y="30"/>
                  </a:lnTo>
                  <a:lnTo>
                    <a:pt x="54" y="30"/>
                  </a:lnTo>
                  <a:lnTo>
                    <a:pt x="54" y="21"/>
                  </a:lnTo>
                  <a:close/>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8" name="Title 1"/>
          <p:cNvSpPr txBox="1">
            <a:spLocks/>
          </p:cNvSpPr>
          <p:nvPr/>
        </p:nvSpPr>
        <p:spPr>
          <a:xfrm>
            <a:off x="461391" y="304808"/>
            <a:ext cx="8396863" cy="620359"/>
          </a:xfrm>
          <a:prstGeom prst="rect">
            <a:avLst/>
          </a:prstGeom>
        </p:spPr>
        <p:txBody>
          <a:bodyPr vert="horz" lIns="121914" tIns="60957" rIns="121914" bIns="60957" rtlCol="0" anchor="b" anchorCtr="0">
            <a:normAutofit/>
          </a:bodyPr>
          <a:lstStyle>
            <a:lvl1pPr algn="l" defTabSz="914400" rtl="0" eaLnBrk="1" latinLnBrk="0" hangingPunct="1">
              <a:lnSpc>
                <a:spcPct val="90000"/>
              </a:lnSpc>
              <a:spcBef>
                <a:spcPct val="0"/>
              </a:spcBef>
              <a:buNone/>
              <a:defRPr sz="2000" b="0" kern="1200">
                <a:solidFill>
                  <a:schemeClr val="tx1"/>
                </a:solidFill>
                <a:latin typeface="Arial" pitchFamily="34" charset="0"/>
                <a:ea typeface="+mj-ea"/>
                <a:cs typeface="Arial" pitchFamily="34" charset="0"/>
              </a:defRPr>
            </a:lvl1pPr>
          </a:lstStyle>
          <a:p>
            <a:r>
              <a:rPr lang="en-US" dirty="0" smtClean="0"/>
              <a:t>Productivity</a:t>
            </a:r>
            <a:endParaRPr lang="en-US" dirty="0"/>
          </a:p>
        </p:txBody>
      </p:sp>
      <p:sp>
        <p:nvSpPr>
          <p:cNvPr id="9" name="Rectangle 26"/>
          <p:cNvSpPr>
            <a:spLocks noChangeArrowheads="1"/>
          </p:cNvSpPr>
          <p:nvPr/>
        </p:nvSpPr>
        <p:spPr bwMode="auto">
          <a:xfrm>
            <a:off x="531099" y="1337812"/>
            <a:ext cx="875110" cy="4453395"/>
          </a:xfrm>
          <a:prstGeom prst="rect">
            <a:avLst/>
          </a:prstGeom>
          <a:solidFill>
            <a:srgbClr val="007C8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4006" tIns="45719" rIns="27431" bIns="45719" numCol="1" anchor="ctr" anchorCtr="0" compatLnSpc="1">
            <a:prstTxWarp prst="textNoShape">
              <a:avLst/>
            </a:prstTxWarp>
          </a:bodyPr>
          <a:lstStyle/>
          <a:p>
            <a:pPr>
              <a:lnSpc>
                <a:spcPct val="95000"/>
              </a:lnSpc>
            </a:pPr>
            <a:endParaRPr lang="en-US" sz="1500" dirty="0"/>
          </a:p>
        </p:txBody>
      </p:sp>
      <p:grpSp>
        <p:nvGrpSpPr>
          <p:cNvPr id="10" name="Group 9"/>
          <p:cNvGrpSpPr/>
          <p:nvPr/>
        </p:nvGrpSpPr>
        <p:grpSpPr>
          <a:xfrm>
            <a:off x="676270" y="1500191"/>
            <a:ext cx="528638" cy="528639"/>
            <a:chOff x="3405188" y="812800"/>
            <a:chExt cx="704850" cy="528638"/>
          </a:xfrm>
        </p:grpSpPr>
        <p:sp>
          <p:nvSpPr>
            <p:cNvPr id="11" name="Freeform 35"/>
            <p:cNvSpPr>
              <a:spLocks/>
            </p:cNvSpPr>
            <p:nvPr/>
          </p:nvSpPr>
          <p:spPr bwMode="auto">
            <a:xfrm>
              <a:off x="3405188" y="812800"/>
              <a:ext cx="704850" cy="528638"/>
            </a:xfrm>
            <a:custGeom>
              <a:avLst/>
              <a:gdLst>
                <a:gd name="T0" fmla="*/ 94 w 188"/>
                <a:gd name="T1" fmla="*/ 0 h 141"/>
                <a:gd name="T2" fmla="*/ 0 w 188"/>
                <a:gd name="T3" fmla="*/ 94 h 141"/>
                <a:gd name="T4" fmla="*/ 13 w 188"/>
                <a:gd name="T5" fmla="*/ 141 h 141"/>
                <a:gd name="T6" fmla="*/ 18 w 188"/>
                <a:gd name="T7" fmla="*/ 139 h 141"/>
                <a:gd name="T8" fmla="*/ 18 w 188"/>
                <a:gd name="T9" fmla="*/ 139 h 141"/>
                <a:gd name="T10" fmla="*/ 5 w 188"/>
                <a:gd name="T11" fmla="*/ 94 h 141"/>
                <a:gd name="T12" fmla="*/ 94 w 188"/>
                <a:gd name="T13" fmla="*/ 6 h 141"/>
                <a:gd name="T14" fmla="*/ 182 w 188"/>
                <a:gd name="T15" fmla="*/ 94 h 141"/>
                <a:gd name="T16" fmla="*/ 172 w 188"/>
                <a:gd name="T17" fmla="*/ 135 h 141"/>
                <a:gd name="T18" fmla="*/ 177 w 188"/>
                <a:gd name="T19" fmla="*/ 138 h 141"/>
                <a:gd name="T20" fmla="*/ 177 w 188"/>
                <a:gd name="T21" fmla="*/ 138 h 141"/>
                <a:gd name="T22" fmla="*/ 188 w 188"/>
                <a:gd name="T23" fmla="*/ 94 h 141"/>
                <a:gd name="T24" fmla="*/ 94 w 188"/>
                <a:gd name="T25" fmla="*/ 0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8" h="141">
                  <a:moveTo>
                    <a:pt x="94" y="0"/>
                  </a:moveTo>
                  <a:cubicBezTo>
                    <a:pt x="42" y="0"/>
                    <a:pt x="0" y="42"/>
                    <a:pt x="0" y="94"/>
                  </a:cubicBezTo>
                  <a:cubicBezTo>
                    <a:pt x="0" y="110"/>
                    <a:pt x="5" y="127"/>
                    <a:pt x="13" y="141"/>
                  </a:cubicBezTo>
                  <a:cubicBezTo>
                    <a:pt x="18" y="139"/>
                    <a:pt x="18" y="139"/>
                    <a:pt x="18" y="139"/>
                  </a:cubicBezTo>
                  <a:cubicBezTo>
                    <a:pt x="18" y="139"/>
                    <a:pt x="18" y="139"/>
                    <a:pt x="18" y="139"/>
                  </a:cubicBezTo>
                  <a:cubicBezTo>
                    <a:pt x="10" y="125"/>
                    <a:pt x="5" y="110"/>
                    <a:pt x="5" y="94"/>
                  </a:cubicBezTo>
                  <a:cubicBezTo>
                    <a:pt x="5" y="45"/>
                    <a:pt x="45" y="6"/>
                    <a:pt x="94" y="6"/>
                  </a:cubicBezTo>
                  <a:cubicBezTo>
                    <a:pt x="143" y="6"/>
                    <a:pt x="182" y="45"/>
                    <a:pt x="182" y="94"/>
                  </a:cubicBezTo>
                  <a:cubicBezTo>
                    <a:pt x="182" y="108"/>
                    <a:pt x="179" y="123"/>
                    <a:pt x="172" y="135"/>
                  </a:cubicBezTo>
                  <a:cubicBezTo>
                    <a:pt x="177" y="138"/>
                    <a:pt x="177" y="138"/>
                    <a:pt x="177" y="138"/>
                  </a:cubicBezTo>
                  <a:cubicBezTo>
                    <a:pt x="177" y="138"/>
                    <a:pt x="177" y="138"/>
                    <a:pt x="177" y="138"/>
                  </a:cubicBezTo>
                  <a:cubicBezTo>
                    <a:pt x="184" y="125"/>
                    <a:pt x="188" y="109"/>
                    <a:pt x="188" y="94"/>
                  </a:cubicBezTo>
                  <a:cubicBezTo>
                    <a:pt x="188" y="42"/>
                    <a:pt x="145" y="0"/>
                    <a:pt x="9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36"/>
            <p:cNvSpPr>
              <a:spLocks/>
            </p:cNvSpPr>
            <p:nvPr/>
          </p:nvSpPr>
          <p:spPr bwMode="auto">
            <a:xfrm>
              <a:off x="3473450" y="876300"/>
              <a:ext cx="569912" cy="409575"/>
            </a:xfrm>
            <a:custGeom>
              <a:avLst/>
              <a:gdLst>
                <a:gd name="T0" fmla="*/ 124 w 152"/>
                <a:gd name="T1" fmla="*/ 100 h 109"/>
                <a:gd name="T2" fmla="*/ 145 w 152"/>
                <a:gd name="T3" fmla="*/ 109 h 109"/>
                <a:gd name="T4" fmla="*/ 145 w 152"/>
                <a:gd name="T5" fmla="*/ 109 h 109"/>
                <a:gd name="T6" fmla="*/ 146 w 152"/>
                <a:gd name="T7" fmla="*/ 108 h 109"/>
                <a:gd name="T8" fmla="*/ 152 w 152"/>
                <a:gd name="T9" fmla="*/ 77 h 109"/>
                <a:gd name="T10" fmla="*/ 76 w 152"/>
                <a:gd name="T11" fmla="*/ 0 h 109"/>
                <a:gd name="T12" fmla="*/ 0 w 152"/>
                <a:gd name="T13" fmla="*/ 77 h 109"/>
                <a:gd name="T14" fmla="*/ 6 w 152"/>
                <a:gd name="T15" fmla="*/ 106 h 109"/>
                <a:gd name="T16" fmla="*/ 7 w 152"/>
                <a:gd name="T17" fmla="*/ 109 h 109"/>
                <a:gd name="T18" fmla="*/ 27 w 152"/>
                <a:gd name="T19" fmla="*/ 101 h 109"/>
                <a:gd name="T20" fmla="*/ 25 w 152"/>
                <a:gd name="T21" fmla="*/ 95 h 109"/>
                <a:gd name="T22" fmla="*/ 10 w 152"/>
                <a:gd name="T23" fmla="*/ 101 h 109"/>
                <a:gd name="T24" fmla="*/ 9 w 152"/>
                <a:gd name="T25" fmla="*/ 100 h 109"/>
                <a:gd name="T26" fmla="*/ 6 w 152"/>
                <a:gd name="T27" fmla="*/ 77 h 109"/>
                <a:gd name="T28" fmla="*/ 9 w 152"/>
                <a:gd name="T29" fmla="*/ 54 h 109"/>
                <a:gd name="T30" fmla="*/ 10 w 152"/>
                <a:gd name="T31" fmla="*/ 53 h 109"/>
                <a:gd name="T32" fmla="*/ 25 w 152"/>
                <a:gd name="T33" fmla="*/ 59 h 109"/>
                <a:gd name="T34" fmla="*/ 27 w 152"/>
                <a:gd name="T35" fmla="*/ 54 h 109"/>
                <a:gd name="T36" fmla="*/ 12 w 152"/>
                <a:gd name="T37" fmla="*/ 47 h 109"/>
                <a:gd name="T38" fmla="*/ 12 w 152"/>
                <a:gd name="T39" fmla="*/ 46 h 109"/>
                <a:gd name="T40" fmla="*/ 45 w 152"/>
                <a:gd name="T41" fmla="*/ 13 h 109"/>
                <a:gd name="T42" fmla="*/ 46 w 152"/>
                <a:gd name="T43" fmla="*/ 13 h 109"/>
                <a:gd name="T44" fmla="*/ 53 w 152"/>
                <a:gd name="T45" fmla="*/ 29 h 109"/>
                <a:gd name="T46" fmla="*/ 58 w 152"/>
                <a:gd name="T47" fmla="*/ 27 h 109"/>
                <a:gd name="T48" fmla="*/ 51 w 152"/>
                <a:gd name="T49" fmla="*/ 11 h 109"/>
                <a:gd name="T50" fmla="*/ 53 w 152"/>
                <a:gd name="T51" fmla="*/ 10 h 109"/>
                <a:gd name="T52" fmla="*/ 99 w 152"/>
                <a:gd name="T53" fmla="*/ 10 h 109"/>
                <a:gd name="T54" fmla="*/ 101 w 152"/>
                <a:gd name="T55" fmla="*/ 11 h 109"/>
                <a:gd name="T56" fmla="*/ 94 w 152"/>
                <a:gd name="T57" fmla="*/ 27 h 109"/>
                <a:gd name="T58" fmla="*/ 99 w 152"/>
                <a:gd name="T59" fmla="*/ 29 h 109"/>
                <a:gd name="T60" fmla="*/ 105 w 152"/>
                <a:gd name="T61" fmla="*/ 13 h 109"/>
                <a:gd name="T62" fmla="*/ 106 w 152"/>
                <a:gd name="T63" fmla="*/ 13 h 109"/>
                <a:gd name="T64" fmla="*/ 139 w 152"/>
                <a:gd name="T65" fmla="*/ 46 h 109"/>
                <a:gd name="T66" fmla="*/ 140 w 152"/>
                <a:gd name="T67" fmla="*/ 48 h 109"/>
                <a:gd name="T68" fmla="*/ 124 w 152"/>
                <a:gd name="T69" fmla="*/ 54 h 109"/>
                <a:gd name="T70" fmla="*/ 127 w 152"/>
                <a:gd name="T71" fmla="*/ 59 h 109"/>
                <a:gd name="T72" fmla="*/ 142 w 152"/>
                <a:gd name="T73" fmla="*/ 53 h 109"/>
                <a:gd name="T74" fmla="*/ 142 w 152"/>
                <a:gd name="T75" fmla="*/ 54 h 109"/>
                <a:gd name="T76" fmla="*/ 146 w 152"/>
                <a:gd name="T77" fmla="*/ 77 h 109"/>
                <a:gd name="T78" fmla="*/ 142 w 152"/>
                <a:gd name="T79" fmla="*/ 100 h 109"/>
                <a:gd name="T80" fmla="*/ 142 w 152"/>
                <a:gd name="T81" fmla="*/ 101 h 109"/>
                <a:gd name="T82" fmla="*/ 127 w 152"/>
                <a:gd name="T83" fmla="*/ 95 h 109"/>
                <a:gd name="T84" fmla="*/ 124 w 152"/>
                <a:gd name="T85" fmla="*/ 10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52" h="109">
                  <a:moveTo>
                    <a:pt x="124" y="100"/>
                  </a:moveTo>
                  <a:cubicBezTo>
                    <a:pt x="145" y="109"/>
                    <a:pt x="145" y="109"/>
                    <a:pt x="145" y="109"/>
                  </a:cubicBezTo>
                  <a:cubicBezTo>
                    <a:pt x="145" y="109"/>
                    <a:pt x="145" y="109"/>
                    <a:pt x="145" y="109"/>
                  </a:cubicBezTo>
                  <a:cubicBezTo>
                    <a:pt x="146" y="108"/>
                    <a:pt x="146" y="108"/>
                    <a:pt x="146" y="108"/>
                  </a:cubicBezTo>
                  <a:cubicBezTo>
                    <a:pt x="150" y="98"/>
                    <a:pt x="152" y="88"/>
                    <a:pt x="152" y="77"/>
                  </a:cubicBezTo>
                  <a:cubicBezTo>
                    <a:pt x="152" y="35"/>
                    <a:pt x="118" y="0"/>
                    <a:pt x="76" y="0"/>
                  </a:cubicBezTo>
                  <a:cubicBezTo>
                    <a:pt x="34" y="0"/>
                    <a:pt x="0" y="35"/>
                    <a:pt x="0" y="77"/>
                  </a:cubicBezTo>
                  <a:cubicBezTo>
                    <a:pt x="0" y="87"/>
                    <a:pt x="2" y="97"/>
                    <a:pt x="6" y="106"/>
                  </a:cubicBezTo>
                  <a:cubicBezTo>
                    <a:pt x="7" y="109"/>
                    <a:pt x="7" y="109"/>
                    <a:pt x="7" y="109"/>
                  </a:cubicBezTo>
                  <a:cubicBezTo>
                    <a:pt x="27" y="101"/>
                    <a:pt x="27" y="101"/>
                    <a:pt x="27" y="101"/>
                  </a:cubicBezTo>
                  <a:cubicBezTo>
                    <a:pt x="25" y="95"/>
                    <a:pt x="25" y="95"/>
                    <a:pt x="25" y="95"/>
                  </a:cubicBezTo>
                  <a:cubicBezTo>
                    <a:pt x="10" y="101"/>
                    <a:pt x="10" y="101"/>
                    <a:pt x="10" y="101"/>
                  </a:cubicBezTo>
                  <a:cubicBezTo>
                    <a:pt x="9" y="100"/>
                    <a:pt x="9" y="100"/>
                    <a:pt x="9" y="100"/>
                  </a:cubicBezTo>
                  <a:cubicBezTo>
                    <a:pt x="7" y="94"/>
                    <a:pt x="6" y="86"/>
                    <a:pt x="6" y="77"/>
                  </a:cubicBezTo>
                  <a:cubicBezTo>
                    <a:pt x="6" y="68"/>
                    <a:pt x="7" y="61"/>
                    <a:pt x="9" y="54"/>
                  </a:cubicBezTo>
                  <a:cubicBezTo>
                    <a:pt x="10" y="53"/>
                    <a:pt x="10" y="53"/>
                    <a:pt x="10" y="53"/>
                  </a:cubicBezTo>
                  <a:cubicBezTo>
                    <a:pt x="25" y="59"/>
                    <a:pt x="25" y="59"/>
                    <a:pt x="25" y="59"/>
                  </a:cubicBezTo>
                  <a:cubicBezTo>
                    <a:pt x="27" y="54"/>
                    <a:pt x="27" y="54"/>
                    <a:pt x="27" y="54"/>
                  </a:cubicBezTo>
                  <a:cubicBezTo>
                    <a:pt x="12" y="47"/>
                    <a:pt x="12" y="47"/>
                    <a:pt x="12" y="47"/>
                  </a:cubicBezTo>
                  <a:cubicBezTo>
                    <a:pt x="12" y="46"/>
                    <a:pt x="12" y="46"/>
                    <a:pt x="12" y="46"/>
                  </a:cubicBezTo>
                  <a:cubicBezTo>
                    <a:pt x="19" y="32"/>
                    <a:pt x="31" y="20"/>
                    <a:pt x="45" y="13"/>
                  </a:cubicBezTo>
                  <a:cubicBezTo>
                    <a:pt x="46" y="13"/>
                    <a:pt x="46" y="13"/>
                    <a:pt x="46" y="13"/>
                  </a:cubicBezTo>
                  <a:cubicBezTo>
                    <a:pt x="53" y="29"/>
                    <a:pt x="53" y="29"/>
                    <a:pt x="53" y="29"/>
                  </a:cubicBezTo>
                  <a:cubicBezTo>
                    <a:pt x="58" y="27"/>
                    <a:pt x="58" y="27"/>
                    <a:pt x="58" y="27"/>
                  </a:cubicBezTo>
                  <a:cubicBezTo>
                    <a:pt x="51" y="11"/>
                    <a:pt x="51" y="11"/>
                    <a:pt x="51" y="11"/>
                  </a:cubicBezTo>
                  <a:cubicBezTo>
                    <a:pt x="53" y="10"/>
                    <a:pt x="53" y="10"/>
                    <a:pt x="53" y="10"/>
                  </a:cubicBezTo>
                  <a:cubicBezTo>
                    <a:pt x="68" y="6"/>
                    <a:pt x="84" y="6"/>
                    <a:pt x="99" y="10"/>
                  </a:cubicBezTo>
                  <a:cubicBezTo>
                    <a:pt x="101" y="11"/>
                    <a:pt x="101" y="11"/>
                    <a:pt x="101" y="11"/>
                  </a:cubicBezTo>
                  <a:cubicBezTo>
                    <a:pt x="94" y="27"/>
                    <a:pt x="94" y="27"/>
                    <a:pt x="94" y="27"/>
                  </a:cubicBezTo>
                  <a:cubicBezTo>
                    <a:pt x="99" y="29"/>
                    <a:pt x="99" y="29"/>
                    <a:pt x="99" y="29"/>
                  </a:cubicBezTo>
                  <a:cubicBezTo>
                    <a:pt x="105" y="13"/>
                    <a:pt x="105" y="13"/>
                    <a:pt x="105" y="13"/>
                  </a:cubicBezTo>
                  <a:cubicBezTo>
                    <a:pt x="106" y="13"/>
                    <a:pt x="106" y="13"/>
                    <a:pt x="106" y="13"/>
                  </a:cubicBezTo>
                  <a:cubicBezTo>
                    <a:pt x="121" y="20"/>
                    <a:pt x="132" y="32"/>
                    <a:pt x="139" y="46"/>
                  </a:cubicBezTo>
                  <a:cubicBezTo>
                    <a:pt x="140" y="48"/>
                    <a:pt x="140" y="48"/>
                    <a:pt x="140" y="48"/>
                  </a:cubicBezTo>
                  <a:cubicBezTo>
                    <a:pt x="124" y="54"/>
                    <a:pt x="124" y="54"/>
                    <a:pt x="124" y="54"/>
                  </a:cubicBezTo>
                  <a:cubicBezTo>
                    <a:pt x="127" y="59"/>
                    <a:pt x="127" y="59"/>
                    <a:pt x="127" y="59"/>
                  </a:cubicBezTo>
                  <a:cubicBezTo>
                    <a:pt x="142" y="53"/>
                    <a:pt x="142" y="53"/>
                    <a:pt x="142" y="53"/>
                  </a:cubicBezTo>
                  <a:cubicBezTo>
                    <a:pt x="142" y="54"/>
                    <a:pt x="142" y="54"/>
                    <a:pt x="142" y="54"/>
                  </a:cubicBezTo>
                  <a:cubicBezTo>
                    <a:pt x="145" y="61"/>
                    <a:pt x="146" y="68"/>
                    <a:pt x="146" y="77"/>
                  </a:cubicBezTo>
                  <a:cubicBezTo>
                    <a:pt x="146" y="87"/>
                    <a:pt x="145" y="94"/>
                    <a:pt x="142" y="100"/>
                  </a:cubicBezTo>
                  <a:cubicBezTo>
                    <a:pt x="142" y="101"/>
                    <a:pt x="142" y="101"/>
                    <a:pt x="142" y="101"/>
                  </a:cubicBezTo>
                  <a:cubicBezTo>
                    <a:pt x="127" y="95"/>
                    <a:pt x="127" y="95"/>
                    <a:pt x="127" y="95"/>
                  </a:cubicBezTo>
                  <a:lnTo>
                    <a:pt x="124" y="10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61"/>
            <p:cNvSpPr>
              <a:spLocks noEditPoints="1"/>
            </p:cNvSpPr>
            <p:nvPr/>
          </p:nvSpPr>
          <p:spPr bwMode="auto">
            <a:xfrm>
              <a:off x="3713163" y="1120775"/>
              <a:ext cx="90487" cy="90488"/>
            </a:xfrm>
            <a:custGeom>
              <a:avLst/>
              <a:gdLst>
                <a:gd name="T0" fmla="*/ 12 w 24"/>
                <a:gd name="T1" fmla="*/ 24 h 24"/>
                <a:gd name="T2" fmla="*/ 0 w 24"/>
                <a:gd name="T3" fmla="*/ 12 h 24"/>
                <a:gd name="T4" fmla="*/ 12 w 24"/>
                <a:gd name="T5" fmla="*/ 0 h 24"/>
                <a:gd name="T6" fmla="*/ 24 w 24"/>
                <a:gd name="T7" fmla="*/ 12 h 24"/>
                <a:gd name="T8" fmla="*/ 12 w 24"/>
                <a:gd name="T9" fmla="*/ 24 h 24"/>
                <a:gd name="T10" fmla="*/ 12 w 24"/>
                <a:gd name="T11" fmla="*/ 3 h 24"/>
                <a:gd name="T12" fmla="*/ 3 w 24"/>
                <a:gd name="T13" fmla="*/ 12 h 24"/>
                <a:gd name="T14" fmla="*/ 12 w 24"/>
                <a:gd name="T15" fmla="*/ 20 h 24"/>
                <a:gd name="T16" fmla="*/ 20 w 24"/>
                <a:gd name="T17" fmla="*/ 12 h 24"/>
                <a:gd name="T18" fmla="*/ 12 w 24"/>
                <a:gd name="T19" fmla="*/ 3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24">
                  <a:moveTo>
                    <a:pt x="12" y="24"/>
                  </a:moveTo>
                  <a:cubicBezTo>
                    <a:pt x="5" y="24"/>
                    <a:pt x="0" y="18"/>
                    <a:pt x="0" y="12"/>
                  </a:cubicBezTo>
                  <a:cubicBezTo>
                    <a:pt x="0" y="5"/>
                    <a:pt x="5" y="0"/>
                    <a:pt x="12" y="0"/>
                  </a:cubicBezTo>
                  <a:cubicBezTo>
                    <a:pt x="18" y="0"/>
                    <a:pt x="24" y="5"/>
                    <a:pt x="24" y="12"/>
                  </a:cubicBezTo>
                  <a:cubicBezTo>
                    <a:pt x="24" y="18"/>
                    <a:pt x="18" y="24"/>
                    <a:pt x="12" y="24"/>
                  </a:cubicBezTo>
                  <a:close/>
                  <a:moveTo>
                    <a:pt x="12" y="3"/>
                  </a:moveTo>
                  <a:cubicBezTo>
                    <a:pt x="7" y="3"/>
                    <a:pt x="3" y="7"/>
                    <a:pt x="3" y="12"/>
                  </a:cubicBezTo>
                  <a:cubicBezTo>
                    <a:pt x="3" y="16"/>
                    <a:pt x="7" y="20"/>
                    <a:pt x="12" y="20"/>
                  </a:cubicBezTo>
                  <a:cubicBezTo>
                    <a:pt x="16" y="20"/>
                    <a:pt x="20" y="16"/>
                    <a:pt x="20" y="12"/>
                  </a:cubicBezTo>
                  <a:cubicBezTo>
                    <a:pt x="20" y="7"/>
                    <a:pt x="16" y="3"/>
                    <a:pt x="12"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62"/>
            <p:cNvSpPr>
              <a:spLocks/>
            </p:cNvSpPr>
            <p:nvPr/>
          </p:nvSpPr>
          <p:spPr bwMode="auto">
            <a:xfrm>
              <a:off x="3795713" y="1131888"/>
              <a:ext cx="142875" cy="33338"/>
            </a:xfrm>
            <a:custGeom>
              <a:avLst/>
              <a:gdLst>
                <a:gd name="T0" fmla="*/ 2 w 38"/>
                <a:gd name="T1" fmla="*/ 9 h 9"/>
                <a:gd name="T2" fmla="*/ 0 w 38"/>
                <a:gd name="T3" fmla="*/ 7 h 9"/>
                <a:gd name="T4" fmla="*/ 2 w 38"/>
                <a:gd name="T5" fmla="*/ 5 h 9"/>
                <a:gd name="T6" fmla="*/ 35 w 38"/>
                <a:gd name="T7" fmla="*/ 1 h 9"/>
                <a:gd name="T8" fmla="*/ 38 w 38"/>
                <a:gd name="T9" fmla="*/ 3 h 9"/>
                <a:gd name="T10" fmla="*/ 36 w 38"/>
                <a:gd name="T11" fmla="*/ 5 h 9"/>
                <a:gd name="T12" fmla="*/ 2 w 38"/>
                <a:gd name="T13" fmla="*/ 9 h 9"/>
                <a:gd name="T14" fmla="*/ 2 w 38"/>
                <a:gd name="T15" fmla="*/ 9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9">
                  <a:moveTo>
                    <a:pt x="2" y="9"/>
                  </a:moveTo>
                  <a:cubicBezTo>
                    <a:pt x="1" y="9"/>
                    <a:pt x="0" y="9"/>
                    <a:pt x="0" y="7"/>
                  </a:cubicBezTo>
                  <a:cubicBezTo>
                    <a:pt x="0" y="6"/>
                    <a:pt x="1" y="5"/>
                    <a:pt x="2" y="5"/>
                  </a:cubicBezTo>
                  <a:cubicBezTo>
                    <a:pt x="35" y="1"/>
                    <a:pt x="35" y="1"/>
                    <a:pt x="35" y="1"/>
                  </a:cubicBezTo>
                  <a:cubicBezTo>
                    <a:pt x="36" y="0"/>
                    <a:pt x="37" y="1"/>
                    <a:pt x="38" y="3"/>
                  </a:cubicBezTo>
                  <a:cubicBezTo>
                    <a:pt x="38" y="4"/>
                    <a:pt x="37" y="5"/>
                    <a:pt x="36" y="5"/>
                  </a:cubicBezTo>
                  <a:cubicBezTo>
                    <a:pt x="2" y="9"/>
                    <a:pt x="2" y="9"/>
                    <a:pt x="2" y="9"/>
                  </a:cubicBezTo>
                  <a:cubicBezTo>
                    <a:pt x="2" y="9"/>
                    <a:pt x="2" y="9"/>
                    <a:pt x="2" y="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4220241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698632" y="1568592"/>
            <a:ext cx="540044" cy="440197"/>
            <a:chOff x="2751138" y="1573213"/>
            <a:chExt cx="463550" cy="377825"/>
          </a:xfrm>
          <a:solidFill>
            <a:srgbClr val="FFFFFF"/>
          </a:solidFill>
        </p:grpSpPr>
        <p:sp>
          <p:nvSpPr>
            <p:cNvPr id="15" name="Freeform 14"/>
            <p:cNvSpPr>
              <a:spLocks noEditPoints="1"/>
            </p:cNvSpPr>
            <p:nvPr/>
          </p:nvSpPr>
          <p:spPr bwMode="auto">
            <a:xfrm>
              <a:off x="2751138" y="1573213"/>
              <a:ext cx="463550" cy="377825"/>
            </a:xfrm>
            <a:custGeom>
              <a:avLst/>
              <a:gdLst>
                <a:gd name="T0" fmla="*/ 292 w 292"/>
                <a:gd name="T1" fmla="*/ 192 h 238"/>
                <a:gd name="T2" fmla="*/ 292 w 292"/>
                <a:gd name="T3" fmla="*/ 0 h 238"/>
                <a:gd name="T4" fmla="*/ 0 w 292"/>
                <a:gd name="T5" fmla="*/ 0 h 238"/>
                <a:gd name="T6" fmla="*/ 0 w 292"/>
                <a:gd name="T7" fmla="*/ 192 h 238"/>
                <a:gd name="T8" fmla="*/ 87 w 292"/>
                <a:gd name="T9" fmla="*/ 192 h 238"/>
                <a:gd name="T10" fmla="*/ 87 w 292"/>
                <a:gd name="T11" fmla="*/ 211 h 238"/>
                <a:gd name="T12" fmla="*/ 47 w 292"/>
                <a:gd name="T13" fmla="*/ 211 h 238"/>
                <a:gd name="T14" fmla="*/ 47 w 292"/>
                <a:gd name="T15" fmla="*/ 238 h 238"/>
                <a:gd name="T16" fmla="*/ 249 w 292"/>
                <a:gd name="T17" fmla="*/ 238 h 238"/>
                <a:gd name="T18" fmla="*/ 249 w 292"/>
                <a:gd name="T19" fmla="*/ 211 h 238"/>
                <a:gd name="T20" fmla="*/ 208 w 292"/>
                <a:gd name="T21" fmla="*/ 211 h 238"/>
                <a:gd name="T22" fmla="*/ 208 w 292"/>
                <a:gd name="T23" fmla="*/ 192 h 238"/>
                <a:gd name="T24" fmla="*/ 292 w 292"/>
                <a:gd name="T25" fmla="*/ 192 h 238"/>
                <a:gd name="T26" fmla="*/ 240 w 292"/>
                <a:gd name="T27" fmla="*/ 228 h 238"/>
                <a:gd name="T28" fmla="*/ 55 w 292"/>
                <a:gd name="T29" fmla="*/ 228 h 238"/>
                <a:gd name="T30" fmla="*/ 55 w 292"/>
                <a:gd name="T31" fmla="*/ 220 h 238"/>
                <a:gd name="T32" fmla="*/ 240 w 292"/>
                <a:gd name="T33" fmla="*/ 220 h 238"/>
                <a:gd name="T34" fmla="*/ 240 w 292"/>
                <a:gd name="T35" fmla="*/ 228 h 238"/>
                <a:gd name="T36" fmla="*/ 200 w 292"/>
                <a:gd name="T37" fmla="*/ 197 h 238"/>
                <a:gd name="T38" fmla="*/ 200 w 292"/>
                <a:gd name="T39" fmla="*/ 211 h 238"/>
                <a:gd name="T40" fmla="*/ 95 w 292"/>
                <a:gd name="T41" fmla="*/ 211 h 238"/>
                <a:gd name="T42" fmla="*/ 95 w 292"/>
                <a:gd name="T43" fmla="*/ 197 h 238"/>
                <a:gd name="T44" fmla="*/ 200 w 292"/>
                <a:gd name="T45" fmla="*/ 197 h 238"/>
                <a:gd name="T46" fmla="*/ 8 w 292"/>
                <a:gd name="T47" fmla="*/ 9 h 238"/>
                <a:gd name="T48" fmla="*/ 284 w 292"/>
                <a:gd name="T49" fmla="*/ 9 h 238"/>
                <a:gd name="T50" fmla="*/ 284 w 292"/>
                <a:gd name="T51" fmla="*/ 183 h 238"/>
                <a:gd name="T52" fmla="*/ 8 w 292"/>
                <a:gd name="T53" fmla="*/ 183 h 238"/>
                <a:gd name="T54" fmla="*/ 8 w 292"/>
                <a:gd name="T55" fmla="*/ 9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92" h="238">
                  <a:moveTo>
                    <a:pt x="292" y="192"/>
                  </a:moveTo>
                  <a:lnTo>
                    <a:pt x="292" y="0"/>
                  </a:lnTo>
                  <a:lnTo>
                    <a:pt x="0" y="0"/>
                  </a:lnTo>
                  <a:lnTo>
                    <a:pt x="0" y="192"/>
                  </a:lnTo>
                  <a:lnTo>
                    <a:pt x="87" y="192"/>
                  </a:lnTo>
                  <a:lnTo>
                    <a:pt x="87" y="211"/>
                  </a:lnTo>
                  <a:lnTo>
                    <a:pt x="47" y="211"/>
                  </a:lnTo>
                  <a:lnTo>
                    <a:pt x="47" y="238"/>
                  </a:lnTo>
                  <a:lnTo>
                    <a:pt x="249" y="238"/>
                  </a:lnTo>
                  <a:lnTo>
                    <a:pt x="249" y="211"/>
                  </a:lnTo>
                  <a:lnTo>
                    <a:pt x="208" y="211"/>
                  </a:lnTo>
                  <a:lnTo>
                    <a:pt x="208" y="192"/>
                  </a:lnTo>
                  <a:lnTo>
                    <a:pt x="292" y="192"/>
                  </a:lnTo>
                  <a:close/>
                  <a:moveTo>
                    <a:pt x="240" y="228"/>
                  </a:moveTo>
                  <a:lnTo>
                    <a:pt x="55" y="228"/>
                  </a:lnTo>
                  <a:lnTo>
                    <a:pt x="55" y="220"/>
                  </a:lnTo>
                  <a:lnTo>
                    <a:pt x="240" y="220"/>
                  </a:lnTo>
                  <a:lnTo>
                    <a:pt x="240" y="228"/>
                  </a:lnTo>
                  <a:close/>
                  <a:moveTo>
                    <a:pt x="200" y="197"/>
                  </a:moveTo>
                  <a:lnTo>
                    <a:pt x="200" y="211"/>
                  </a:lnTo>
                  <a:lnTo>
                    <a:pt x="95" y="211"/>
                  </a:lnTo>
                  <a:lnTo>
                    <a:pt x="95" y="197"/>
                  </a:lnTo>
                  <a:lnTo>
                    <a:pt x="200" y="197"/>
                  </a:lnTo>
                  <a:close/>
                  <a:moveTo>
                    <a:pt x="8" y="9"/>
                  </a:moveTo>
                  <a:lnTo>
                    <a:pt x="284" y="9"/>
                  </a:lnTo>
                  <a:lnTo>
                    <a:pt x="284" y="183"/>
                  </a:lnTo>
                  <a:lnTo>
                    <a:pt x="8" y="183"/>
                  </a:lnTo>
                  <a:lnTo>
                    <a:pt x="8" y="9"/>
                  </a:lnTo>
                  <a:close/>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sp>
          <p:nvSpPr>
            <p:cNvPr id="19" name="Freeform 18"/>
            <p:cNvSpPr>
              <a:spLocks noEditPoints="1"/>
            </p:cNvSpPr>
            <p:nvPr/>
          </p:nvSpPr>
          <p:spPr bwMode="auto">
            <a:xfrm>
              <a:off x="2797176" y="1616076"/>
              <a:ext cx="347663" cy="209550"/>
            </a:xfrm>
            <a:custGeom>
              <a:avLst/>
              <a:gdLst>
                <a:gd name="T0" fmla="*/ 31 w 219"/>
                <a:gd name="T1" fmla="*/ 132 h 132"/>
                <a:gd name="T2" fmla="*/ 24 w 219"/>
                <a:gd name="T3" fmla="*/ 126 h 132"/>
                <a:gd name="T4" fmla="*/ 75 w 219"/>
                <a:gd name="T5" fmla="*/ 57 h 132"/>
                <a:gd name="T6" fmla="*/ 142 w 219"/>
                <a:gd name="T7" fmla="*/ 103 h 132"/>
                <a:gd name="T8" fmla="*/ 213 w 219"/>
                <a:gd name="T9" fmla="*/ 31 h 132"/>
                <a:gd name="T10" fmla="*/ 219 w 219"/>
                <a:gd name="T11" fmla="*/ 38 h 132"/>
                <a:gd name="T12" fmla="*/ 143 w 219"/>
                <a:gd name="T13" fmla="*/ 115 h 132"/>
                <a:gd name="T14" fmla="*/ 77 w 219"/>
                <a:gd name="T15" fmla="*/ 69 h 132"/>
                <a:gd name="T16" fmla="*/ 31 w 219"/>
                <a:gd name="T17" fmla="*/ 132 h 132"/>
                <a:gd name="T18" fmla="*/ 54 w 219"/>
                <a:gd name="T19" fmla="*/ 21 h 132"/>
                <a:gd name="T20" fmla="*/ 32 w 219"/>
                <a:gd name="T21" fmla="*/ 21 h 132"/>
                <a:gd name="T22" fmla="*/ 32 w 219"/>
                <a:gd name="T23" fmla="*/ 0 h 132"/>
                <a:gd name="T24" fmla="*/ 23 w 219"/>
                <a:gd name="T25" fmla="*/ 0 h 132"/>
                <a:gd name="T26" fmla="*/ 23 w 219"/>
                <a:gd name="T27" fmla="*/ 21 h 132"/>
                <a:gd name="T28" fmla="*/ 0 w 219"/>
                <a:gd name="T29" fmla="*/ 21 h 132"/>
                <a:gd name="T30" fmla="*/ 0 w 219"/>
                <a:gd name="T31" fmla="*/ 30 h 132"/>
                <a:gd name="T32" fmla="*/ 23 w 219"/>
                <a:gd name="T33" fmla="*/ 30 h 132"/>
                <a:gd name="T34" fmla="*/ 23 w 219"/>
                <a:gd name="T35" fmla="*/ 52 h 132"/>
                <a:gd name="T36" fmla="*/ 32 w 219"/>
                <a:gd name="T37" fmla="*/ 52 h 132"/>
                <a:gd name="T38" fmla="*/ 32 w 219"/>
                <a:gd name="T39" fmla="*/ 30 h 132"/>
                <a:gd name="T40" fmla="*/ 54 w 219"/>
                <a:gd name="T41" fmla="*/ 30 h 132"/>
                <a:gd name="T42" fmla="*/ 54 w 219"/>
                <a:gd name="T43" fmla="*/ 21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9" h="132">
                  <a:moveTo>
                    <a:pt x="31" y="132"/>
                  </a:moveTo>
                  <a:lnTo>
                    <a:pt x="24" y="126"/>
                  </a:lnTo>
                  <a:lnTo>
                    <a:pt x="75" y="57"/>
                  </a:lnTo>
                  <a:lnTo>
                    <a:pt x="142" y="103"/>
                  </a:lnTo>
                  <a:lnTo>
                    <a:pt x="213" y="31"/>
                  </a:lnTo>
                  <a:lnTo>
                    <a:pt x="219" y="38"/>
                  </a:lnTo>
                  <a:lnTo>
                    <a:pt x="143" y="115"/>
                  </a:lnTo>
                  <a:lnTo>
                    <a:pt x="77" y="69"/>
                  </a:lnTo>
                  <a:lnTo>
                    <a:pt x="31" y="132"/>
                  </a:lnTo>
                  <a:close/>
                  <a:moveTo>
                    <a:pt x="54" y="21"/>
                  </a:moveTo>
                  <a:lnTo>
                    <a:pt x="32" y="21"/>
                  </a:lnTo>
                  <a:lnTo>
                    <a:pt x="32" y="0"/>
                  </a:lnTo>
                  <a:lnTo>
                    <a:pt x="23" y="0"/>
                  </a:lnTo>
                  <a:lnTo>
                    <a:pt x="23" y="21"/>
                  </a:lnTo>
                  <a:lnTo>
                    <a:pt x="0" y="21"/>
                  </a:lnTo>
                  <a:lnTo>
                    <a:pt x="0" y="30"/>
                  </a:lnTo>
                  <a:lnTo>
                    <a:pt x="23" y="30"/>
                  </a:lnTo>
                  <a:lnTo>
                    <a:pt x="23" y="52"/>
                  </a:lnTo>
                  <a:lnTo>
                    <a:pt x="32" y="52"/>
                  </a:lnTo>
                  <a:lnTo>
                    <a:pt x="32" y="30"/>
                  </a:lnTo>
                  <a:lnTo>
                    <a:pt x="54" y="30"/>
                  </a:lnTo>
                  <a:lnTo>
                    <a:pt x="54" y="21"/>
                  </a:lnTo>
                  <a:close/>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8" name="Title 1"/>
          <p:cNvSpPr txBox="1">
            <a:spLocks/>
          </p:cNvSpPr>
          <p:nvPr/>
        </p:nvSpPr>
        <p:spPr>
          <a:xfrm>
            <a:off x="461389" y="304803"/>
            <a:ext cx="8396863" cy="620359"/>
          </a:xfrm>
          <a:prstGeom prst="rect">
            <a:avLst/>
          </a:prstGeom>
        </p:spPr>
        <p:txBody>
          <a:bodyPr vert="horz" lIns="121914" tIns="60957" rIns="121914" bIns="60957" rtlCol="0" anchor="b" anchorCtr="0">
            <a:normAutofit/>
          </a:bodyPr>
          <a:lstStyle>
            <a:lvl1pPr algn="l" defTabSz="914400" rtl="0" eaLnBrk="1" latinLnBrk="0" hangingPunct="1">
              <a:lnSpc>
                <a:spcPct val="90000"/>
              </a:lnSpc>
              <a:spcBef>
                <a:spcPct val="0"/>
              </a:spcBef>
              <a:buNone/>
              <a:defRPr sz="2000" b="0" kern="1200">
                <a:solidFill>
                  <a:schemeClr val="tx1"/>
                </a:solidFill>
                <a:latin typeface="Arial" pitchFamily="34" charset="0"/>
                <a:ea typeface="+mj-ea"/>
                <a:cs typeface="Arial" pitchFamily="34" charset="0"/>
              </a:defRPr>
            </a:lvl1pPr>
          </a:lstStyle>
          <a:p>
            <a:r>
              <a:rPr lang="en-US" dirty="0" smtClean="0"/>
              <a:t>Delivery - Schedule</a:t>
            </a:r>
            <a:endParaRPr lang="en-US" dirty="0"/>
          </a:p>
        </p:txBody>
      </p:sp>
      <p:sp>
        <p:nvSpPr>
          <p:cNvPr id="9" name="Rectangle 26"/>
          <p:cNvSpPr>
            <a:spLocks noChangeArrowheads="1"/>
          </p:cNvSpPr>
          <p:nvPr/>
        </p:nvSpPr>
        <p:spPr bwMode="auto">
          <a:xfrm>
            <a:off x="531099" y="1337808"/>
            <a:ext cx="875110" cy="4453395"/>
          </a:xfrm>
          <a:prstGeom prst="rect">
            <a:avLst/>
          </a:prstGeom>
          <a:solidFill>
            <a:srgbClr val="422C8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51192" tIns="36566" rIns="21938" bIns="36566" numCol="1" anchor="ctr" anchorCtr="0" compatLnSpc="1">
            <a:prstTxWarp prst="textNoShape">
              <a:avLst/>
            </a:prstTxWarp>
          </a:bodyPr>
          <a:lstStyle/>
          <a:p>
            <a:pPr defTabSz="1219140">
              <a:lnSpc>
                <a:spcPct val="95000"/>
              </a:lnSpc>
            </a:pPr>
            <a:endParaRPr lang="en-US" sz="900" dirty="0">
              <a:solidFill>
                <a:srgbClr val="53565A"/>
              </a:solidFill>
            </a:endParaRPr>
          </a:p>
        </p:txBody>
      </p:sp>
      <p:grpSp>
        <p:nvGrpSpPr>
          <p:cNvPr id="18" name="Group 17"/>
          <p:cNvGrpSpPr/>
          <p:nvPr/>
        </p:nvGrpSpPr>
        <p:grpSpPr>
          <a:xfrm>
            <a:off x="676270" y="1568592"/>
            <a:ext cx="481031" cy="545220"/>
            <a:chOff x="8045450" y="5448300"/>
            <a:chExt cx="742950" cy="603250"/>
          </a:xfrm>
        </p:grpSpPr>
        <p:sp>
          <p:nvSpPr>
            <p:cNvPr id="20" name="Freeform 71"/>
            <p:cNvSpPr>
              <a:spLocks/>
            </p:cNvSpPr>
            <p:nvPr/>
          </p:nvSpPr>
          <p:spPr bwMode="auto">
            <a:xfrm>
              <a:off x="8175625" y="5594350"/>
              <a:ext cx="500062" cy="261938"/>
            </a:xfrm>
            <a:custGeom>
              <a:avLst/>
              <a:gdLst>
                <a:gd name="T0" fmla="*/ 15 w 315"/>
                <a:gd name="T1" fmla="*/ 165 h 165"/>
                <a:gd name="T2" fmla="*/ 0 w 315"/>
                <a:gd name="T3" fmla="*/ 153 h 165"/>
                <a:gd name="T4" fmla="*/ 86 w 315"/>
                <a:gd name="T5" fmla="*/ 40 h 165"/>
                <a:gd name="T6" fmla="*/ 189 w 315"/>
                <a:gd name="T7" fmla="*/ 113 h 165"/>
                <a:gd name="T8" fmla="*/ 303 w 315"/>
                <a:gd name="T9" fmla="*/ 0 h 165"/>
                <a:gd name="T10" fmla="*/ 315 w 315"/>
                <a:gd name="T11" fmla="*/ 12 h 165"/>
                <a:gd name="T12" fmla="*/ 192 w 315"/>
                <a:gd name="T13" fmla="*/ 137 h 165"/>
                <a:gd name="T14" fmla="*/ 88 w 315"/>
                <a:gd name="T15" fmla="*/ 66 h 165"/>
                <a:gd name="T16" fmla="*/ 15 w 315"/>
                <a:gd name="T17" fmla="*/ 165 h 165"/>
                <a:gd name="T18" fmla="*/ 15 w 315"/>
                <a:gd name="T19" fmla="*/ 165 h 165"/>
                <a:gd name="T20" fmla="*/ 15 w 315"/>
                <a:gd name="T21" fmla="*/ 165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5" h="165">
                  <a:moveTo>
                    <a:pt x="15" y="165"/>
                  </a:moveTo>
                  <a:lnTo>
                    <a:pt x="0" y="153"/>
                  </a:lnTo>
                  <a:lnTo>
                    <a:pt x="86" y="40"/>
                  </a:lnTo>
                  <a:lnTo>
                    <a:pt x="189" y="113"/>
                  </a:lnTo>
                  <a:lnTo>
                    <a:pt x="303" y="0"/>
                  </a:lnTo>
                  <a:lnTo>
                    <a:pt x="315" y="12"/>
                  </a:lnTo>
                  <a:lnTo>
                    <a:pt x="192" y="137"/>
                  </a:lnTo>
                  <a:lnTo>
                    <a:pt x="88" y="66"/>
                  </a:lnTo>
                  <a:lnTo>
                    <a:pt x="15" y="165"/>
                  </a:lnTo>
                  <a:lnTo>
                    <a:pt x="15" y="165"/>
                  </a:lnTo>
                  <a:lnTo>
                    <a:pt x="15" y="1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9140"/>
              <a:endParaRPr lang="en-US" sz="2400" dirty="0">
                <a:solidFill>
                  <a:srgbClr val="53565A"/>
                </a:solidFill>
              </a:endParaRPr>
            </a:p>
          </p:txBody>
        </p:sp>
        <p:sp>
          <p:nvSpPr>
            <p:cNvPr id="21" name="Freeform 72"/>
            <p:cNvSpPr>
              <a:spLocks/>
            </p:cNvSpPr>
            <p:nvPr/>
          </p:nvSpPr>
          <p:spPr bwMode="auto">
            <a:xfrm>
              <a:off x="8116888" y="5514975"/>
              <a:ext cx="141287" cy="139700"/>
            </a:xfrm>
            <a:custGeom>
              <a:avLst/>
              <a:gdLst>
                <a:gd name="T0" fmla="*/ 54 w 89"/>
                <a:gd name="T1" fmla="*/ 88 h 88"/>
                <a:gd name="T2" fmla="*/ 35 w 89"/>
                <a:gd name="T3" fmla="*/ 88 h 88"/>
                <a:gd name="T4" fmla="*/ 35 w 89"/>
                <a:gd name="T5" fmla="*/ 52 h 88"/>
                <a:gd name="T6" fmla="*/ 0 w 89"/>
                <a:gd name="T7" fmla="*/ 52 h 88"/>
                <a:gd name="T8" fmla="*/ 0 w 89"/>
                <a:gd name="T9" fmla="*/ 33 h 88"/>
                <a:gd name="T10" fmla="*/ 35 w 89"/>
                <a:gd name="T11" fmla="*/ 33 h 88"/>
                <a:gd name="T12" fmla="*/ 35 w 89"/>
                <a:gd name="T13" fmla="*/ 0 h 88"/>
                <a:gd name="T14" fmla="*/ 54 w 89"/>
                <a:gd name="T15" fmla="*/ 0 h 88"/>
                <a:gd name="T16" fmla="*/ 54 w 89"/>
                <a:gd name="T17" fmla="*/ 33 h 88"/>
                <a:gd name="T18" fmla="*/ 89 w 89"/>
                <a:gd name="T19" fmla="*/ 33 h 88"/>
                <a:gd name="T20" fmla="*/ 89 w 89"/>
                <a:gd name="T21" fmla="*/ 52 h 88"/>
                <a:gd name="T22" fmla="*/ 54 w 89"/>
                <a:gd name="T23" fmla="*/ 52 h 88"/>
                <a:gd name="T24" fmla="*/ 54 w 89"/>
                <a:gd name="T25" fmla="*/ 88 h 88"/>
                <a:gd name="T26" fmla="*/ 54 w 89"/>
                <a:gd name="T27" fmla="*/ 88 h 88"/>
                <a:gd name="T28" fmla="*/ 54 w 89"/>
                <a:gd name="T29" fmla="*/ 8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9" h="88">
                  <a:moveTo>
                    <a:pt x="54" y="88"/>
                  </a:moveTo>
                  <a:lnTo>
                    <a:pt x="35" y="88"/>
                  </a:lnTo>
                  <a:lnTo>
                    <a:pt x="35" y="52"/>
                  </a:lnTo>
                  <a:lnTo>
                    <a:pt x="0" y="52"/>
                  </a:lnTo>
                  <a:lnTo>
                    <a:pt x="0" y="33"/>
                  </a:lnTo>
                  <a:lnTo>
                    <a:pt x="35" y="33"/>
                  </a:lnTo>
                  <a:lnTo>
                    <a:pt x="35" y="0"/>
                  </a:lnTo>
                  <a:lnTo>
                    <a:pt x="54" y="0"/>
                  </a:lnTo>
                  <a:lnTo>
                    <a:pt x="54" y="33"/>
                  </a:lnTo>
                  <a:lnTo>
                    <a:pt x="89" y="33"/>
                  </a:lnTo>
                  <a:lnTo>
                    <a:pt x="89" y="52"/>
                  </a:lnTo>
                  <a:lnTo>
                    <a:pt x="54" y="52"/>
                  </a:lnTo>
                  <a:lnTo>
                    <a:pt x="54" y="88"/>
                  </a:lnTo>
                  <a:lnTo>
                    <a:pt x="54" y="88"/>
                  </a:lnTo>
                  <a:lnTo>
                    <a:pt x="54" y="8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9140"/>
              <a:endParaRPr lang="en-US" sz="2400" dirty="0">
                <a:solidFill>
                  <a:srgbClr val="53565A"/>
                </a:solidFill>
              </a:endParaRPr>
            </a:p>
          </p:txBody>
        </p:sp>
        <p:sp>
          <p:nvSpPr>
            <p:cNvPr id="22" name="Freeform 73"/>
            <p:cNvSpPr>
              <a:spLocks noEditPoints="1"/>
            </p:cNvSpPr>
            <p:nvPr/>
          </p:nvSpPr>
          <p:spPr bwMode="auto">
            <a:xfrm>
              <a:off x="8045450" y="5448300"/>
              <a:ext cx="742950" cy="603250"/>
            </a:xfrm>
            <a:custGeom>
              <a:avLst/>
              <a:gdLst>
                <a:gd name="T0" fmla="*/ 397 w 468"/>
                <a:gd name="T1" fmla="*/ 380 h 380"/>
                <a:gd name="T2" fmla="*/ 73 w 468"/>
                <a:gd name="T3" fmla="*/ 380 h 380"/>
                <a:gd name="T4" fmla="*/ 73 w 468"/>
                <a:gd name="T5" fmla="*/ 335 h 380"/>
                <a:gd name="T6" fmla="*/ 137 w 468"/>
                <a:gd name="T7" fmla="*/ 335 h 380"/>
                <a:gd name="T8" fmla="*/ 137 w 468"/>
                <a:gd name="T9" fmla="*/ 309 h 380"/>
                <a:gd name="T10" fmla="*/ 0 w 468"/>
                <a:gd name="T11" fmla="*/ 309 h 380"/>
                <a:gd name="T12" fmla="*/ 0 w 468"/>
                <a:gd name="T13" fmla="*/ 0 h 380"/>
                <a:gd name="T14" fmla="*/ 468 w 468"/>
                <a:gd name="T15" fmla="*/ 0 h 380"/>
                <a:gd name="T16" fmla="*/ 468 w 468"/>
                <a:gd name="T17" fmla="*/ 309 h 380"/>
                <a:gd name="T18" fmla="*/ 333 w 468"/>
                <a:gd name="T19" fmla="*/ 309 h 380"/>
                <a:gd name="T20" fmla="*/ 333 w 468"/>
                <a:gd name="T21" fmla="*/ 335 h 380"/>
                <a:gd name="T22" fmla="*/ 397 w 468"/>
                <a:gd name="T23" fmla="*/ 335 h 380"/>
                <a:gd name="T24" fmla="*/ 397 w 468"/>
                <a:gd name="T25" fmla="*/ 380 h 380"/>
                <a:gd name="T26" fmla="*/ 397 w 468"/>
                <a:gd name="T27" fmla="*/ 380 h 380"/>
                <a:gd name="T28" fmla="*/ 397 w 468"/>
                <a:gd name="T29" fmla="*/ 380 h 380"/>
                <a:gd name="T30" fmla="*/ 383 w 468"/>
                <a:gd name="T31" fmla="*/ 349 h 380"/>
                <a:gd name="T32" fmla="*/ 87 w 468"/>
                <a:gd name="T33" fmla="*/ 349 h 380"/>
                <a:gd name="T34" fmla="*/ 87 w 468"/>
                <a:gd name="T35" fmla="*/ 366 h 380"/>
                <a:gd name="T36" fmla="*/ 383 w 468"/>
                <a:gd name="T37" fmla="*/ 366 h 380"/>
                <a:gd name="T38" fmla="*/ 383 w 468"/>
                <a:gd name="T39" fmla="*/ 349 h 380"/>
                <a:gd name="T40" fmla="*/ 383 w 468"/>
                <a:gd name="T41" fmla="*/ 349 h 380"/>
                <a:gd name="T42" fmla="*/ 383 w 468"/>
                <a:gd name="T43" fmla="*/ 349 h 380"/>
                <a:gd name="T44" fmla="*/ 319 w 468"/>
                <a:gd name="T45" fmla="*/ 309 h 380"/>
                <a:gd name="T46" fmla="*/ 149 w 468"/>
                <a:gd name="T47" fmla="*/ 309 h 380"/>
                <a:gd name="T48" fmla="*/ 149 w 468"/>
                <a:gd name="T49" fmla="*/ 335 h 380"/>
                <a:gd name="T50" fmla="*/ 319 w 468"/>
                <a:gd name="T51" fmla="*/ 335 h 380"/>
                <a:gd name="T52" fmla="*/ 319 w 468"/>
                <a:gd name="T53" fmla="*/ 309 h 380"/>
                <a:gd name="T54" fmla="*/ 319 w 468"/>
                <a:gd name="T55" fmla="*/ 309 h 380"/>
                <a:gd name="T56" fmla="*/ 319 w 468"/>
                <a:gd name="T57" fmla="*/ 309 h 380"/>
                <a:gd name="T58" fmla="*/ 16 w 468"/>
                <a:gd name="T59" fmla="*/ 290 h 380"/>
                <a:gd name="T60" fmla="*/ 449 w 468"/>
                <a:gd name="T61" fmla="*/ 290 h 380"/>
                <a:gd name="T62" fmla="*/ 449 w 468"/>
                <a:gd name="T63" fmla="*/ 16 h 380"/>
                <a:gd name="T64" fmla="*/ 16 w 468"/>
                <a:gd name="T65" fmla="*/ 16 h 380"/>
                <a:gd name="T66" fmla="*/ 16 w 468"/>
                <a:gd name="T67" fmla="*/ 290 h 380"/>
                <a:gd name="T68" fmla="*/ 16 w 468"/>
                <a:gd name="T69" fmla="*/ 290 h 380"/>
                <a:gd name="T70" fmla="*/ 16 w 468"/>
                <a:gd name="T71" fmla="*/ 29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68" h="380">
                  <a:moveTo>
                    <a:pt x="397" y="380"/>
                  </a:moveTo>
                  <a:lnTo>
                    <a:pt x="73" y="380"/>
                  </a:lnTo>
                  <a:lnTo>
                    <a:pt x="73" y="335"/>
                  </a:lnTo>
                  <a:lnTo>
                    <a:pt x="137" y="335"/>
                  </a:lnTo>
                  <a:lnTo>
                    <a:pt x="137" y="309"/>
                  </a:lnTo>
                  <a:lnTo>
                    <a:pt x="0" y="309"/>
                  </a:lnTo>
                  <a:lnTo>
                    <a:pt x="0" y="0"/>
                  </a:lnTo>
                  <a:lnTo>
                    <a:pt x="468" y="0"/>
                  </a:lnTo>
                  <a:lnTo>
                    <a:pt x="468" y="309"/>
                  </a:lnTo>
                  <a:lnTo>
                    <a:pt x="333" y="309"/>
                  </a:lnTo>
                  <a:lnTo>
                    <a:pt x="333" y="335"/>
                  </a:lnTo>
                  <a:lnTo>
                    <a:pt x="397" y="335"/>
                  </a:lnTo>
                  <a:lnTo>
                    <a:pt x="397" y="380"/>
                  </a:lnTo>
                  <a:lnTo>
                    <a:pt x="397" y="380"/>
                  </a:lnTo>
                  <a:lnTo>
                    <a:pt x="397" y="380"/>
                  </a:lnTo>
                  <a:close/>
                  <a:moveTo>
                    <a:pt x="383" y="349"/>
                  </a:moveTo>
                  <a:lnTo>
                    <a:pt x="87" y="349"/>
                  </a:lnTo>
                  <a:lnTo>
                    <a:pt x="87" y="366"/>
                  </a:lnTo>
                  <a:lnTo>
                    <a:pt x="383" y="366"/>
                  </a:lnTo>
                  <a:lnTo>
                    <a:pt x="383" y="349"/>
                  </a:lnTo>
                  <a:lnTo>
                    <a:pt x="383" y="349"/>
                  </a:lnTo>
                  <a:lnTo>
                    <a:pt x="383" y="349"/>
                  </a:lnTo>
                  <a:close/>
                  <a:moveTo>
                    <a:pt x="319" y="309"/>
                  </a:moveTo>
                  <a:lnTo>
                    <a:pt x="149" y="309"/>
                  </a:lnTo>
                  <a:lnTo>
                    <a:pt x="149" y="335"/>
                  </a:lnTo>
                  <a:lnTo>
                    <a:pt x="319" y="335"/>
                  </a:lnTo>
                  <a:lnTo>
                    <a:pt x="319" y="309"/>
                  </a:lnTo>
                  <a:lnTo>
                    <a:pt x="319" y="309"/>
                  </a:lnTo>
                  <a:lnTo>
                    <a:pt x="319" y="309"/>
                  </a:lnTo>
                  <a:close/>
                  <a:moveTo>
                    <a:pt x="16" y="290"/>
                  </a:moveTo>
                  <a:lnTo>
                    <a:pt x="449" y="290"/>
                  </a:lnTo>
                  <a:lnTo>
                    <a:pt x="449" y="16"/>
                  </a:lnTo>
                  <a:lnTo>
                    <a:pt x="16" y="16"/>
                  </a:lnTo>
                  <a:lnTo>
                    <a:pt x="16" y="290"/>
                  </a:lnTo>
                  <a:lnTo>
                    <a:pt x="16" y="290"/>
                  </a:lnTo>
                  <a:lnTo>
                    <a:pt x="16" y="29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9140"/>
              <a:endParaRPr lang="en-US" sz="2400" dirty="0">
                <a:solidFill>
                  <a:srgbClr val="53565A"/>
                </a:solidFill>
              </a:endParaRPr>
            </a:p>
          </p:txBody>
        </p:sp>
      </p:grpSp>
      <p:sp>
        <p:nvSpPr>
          <p:cNvPr id="14" name="Text Placeholder 4"/>
          <p:cNvSpPr txBox="1">
            <a:spLocks/>
          </p:cNvSpPr>
          <p:nvPr/>
        </p:nvSpPr>
        <p:spPr>
          <a:xfrm>
            <a:off x="1406209" y="1337806"/>
            <a:ext cx="4464239" cy="4453394"/>
          </a:xfrm>
          <a:prstGeom prst="rect">
            <a:avLst/>
          </a:prstGeom>
        </p:spPr>
        <p:txBody>
          <a:bodyPr wrap="square" lIns="131829" tIns="0" rIns="91440" bIns="0" anchor="t"/>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b="1" spc="-50" dirty="0">
                <a:gradFill>
                  <a:gsLst>
                    <a:gs pos="5417">
                      <a:schemeClr val="tx1"/>
                    </a:gs>
                    <a:gs pos="28000">
                      <a:schemeClr val="tx1"/>
                    </a:gs>
                  </a:gsLst>
                  <a:lin ang="5400000" scaled="0"/>
                </a:gradFill>
                <a:latin typeface="+mn-lt"/>
              </a:rPr>
              <a:t>Schedule</a:t>
            </a:r>
          </a:p>
          <a:p>
            <a:pPr>
              <a:lnSpc>
                <a:spcPct val="100000"/>
              </a:lnSpc>
              <a:spcBef>
                <a:spcPts val="0"/>
              </a:spcBef>
              <a:buSzTx/>
            </a:pPr>
            <a:endParaRPr lang="en-US" sz="1600" b="1" u="sng" spc="-50" dirty="0">
              <a:gradFill>
                <a:gsLst>
                  <a:gs pos="5417">
                    <a:schemeClr val="tx1"/>
                  </a:gs>
                  <a:gs pos="28000">
                    <a:schemeClr val="tx1"/>
                  </a:gs>
                </a:gsLst>
                <a:lin ang="5400000" scaled="0"/>
              </a:gradFill>
              <a:latin typeface="+mn-lt"/>
            </a:endParaRPr>
          </a:p>
          <a:p>
            <a:pPr>
              <a:lnSpc>
                <a:spcPct val="100000"/>
              </a:lnSpc>
              <a:spcBef>
                <a:spcPts val="0"/>
              </a:spcBef>
              <a:buSzTx/>
            </a:pPr>
            <a:r>
              <a:rPr lang="en-US" sz="1600" b="1" u="sng" spc="-50" dirty="0">
                <a:gradFill>
                  <a:gsLst>
                    <a:gs pos="5417">
                      <a:schemeClr val="tx1"/>
                    </a:gs>
                    <a:gs pos="28000">
                      <a:schemeClr val="tx1"/>
                    </a:gs>
                  </a:gsLst>
                  <a:lin ang="5400000" scaled="0"/>
                </a:gradFill>
                <a:latin typeface="+mn-lt"/>
              </a:rPr>
              <a:t>What is changing?</a:t>
            </a:r>
          </a:p>
          <a:p>
            <a:pPr marL="171450" indent="-171450" defTabSz="914400">
              <a:lnSpc>
                <a:spcPct val="100000"/>
              </a:lnSpc>
              <a:spcBef>
                <a:spcPts val="0"/>
              </a:spcBef>
              <a:buSzTx/>
              <a:buFont typeface="Arial" panose="020B0604020202020204" pitchFamily="34" charset="0"/>
              <a:buChar char="•"/>
            </a:pPr>
            <a:r>
              <a:rPr lang="en-US" sz="1400" dirty="0">
                <a:gradFill>
                  <a:gsLst>
                    <a:gs pos="5417">
                      <a:srgbClr val="53565A"/>
                    </a:gs>
                    <a:gs pos="28000">
                      <a:srgbClr val="53565A"/>
                    </a:gs>
                  </a:gsLst>
                  <a:lin ang="5400000" scaled="0"/>
                </a:gradFill>
                <a:latin typeface="+mn-lt"/>
              </a:rPr>
              <a:t>The Schedule delivery measure remains unchanged but will now be collected automatically from CA Agile rather than gathered through Tracker entries. Sprinting and Flow projects will be exempted from this measure.</a:t>
            </a:r>
          </a:p>
          <a:p>
            <a:pPr>
              <a:lnSpc>
                <a:spcPct val="100000"/>
              </a:lnSpc>
              <a:spcBef>
                <a:spcPts val="0"/>
              </a:spcBef>
              <a:buSzTx/>
            </a:pPr>
            <a:endParaRPr lang="en-US" sz="1400" dirty="0">
              <a:gradFill>
                <a:gsLst>
                  <a:gs pos="5417">
                    <a:schemeClr val="tx1"/>
                  </a:gs>
                  <a:gs pos="28000">
                    <a:schemeClr val="tx1"/>
                  </a:gs>
                </a:gsLst>
                <a:lin ang="5400000" scaled="0"/>
              </a:gradFill>
              <a:latin typeface="+mn-lt"/>
            </a:endParaRPr>
          </a:p>
          <a:p>
            <a:pPr lvl="0" defTabSz="914400">
              <a:lnSpc>
                <a:spcPct val="100000"/>
              </a:lnSpc>
              <a:spcBef>
                <a:spcPts val="0"/>
              </a:spcBef>
              <a:buSzTx/>
            </a:pPr>
            <a:r>
              <a:rPr lang="en-US" sz="1600" b="1" u="sng" spc="-50" dirty="0">
                <a:gradFill>
                  <a:gsLst>
                    <a:gs pos="5417">
                      <a:srgbClr val="53565A"/>
                    </a:gs>
                    <a:gs pos="28000">
                      <a:srgbClr val="53565A"/>
                    </a:gs>
                  </a:gsLst>
                  <a:lin ang="5400000" scaled="0"/>
                </a:gradFill>
                <a:latin typeface="+mn-lt"/>
              </a:rPr>
              <a:t>Schedule Delivery</a:t>
            </a:r>
            <a:r>
              <a:rPr lang="en-US" sz="1600" b="1" spc="-50" dirty="0">
                <a:gradFill>
                  <a:gsLst>
                    <a:gs pos="5417">
                      <a:srgbClr val="53565A"/>
                    </a:gs>
                    <a:gs pos="28000">
                      <a:srgbClr val="53565A"/>
                    </a:gs>
                  </a:gsLst>
                  <a:lin ang="5400000" scaled="0"/>
                </a:gradFill>
                <a:latin typeface="+mn-lt"/>
              </a:rPr>
              <a:t> </a:t>
            </a:r>
            <a:r>
              <a:rPr lang="en-US" sz="1600" dirty="0">
                <a:solidFill>
                  <a:srgbClr val="FFC000"/>
                </a:solidFill>
                <a:latin typeface="+mn-lt"/>
              </a:rPr>
              <a:t>(updated)</a:t>
            </a:r>
            <a:endParaRPr lang="en-US" sz="1600" i="1" spc="-50" dirty="0">
              <a:solidFill>
                <a:srgbClr val="FFC000"/>
              </a:solidFill>
              <a:latin typeface="+mn-lt"/>
            </a:endParaRPr>
          </a:p>
          <a:p>
            <a:pPr marL="171450" indent="-171450" defTabSz="914400">
              <a:lnSpc>
                <a:spcPct val="100000"/>
              </a:lnSpc>
              <a:spcBef>
                <a:spcPts val="0"/>
              </a:spcBef>
              <a:buSzTx/>
              <a:buFont typeface="Arial" panose="020B0604020202020204" pitchFamily="34" charset="0"/>
              <a:buChar char="•"/>
            </a:pPr>
            <a:r>
              <a:rPr lang="en-US" sz="1400" dirty="0">
                <a:gradFill>
                  <a:gsLst>
                    <a:gs pos="5417">
                      <a:srgbClr val="53565A"/>
                    </a:gs>
                    <a:gs pos="28000">
                      <a:srgbClr val="53565A"/>
                    </a:gs>
                  </a:gsLst>
                  <a:lin ang="5400000" scaled="0"/>
                </a:gradFill>
                <a:latin typeface="+mn-lt"/>
              </a:rPr>
              <a:t>Assessed by comparing the actual release end date to the committed release end date.  If the actual date exceeds 10% beyond your original committed date, you fail. </a:t>
            </a:r>
          </a:p>
          <a:p>
            <a:pPr marL="171450" lvl="0" indent="-171450" defTabSz="914400">
              <a:lnSpc>
                <a:spcPct val="100000"/>
              </a:lnSpc>
              <a:spcBef>
                <a:spcPts val="0"/>
              </a:spcBef>
              <a:buSzTx/>
              <a:buFont typeface="Arial" panose="020B0604020202020204" pitchFamily="34" charset="0"/>
              <a:buChar char="•"/>
            </a:pPr>
            <a:endParaRPr lang="en-US" sz="1100" dirty="0">
              <a:gradFill>
                <a:gsLst>
                  <a:gs pos="5417">
                    <a:srgbClr val="53565A"/>
                  </a:gs>
                  <a:gs pos="28000">
                    <a:srgbClr val="53565A"/>
                  </a:gs>
                </a:gsLst>
                <a:lin ang="5400000" scaled="0"/>
              </a:gradFill>
              <a:latin typeface="+mn-lt"/>
            </a:endParaRPr>
          </a:p>
          <a:p>
            <a:pPr marL="171450" lvl="0" indent="-171450" defTabSz="914400">
              <a:lnSpc>
                <a:spcPct val="100000"/>
              </a:lnSpc>
              <a:spcBef>
                <a:spcPts val="0"/>
              </a:spcBef>
              <a:buSzTx/>
              <a:buFont typeface="Arial" panose="020B0604020202020204" pitchFamily="34" charset="0"/>
              <a:buChar char="•"/>
            </a:pPr>
            <a:r>
              <a:rPr lang="en-US" sz="1400" dirty="0">
                <a:gradFill>
                  <a:gsLst>
                    <a:gs pos="5417">
                      <a:srgbClr val="53565A"/>
                    </a:gs>
                    <a:gs pos="28000">
                      <a:srgbClr val="53565A"/>
                    </a:gs>
                  </a:gsLst>
                  <a:lin ang="5400000" scaled="0"/>
                </a:gradFill>
                <a:latin typeface="+mn-lt"/>
              </a:rPr>
              <a:t>Target:  PI completion will be within a variance of  10% of PI duration from the planned end date in the CA Agile Release object.</a:t>
            </a:r>
          </a:p>
        </p:txBody>
      </p:sp>
      <p:sp>
        <p:nvSpPr>
          <p:cNvPr id="16" name="TextBox 15"/>
          <p:cNvSpPr txBox="1"/>
          <p:nvPr/>
        </p:nvSpPr>
        <p:spPr>
          <a:xfrm>
            <a:off x="5952744" y="1337808"/>
            <a:ext cx="2450592" cy="4453393"/>
          </a:xfrm>
          <a:prstGeom prst="rect">
            <a:avLst/>
          </a:prstGeom>
          <a:solidFill>
            <a:schemeClr val="tx1">
              <a:lumMod val="20000"/>
              <a:lumOff val="80000"/>
            </a:schemeClr>
          </a:solidFill>
        </p:spPr>
        <p:txBody>
          <a:bodyPr wrap="square" lIns="27432" tIns="0" rIns="27432" bIns="0" rtlCol="0">
            <a:noAutofit/>
          </a:bodyPr>
          <a:lstStyle/>
          <a:p>
            <a:pPr>
              <a:lnSpc>
                <a:spcPct val="90000"/>
              </a:lnSpc>
              <a:spcAft>
                <a:spcPts val="200"/>
              </a:spcAft>
            </a:pPr>
            <a:r>
              <a:rPr lang="en-US" sz="1400" b="1" spc="-50" dirty="0">
                <a:gradFill>
                  <a:gsLst>
                    <a:gs pos="5417">
                      <a:schemeClr val="tx1"/>
                    </a:gs>
                    <a:gs pos="28000">
                      <a:schemeClr val="tx1"/>
                    </a:gs>
                  </a:gsLst>
                  <a:lin ang="5400000" scaled="0"/>
                </a:gradFill>
              </a:rPr>
              <a:t>Enabling this </a:t>
            </a:r>
            <a:r>
              <a:rPr lang="en-US" sz="1400" b="1" spc="-50" dirty="0" smtClean="0">
                <a:gradFill>
                  <a:gsLst>
                    <a:gs pos="5417">
                      <a:schemeClr val="tx1"/>
                    </a:gs>
                    <a:gs pos="28000">
                      <a:schemeClr val="tx1"/>
                    </a:gs>
                  </a:gsLst>
                  <a:lin ang="5400000" scaled="0"/>
                </a:gradFill>
              </a:rPr>
              <a:t>Measure</a:t>
            </a:r>
          </a:p>
          <a:p>
            <a:pPr>
              <a:lnSpc>
                <a:spcPct val="90000"/>
              </a:lnSpc>
              <a:spcAft>
                <a:spcPts val="200"/>
              </a:spcAft>
            </a:pPr>
            <a:endParaRPr lang="en-US" sz="1400" b="1" spc="-50" dirty="0">
              <a:gradFill>
                <a:gsLst>
                  <a:gs pos="5417">
                    <a:schemeClr val="tx1"/>
                  </a:gs>
                  <a:gs pos="28000">
                    <a:schemeClr val="tx1"/>
                  </a:gs>
                </a:gsLst>
                <a:lin ang="5400000" scaled="0"/>
              </a:gradFill>
            </a:endParaRPr>
          </a:p>
          <a:p>
            <a:pPr lvl="0">
              <a:lnSpc>
                <a:spcPct val="90000"/>
              </a:lnSpc>
              <a:spcAft>
                <a:spcPts val="200"/>
              </a:spcAft>
            </a:pPr>
            <a:r>
              <a:rPr lang="en-US" sz="1400" b="1" spc="-50" dirty="0">
                <a:gradFill>
                  <a:gsLst>
                    <a:gs pos="5417">
                      <a:srgbClr val="53565A"/>
                    </a:gs>
                    <a:gs pos="28000">
                      <a:srgbClr val="53565A"/>
                    </a:gs>
                  </a:gsLst>
                  <a:lin ang="5400000" scaled="0"/>
                </a:gradFill>
              </a:rPr>
              <a:t>Release Guidance</a:t>
            </a:r>
          </a:p>
          <a:p>
            <a:pPr marL="171450" lvl="0" indent="-171450">
              <a:lnSpc>
                <a:spcPct val="90000"/>
              </a:lnSpc>
              <a:spcAft>
                <a:spcPts val="200"/>
              </a:spcAft>
              <a:buFontTx/>
              <a:buChar char="-"/>
            </a:pPr>
            <a:r>
              <a:rPr lang="en-US" sz="1400" dirty="0" smtClean="0">
                <a:gradFill>
                  <a:gsLst>
                    <a:gs pos="5417">
                      <a:srgbClr val="53565A"/>
                    </a:gs>
                    <a:gs pos="28000">
                      <a:srgbClr val="53565A"/>
                    </a:gs>
                  </a:gsLst>
                  <a:lin ang="5400000" scaled="0"/>
                </a:gradFill>
              </a:rPr>
              <a:t>The start and end dates in the Release time box object must be populated before execution on a planning increment starts and be maintained to reflect and time box beginning and end date changes made. </a:t>
            </a:r>
          </a:p>
          <a:p>
            <a:pPr marL="171450" lvl="0" indent="-171450">
              <a:lnSpc>
                <a:spcPct val="90000"/>
              </a:lnSpc>
              <a:spcAft>
                <a:spcPts val="200"/>
              </a:spcAft>
              <a:buFontTx/>
              <a:buChar char="-"/>
            </a:pPr>
            <a:r>
              <a:rPr lang="en-US" sz="1400" dirty="0" smtClean="0">
                <a:gradFill>
                  <a:gsLst>
                    <a:gs pos="5417">
                      <a:srgbClr val="53565A"/>
                    </a:gs>
                    <a:gs pos="28000">
                      <a:srgbClr val="53565A"/>
                    </a:gs>
                  </a:gsLst>
                  <a:lin ang="5400000" scaled="0"/>
                </a:gradFill>
              </a:rPr>
              <a:t>Time box end dates do not need to correlate to software releases (delivery of code for production use) – a </a:t>
            </a:r>
            <a:r>
              <a:rPr lang="en-US" sz="1400" dirty="0" err="1" smtClean="0">
                <a:gradFill>
                  <a:gsLst>
                    <a:gs pos="5417">
                      <a:srgbClr val="53565A"/>
                    </a:gs>
                    <a:gs pos="28000">
                      <a:srgbClr val="53565A"/>
                    </a:gs>
                  </a:gsLst>
                  <a:lin ang="5400000" scaled="0"/>
                </a:gradFill>
              </a:rPr>
              <a:t>timebox</a:t>
            </a:r>
            <a:r>
              <a:rPr lang="en-US" sz="1400" dirty="0" smtClean="0">
                <a:gradFill>
                  <a:gsLst>
                    <a:gs pos="5417">
                      <a:srgbClr val="53565A"/>
                    </a:gs>
                    <a:gs pos="28000">
                      <a:srgbClr val="53565A"/>
                    </a:gs>
                  </a:gsLst>
                  <a:lin ang="5400000" scaled="0"/>
                </a:gradFill>
              </a:rPr>
              <a:t> can contain one, many, or no releases to production.</a:t>
            </a:r>
            <a:endParaRPr lang="en-US" sz="1400" dirty="0">
              <a:gradFill>
                <a:gsLst>
                  <a:gs pos="5417">
                    <a:srgbClr val="53565A"/>
                  </a:gs>
                  <a:gs pos="28000">
                    <a:srgbClr val="53565A"/>
                  </a:gs>
                </a:gsLst>
                <a:lin ang="5400000" scaled="0"/>
              </a:gradFill>
            </a:endParaRPr>
          </a:p>
        </p:txBody>
      </p:sp>
    </p:spTree>
    <p:extLst>
      <p:ext uri="{BB962C8B-B14F-4D97-AF65-F5344CB8AC3E}">
        <p14:creationId xmlns:p14="http://schemas.microsoft.com/office/powerpoint/2010/main" val="14946200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698632" y="1568592"/>
            <a:ext cx="540044" cy="440197"/>
            <a:chOff x="2751138" y="1573213"/>
            <a:chExt cx="463550" cy="377825"/>
          </a:xfrm>
          <a:solidFill>
            <a:srgbClr val="FFFFFF"/>
          </a:solidFill>
        </p:grpSpPr>
        <p:sp>
          <p:nvSpPr>
            <p:cNvPr id="15" name="Freeform 14"/>
            <p:cNvSpPr>
              <a:spLocks noEditPoints="1"/>
            </p:cNvSpPr>
            <p:nvPr/>
          </p:nvSpPr>
          <p:spPr bwMode="auto">
            <a:xfrm>
              <a:off x="2751138" y="1573213"/>
              <a:ext cx="463550" cy="377825"/>
            </a:xfrm>
            <a:custGeom>
              <a:avLst/>
              <a:gdLst>
                <a:gd name="T0" fmla="*/ 292 w 292"/>
                <a:gd name="T1" fmla="*/ 192 h 238"/>
                <a:gd name="T2" fmla="*/ 292 w 292"/>
                <a:gd name="T3" fmla="*/ 0 h 238"/>
                <a:gd name="T4" fmla="*/ 0 w 292"/>
                <a:gd name="T5" fmla="*/ 0 h 238"/>
                <a:gd name="T6" fmla="*/ 0 w 292"/>
                <a:gd name="T7" fmla="*/ 192 h 238"/>
                <a:gd name="T8" fmla="*/ 87 w 292"/>
                <a:gd name="T9" fmla="*/ 192 h 238"/>
                <a:gd name="T10" fmla="*/ 87 w 292"/>
                <a:gd name="T11" fmla="*/ 211 h 238"/>
                <a:gd name="T12" fmla="*/ 47 w 292"/>
                <a:gd name="T13" fmla="*/ 211 h 238"/>
                <a:gd name="T14" fmla="*/ 47 w 292"/>
                <a:gd name="T15" fmla="*/ 238 h 238"/>
                <a:gd name="T16" fmla="*/ 249 w 292"/>
                <a:gd name="T17" fmla="*/ 238 h 238"/>
                <a:gd name="T18" fmla="*/ 249 w 292"/>
                <a:gd name="T19" fmla="*/ 211 h 238"/>
                <a:gd name="T20" fmla="*/ 208 w 292"/>
                <a:gd name="T21" fmla="*/ 211 h 238"/>
                <a:gd name="T22" fmla="*/ 208 w 292"/>
                <a:gd name="T23" fmla="*/ 192 h 238"/>
                <a:gd name="T24" fmla="*/ 292 w 292"/>
                <a:gd name="T25" fmla="*/ 192 h 238"/>
                <a:gd name="T26" fmla="*/ 240 w 292"/>
                <a:gd name="T27" fmla="*/ 228 h 238"/>
                <a:gd name="T28" fmla="*/ 55 w 292"/>
                <a:gd name="T29" fmla="*/ 228 h 238"/>
                <a:gd name="T30" fmla="*/ 55 w 292"/>
                <a:gd name="T31" fmla="*/ 220 h 238"/>
                <a:gd name="T32" fmla="*/ 240 w 292"/>
                <a:gd name="T33" fmla="*/ 220 h 238"/>
                <a:gd name="T34" fmla="*/ 240 w 292"/>
                <a:gd name="T35" fmla="*/ 228 h 238"/>
                <a:gd name="T36" fmla="*/ 200 w 292"/>
                <a:gd name="T37" fmla="*/ 197 h 238"/>
                <a:gd name="T38" fmla="*/ 200 w 292"/>
                <a:gd name="T39" fmla="*/ 211 h 238"/>
                <a:gd name="T40" fmla="*/ 95 w 292"/>
                <a:gd name="T41" fmla="*/ 211 h 238"/>
                <a:gd name="T42" fmla="*/ 95 w 292"/>
                <a:gd name="T43" fmla="*/ 197 h 238"/>
                <a:gd name="T44" fmla="*/ 200 w 292"/>
                <a:gd name="T45" fmla="*/ 197 h 238"/>
                <a:gd name="T46" fmla="*/ 8 w 292"/>
                <a:gd name="T47" fmla="*/ 9 h 238"/>
                <a:gd name="T48" fmla="*/ 284 w 292"/>
                <a:gd name="T49" fmla="*/ 9 h 238"/>
                <a:gd name="T50" fmla="*/ 284 w 292"/>
                <a:gd name="T51" fmla="*/ 183 h 238"/>
                <a:gd name="T52" fmla="*/ 8 w 292"/>
                <a:gd name="T53" fmla="*/ 183 h 238"/>
                <a:gd name="T54" fmla="*/ 8 w 292"/>
                <a:gd name="T55" fmla="*/ 9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92" h="238">
                  <a:moveTo>
                    <a:pt x="292" y="192"/>
                  </a:moveTo>
                  <a:lnTo>
                    <a:pt x="292" y="0"/>
                  </a:lnTo>
                  <a:lnTo>
                    <a:pt x="0" y="0"/>
                  </a:lnTo>
                  <a:lnTo>
                    <a:pt x="0" y="192"/>
                  </a:lnTo>
                  <a:lnTo>
                    <a:pt x="87" y="192"/>
                  </a:lnTo>
                  <a:lnTo>
                    <a:pt x="87" y="211"/>
                  </a:lnTo>
                  <a:lnTo>
                    <a:pt x="47" y="211"/>
                  </a:lnTo>
                  <a:lnTo>
                    <a:pt x="47" y="238"/>
                  </a:lnTo>
                  <a:lnTo>
                    <a:pt x="249" y="238"/>
                  </a:lnTo>
                  <a:lnTo>
                    <a:pt x="249" y="211"/>
                  </a:lnTo>
                  <a:lnTo>
                    <a:pt x="208" y="211"/>
                  </a:lnTo>
                  <a:lnTo>
                    <a:pt x="208" y="192"/>
                  </a:lnTo>
                  <a:lnTo>
                    <a:pt x="292" y="192"/>
                  </a:lnTo>
                  <a:close/>
                  <a:moveTo>
                    <a:pt x="240" y="228"/>
                  </a:moveTo>
                  <a:lnTo>
                    <a:pt x="55" y="228"/>
                  </a:lnTo>
                  <a:lnTo>
                    <a:pt x="55" y="220"/>
                  </a:lnTo>
                  <a:lnTo>
                    <a:pt x="240" y="220"/>
                  </a:lnTo>
                  <a:lnTo>
                    <a:pt x="240" y="228"/>
                  </a:lnTo>
                  <a:close/>
                  <a:moveTo>
                    <a:pt x="200" y="197"/>
                  </a:moveTo>
                  <a:lnTo>
                    <a:pt x="200" y="211"/>
                  </a:lnTo>
                  <a:lnTo>
                    <a:pt x="95" y="211"/>
                  </a:lnTo>
                  <a:lnTo>
                    <a:pt x="95" y="197"/>
                  </a:lnTo>
                  <a:lnTo>
                    <a:pt x="200" y="197"/>
                  </a:lnTo>
                  <a:close/>
                  <a:moveTo>
                    <a:pt x="8" y="9"/>
                  </a:moveTo>
                  <a:lnTo>
                    <a:pt x="284" y="9"/>
                  </a:lnTo>
                  <a:lnTo>
                    <a:pt x="284" y="183"/>
                  </a:lnTo>
                  <a:lnTo>
                    <a:pt x="8" y="183"/>
                  </a:lnTo>
                  <a:lnTo>
                    <a:pt x="8" y="9"/>
                  </a:lnTo>
                  <a:close/>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sp>
          <p:nvSpPr>
            <p:cNvPr id="19" name="Freeform 18"/>
            <p:cNvSpPr>
              <a:spLocks noEditPoints="1"/>
            </p:cNvSpPr>
            <p:nvPr/>
          </p:nvSpPr>
          <p:spPr bwMode="auto">
            <a:xfrm>
              <a:off x="2797176" y="1616076"/>
              <a:ext cx="347663" cy="209550"/>
            </a:xfrm>
            <a:custGeom>
              <a:avLst/>
              <a:gdLst>
                <a:gd name="T0" fmla="*/ 31 w 219"/>
                <a:gd name="T1" fmla="*/ 132 h 132"/>
                <a:gd name="T2" fmla="*/ 24 w 219"/>
                <a:gd name="T3" fmla="*/ 126 h 132"/>
                <a:gd name="T4" fmla="*/ 75 w 219"/>
                <a:gd name="T5" fmla="*/ 57 h 132"/>
                <a:gd name="T6" fmla="*/ 142 w 219"/>
                <a:gd name="T7" fmla="*/ 103 h 132"/>
                <a:gd name="T8" fmla="*/ 213 w 219"/>
                <a:gd name="T9" fmla="*/ 31 h 132"/>
                <a:gd name="T10" fmla="*/ 219 w 219"/>
                <a:gd name="T11" fmla="*/ 38 h 132"/>
                <a:gd name="T12" fmla="*/ 143 w 219"/>
                <a:gd name="T13" fmla="*/ 115 h 132"/>
                <a:gd name="T14" fmla="*/ 77 w 219"/>
                <a:gd name="T15" fmla="*/ 69 h 132"/>
                <a:gd name="T16" fmla="*/ 31 w 219"/>
                <a:gd name="T17" fmla="*/ 132 h 132"/>
                <a:gd name="T18" fmla="*/ 54 w 219"/>
                <a:gd name="T19" fmla="*/ 21 h 132"/>
                <a:gd name="T20" fmla="*/ 32 w 219"/>
                <a:gd name="T21" fmla="*/ 21 h 132"/>
                <a:gd name="T22" fmla="*/ 32 w 219"/>
                <a:gd name="T23" fmla="*/ 0 h 132"/>
                <a:gd name="T24" fmla="*/ 23 w 219"/>
                <a:gd name="T25" fmla="*/ 0 h 132"/>
                <a:gd name="T26" fmla="*/ 23 w 219"/>
                <a:gd name="T27" fmla="*/ 21 h 132"/>
                <a:gd name="T28" fmla="*/ 0 w 219"/>
                <a:gd name="T29" fmla="*/ 21 h 132"/>
                <a:gd name="T30" fmla="*/ 0 w 219"/>
                <a:gd name="T31" fmla="*/ 30 h 132"/>
                <a:gd name="T32" fmla="*/ 23 w 219"/>
                <a:gd name="T33" fmla="*/ 30 h 132"/>
                <a:gd name="T34" fmla="*/ 23 w 219"/>
                <a:gd name="T35" fmla="*/ 52 h 132"/>
                <a:gd name="T36" fmla="*/ 32 w 219"/>
                <a:gd name="T37" fmla="*/ 52 h 132"/>
                <a:gd name="T38" fmla="*/ 32 w 219"/>
                <a:gd name="T39" fmla="*/ 30 h 132"/>
                <a:gd name="T40" fmla="*/ 54 w 219"/>
                <a:gd name="T41" fmla="*/ 30 h 132"/>
                <a:gd name="T42" fmla="*/ 54 w 219"/>
                <a:gd name="T43" fmla="*/ 21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9" h="132">
                  <a:moveTo>
                    <a:pt x="31" y="132"/>
                  </a:moveTo>
                  <a:lnTo>
                    <a:pt x="24" y="126"/>
                  </a:lnTo>
                  <a:lnTo>
                    <a:pt x="75" y="57"/>
                  </a:lnTo>
                  <a:lnTo>
                    <a:pt x="142" y="103"/>
                  </a:lnTo>
                  <a:lnTo>
                    <a:pt x="213" y="31"/>
                  </a:lnTo>
                  <a:lnTo>
                    <a:pt x="219" y="38"/>
                  </a:lnTo>
                  <a:lnTo>
                    <a:pt x="143" y="115"/>
                  </a:lnTo>
                  <a:lnTo>
                    <a:pt x="77" y="69"/>
                  </a:lnTo>
                  <a:lnTo>
                    <a:pt x="31" y="132"/>
                  </a:lnTo>
                  <a:close/>
                  <a:moveTo>
                    <a:pt x="54" y="21"/>
                  </a:moveTo>
                  <a:lnTo>
                    <a:pt x="32" y="21"/>
                  </a:lnTo>
                  <a:lnTo>
                    <a:pt x="32" y="0"/>
                  </a:lnTo>
                  <a:lnTo>
                    <a:pt x="23" y="0"/>
                  </a:lnTo>
                  <a:lnTo>
                    <a:pt x="23" y="21"/>
                  </a:lnTo>
                  <a:lnTo>
                    <a:pt x="0" y="21"/>
                  </a:lnTo>
                  <a:lnTo>
                    <a:pt x="0" y="30"/>
                  </a:lnTo>
                  <a:lnTo>
                    <a:pt x="23" y="30"/>
                  </a:lnTo>
                  <a:lnTo>
                    <a:pt x="23" y="52"/>
                  </a:lnTo>
                  <a:lnTo>
                    <a:pt x="32" y="52"/>
                  </a:lnTo>
                  <a:lnTo>
                    <a:pt x="32" y="30"/>
                  </a:lnTo>
                  <a:lnTo>
                    <a:pt x="54" y="30"/>
                  </a:lnTo>
                  <a:lnTo>
                    <a:pt x="54" y="21"/>
                  </a:lnTo>
                  <a:close/>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8" name="Title 1"/>
          <p:cNvSpPr txBox="1">
            <a:spLocks/>
          </p:cNvSpPr>
          <p:nvPr/>
        </p:nvSpPr>
        <p:spPr>
          <a:xfrm>
            <a:off x="461389" y="304803"/>
            <a:ext cx="8396863" cy="620359"/>
          </a:xfrm>
          <a:prstGeom prst="rect">
            <a:avLst/>
          </a:prstGeom>
        </p:spPr>
        <p:txBody>
          <a:bodyPr vert="horz" lIns="121914" tIns="60957" rIns="121914" bIns="60957" rtlCol="0" anchor="b" anchorCtr="0">
            <a:normAutofit/>
          </a:bodyPr>
          <a:lstStyle>
            <a:lvl1pPr algn="l" defTabSz="914400" rtl="0" eaLnBrk="1" latinLnBrk="0" hangingPunct="1">
              <a:lnSpc>
                <a:spcPct val="90000"/>
              </a:lnSpc>
              <a:spcBef>
                <a:spcPct val="0"/>
              </a:spcBef>
              <a:buNone/>
              <a:defRPr sz="2000" b="0" kern="1200">
                <a:solidFill>
                  <a:schemeClr val="tx1"/>
                </a:solidFill>
                <a:latin typeface="Arial" pitchFamily="34" charset="0"/>
                <a:ea typeface="+mj-ea"/>
                <a:cs typeface="Arial" pitchFamily="34" charset="0"/>
              </a:defRPr>
            </a:lvl1pPr>
          </a:lstStyle>
          <a:p>
            <a:r>
              <a:rPr lang="en-US" dirty="0" smtClean="0"/>
              <a:t>Delivery - Quality</a:t>
            </a:r>
            <a:endParaRPr lang="en-US" dirty="0"/>
          </a:p>
        </p:txBody>
      </p:sp>
      <p:sp>
        <p:nvSpPr>
          <p:cNvPr id="9" name="Rectangle 26"/>
          <p:cNvSpPr>
            <a:spLocks noChangeArrowheads="1"/>
          </p:cNvSpPr>
          <p:nvPr/>
        </p:nvSpPr>
        <p:spPr bwMode="auto">
          <a:xfrm>
            <a:off x="531099" y="1337808"/>
            <a:ext cx="875110" cy="4453395"/>
          </a:xfrm>
          <a:prstGeom prst="rect">
            <a:avLst/>
          </a:prstGeom>
          <a:solidFill>
            <a:srgbClr val="422C8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51192" tIns="36566" rIns="21938" bIns="36566" numCol="1" anchor="ctr" anchorCtr="0" compatLnSpc="1">
            <a:prstTxWarp prst="textNoShape">
              <a:avLst/>
            </a:prstTxWarp>
          </a:bodyPr>
          <a:lstStyle/>
          <a:p>
            <a:pPr defTabSz="1219140">
              <a:lnSpc>
                <a:spcPct val="95000"/>
              </a:lnSpc>
            </a:pPr>
            <a:endParaRPr lang="en-US" sz="900" dirty="0">
              <a:solidFill>
                <a:srgbClr val="53565A"/>
              </a:solidFill>
            </a:endParaRPr>
          </a:p>
        </p:txBody>
      </p:sp>
      <p:grpSp>
        <p:nvGrpSpPr>
          <p:cNvPr id="18" name="Group 17"/>
          <p:cNvGrpSpPr/>
          <p:nvPr/>
        </p:nvGrpSpPr>
        <p:grpSpPr>
          <a:xfrm>
            <a:off x="676270" y="1568592"/>
            <a:ext cx="481031" cy="545220"/>
            <a:chOff x="8045450" y="5448300"/>
            <a:chExt cx="742950" cy="603250"/>
          </a:xfrm>
        </p:grpSpPr>
        <p:sp>
          <p:nvSpPr>
            <p:cNvPr id="20" name="Freeform 71"/>
            <p:cNvSpPr>
              <a:spLocks/>
            </p:cNvSpPr>
            <p:nvPr/>
          </p:nvSpPr>
          <p:spPr bwMode="auto">
            <a:xfrm>
              <a:off x="8175625" y="5594350"/>
              <a:ext cx="500062" cy="261938"/>
            </a:xfrm>
            <a:custGeom>
              <a:avLst/>
              <a:gdLst>
                <a:gd name="T0" fmla="*/ 15 w 315"/>
                <a:gd name="T1" fmla="*/ 165 h 165"/>
                <a:gd name="T2" fmla="*/ 0 w 315"/>
                <a:gd name="T3" fmla="*/ 153 h 165"/>
                <a:gd name="T4" fmla="*/ 86 w 315"/>
                <a:gd name="T5" fmla="*/ 40 h 165"/>
                <a:gd name="T6" fmla="*/ 189 w 315"/>
                <a:gd name="T7" fmla="*/ 113 h 165"/>
                <a:gd name="T8" fmla="*/ 303 w 315"/>
                <a:gd name="T9" fmla="*/ 0 h 165"/>
                <a:gd name="T10" fmla="*/ 315 w 315"/>
                <a:gd name="T11" fmla="*/ 12 h 165"/>
                <a:gd name="T12" fmla="*/ 192 w 315"/>
                <a:gd name="T13" fmla="*/ 137 h 165"/>
                <a:gd name="T14" fmla="*/ 88 w 315"/>
                <a:gd name="T15" fmla="*/ 66 h 165"/>
                <a:gd name="T16" fmla="*/ 15 w 315"/>
                <a:gd name="T17" fmla="*/ 165 h 165"/>
                <a:gd name="T18" fmla="*/ 15 w 315"/>
                <a:gd name="T19" fmla="*/ 165 h 165"/>
                <a:gd name="T20" fmla="*/ 15 w 315"/>
                <a:gd name="T21" fmla="*/ 165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5" h="165">
                  <a:moveTo>
                    <a:pt x="15" y="165"/>
                  </a:moveTo>
                  <a:lnTo>
                    <a:pt x="0" y="153"/>
                  </a:lnTo>
                  <a:lnTo>
                    <a:pt x="86" y="40"/>
                  </a:lnTo>
                  <a:lnTo>
                    <a:pt x="189" y="113"/>
                  </a:lnTo>
                  <a:lnTo>
                    <a:pt x="303" y="0"/>
                  </a:lnTo>
                  <a:lnTo>
                    <a:pt x="315" y="12"/>
                  </a:lnTo>
                  <a:lnTo>
                    <a:pt x="192" y="137"/>
                  </a:lnTo>
                  <a:lnTo>
                    <a:pt x="88" y="66"/>
                  </a:lnTo>
                  <a:lnTo>
                    <a:pt x="15" y="165"/>
                  </a:lnTo>
                  <a:lnTo>
                    <a:pt x="15" y="165"/>
                  </a:lnTo>
                  <a:lnTo>
                    <a:pt x="15" y="1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9140"/>
              <a:endParaRPr lang="en-US" sz="2400" dirty="0">
                <a:solidFill>
                  <a:srgbClr val="53565A"/>
                </a:solidFill>
              </a:endParaRPr>
            </a:p>
          </p:txBody>
        </p:sp>
        <p:sp>
          <p:nvSpPr>
            <p:cNvPr id="21" name="Freeform 72"/>
            <p:cNvSpPr>
              <a:spLocks/>
            </p:cNvSpPr>
            <p:nvPr/>
          </p:nvSpPr>
          <p:spPr bwMode="auto">
            <a:xfrm>
              <a:off x="8116888" y="5514975"/>
              <a:ext cx="141287" cy="139700"/>
            </a:xfrm>
            <a:custGeom>
              <a:avLst/>
              <a:gdLst>
                <a:gd name="T0" fmla="*/ 54 w 89"/>
                <a:gd name="T1" fmla="*/ 88 h 88"/>
                <a:gd name="T2" fmla="*/ 35 w 89"/>
                <a:gd name="T3" fmla="*/ 88 h 88"/>
                <a:gd name="T4" fmla="*/ 35 w 89"/>
                <a:gd name="T5" fmla="*/ 52 h 88"/>
                <a:gd name="T6" fmla="*/ 0 w 89"/>
                <a:gd name="T7" fmla="*/ 52 h 88"/>
                <a:gd name="T8" fmla="*/ 0 w 89"/>
                <a:gd name="T9" fmla="*/ 33 h 88"/>
                <a:gd name="T10" fmla="*/ 35 w 89"/>
                <a:gd name="T11" fmla="*/ 33 h 88"/>
                <a:gd name="T12" fmla="*/ 35 w 89"/>
                <a:gd name="T13" fmla="*/ 0 h 88"/>
                <a:gd name="T14" fmla="*/ 54 w 89"/>
                <a:gd name="T15" fmla="*/ 0 h 88"/>
                <a:gd name="T16" fmla="*/ 54 w 89"/>
                <a:gd name="T17" fmla="*/ 33 h 88"/>
                <a:gd name="T18" fmla="*/ 89 w 89"/>
                <a:gd name="T19" fmla="*/ 33 h 88"/>
                <a:gd name="T20" fmla="*/ 89 w 89"/>
                <a:gd name="T21" fmla="*/ 52 h 88"/>
                <a:gd name="T22" fmla="*/ 54 w 89"/>
                <a:gd name="T23" fmla="*/ 52 h 88"/>
                <a:gd name="T24" fmla="*/ 54 w 89"/>
                <a:gd name="T25" fmla="*/ 88 h 88"/>
                <a:gd name="T26" fmla="*/ 54 w 89"/>
                <a:gd name="T27" fmla="*/ 88 h 88"/>
                <a:gd name="T28" fmla="*/ 54 w 89"/>
                <a:gd name="T29" fmla="*/ 8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9" h="88">
                  <a:moveTo>
                    <a:pt x="54" y="88"/>
                  </a:moveTo>
                  <a:lnTo>
                    <a:pt x="35" y="88"/>
                  </a:lnTo>
                  <a:lnTo>
                    <a:pt x="35" y="52"/>
                  </a:lnTo>
                  <a:lnTo>
                    <a:pt x="0" y="52"/>
                  </a:lnTo>
                  <a:lnTo>
                    <a:pt x="0" y="33"/>
                  </a:lnTo>
                  <a:lnTo>
                    <a:pt x="35" y="33"/>
                  </a:lnTo>
                  <a:lnTo>
                    <a:pt x="35" y="0"/>
                  </a:lnTo>
                  <a:lnTo>
                    <a:pt x="54" y="0"/>
                  </a:lnTo>
                  <a:lnTo>
                    <a:pt x="54" y="33"/>
                  </a:lnTo>
                  <a:lnTo>
                    <a:pt x="89" y="33"/>
                  </a:lnTo>
                  <a:lnTo>
                    <a:pt x="89" y="52"/>
                  </a:lnTo>
                  <a:lnTo>
                    <a:pt x="54" y="52"/>
                  </a:lnTo>
                  <a:lnTo>
                    <a:pt x="54" y="88"/>
                  </a:lnTo>
                  <a:lnTo>
                    <a:pt x="54" y="88"/>
                  </a:lnTo>
                  <a:lnTo>
                    <a:pt x="54" y="8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9140"/>
              <a:endParaRPr lang="en-US" sz="2400" dirty="0">
                <a:solidFill>
                  <a:srgbClr val="53565A"/>
                </a:solidFill>
              </a:endParaRPr>
            </a:p>
          </p:txBody>
        </p:sp>
        <p:sp>
          <p:nvSpPr>
            <p:cNvPr id="22" name="Freeform 73"/>
            <p:cNvSpPr>
              <a:spLocks noEditPoints="1"/>
            </p:cNvSpPr>
            <p:nvPr/>
          </p:nvSpPr>
          <p:spPr bwMode="auto">
            <a:xfrm>
              <a:off x="8045450" y="5448300"/>
              <a:ext cx="742950" cy="603250"/>
            </a:xfrm>
            <a:custGeom>
              <a:avLst/>
              <a:gdLst>
                <a:gd name="T0" fmla="*/ 397 w 468"/>
                <a:gd name="T1" fmla="*/ 380 h 380"/>
                <a:gd name="T2" fmla="*/ 73 w 468"/>
                <a:gd name="T3" fmla="*/ 380 h 380"/>
                <a:gd name="T4" fmla="*/ 73 w 468"/>
                <a:gd name="T5" fmla="*/ 335 h 380"/>
                <a:gd name="T6" fmla="*/ 137 w 468"/>
                <a:gd name="T7" fmla="*/ 335 h 380"/>
                <a:gd name="T8" fmla="*/ 137 w 468"/>
                <a:gd name="T9" fmla="*/ 309 h 380"/>
                <a:gd name="T10" fmla="*/ 0 w 468"/>
                <a:gd name="T11" fmla="*/ 309 h 380"/>
                <a:gd name="T12" fmla="*/ 0 w 468"/>
                <a:gd name="T13" fmla="*/ 0 h 380"/>
                <a:gd name="T14" fmla="*/ 468 w 468"/>
                <a:gd name="T15" fmla="*/ 0 h 380"/>
                <a:gd name="T16" fmla="*/ 468 w 468"/>
                <a:gd name="T17" fmla="*/ 309 h 380"/>
                <a:gd name="T18" fmla="*/ 333 w 468"/>
                <a:gd name="T19" fmla="*/ 309 h 380"/>
                <a:gd name="T20" fmla="*/ 333 w 468"/>
                <a:gd name="T21" fmla="*/ 335 h 380"/>
                <a:gd name="T22" fmla="*/ 397 w 468"/>
                <a:gd name="T23" fmla="*/ 335 h 380"/>
                <a:gd name="T24" fmla="*/ 397 w 468"/>
                <a:gd name="T25" fmla="*/ 380 h 380"/>
                <a:gd name="T26" fmla="*/ 397 w 468"/>
                <a:gd name="T27" fmla="*/ 380 h 380"/>
                <a:gd name="T28" fmla="*/ 397 w 468"/>
                <a:gd name="T29" fmla="*/ 380 h 380"/>
                <a:gd name="T30" fmla="*/ 383 w 468"/>
                <a:gd name="T31" fmla="*/ 349 h 380"/>
                <a:gd name="T32" fmla="*/ 87 w 468"/>
                <a:gd name="T33" fmla="*/ 349 h 380"/>
                <a:gd name="T34" fmla="*/ 87 w 468"/>
                <a:gd name="T35" fmla="*/ 366 h 380"/>
                <a:gd name="T36" fmla="*/ 383 w 468"/>
                <a:gd name="T37" fmla="*/ 366 h 380"/>
                <a:gd name="T38" fmla="*/ 383 w 468"/>
                <a:gd name="T39" fmla="*/ 349 h 380"/>
                <a:gd name="T40" fmla="*/ 383 w 468"/>
                <a:gd name="T41" fmla="*/ 349 h 380"/>
                <a:gd name="T42" fmla="*/ 383 w 468"/>
                <a:gd name="T43" fmla="*/ 349 h 380"/>
                <a:gd name="T44" fmla="*/ 319 w 468"/>
                <a:gd name="T45" fmla="*/ 309 h 380"/>
                <a:gd name="T46" fmla="*/ 149 w 468"/>
                <a:gd name="T47" fmla="*/ 309 h 380"/>
                <a:gd name="T48" fmla="*/ 149 w 468"/>
                <a:gd name="T49" fmla="*/ 335 h 380"/>
                <a:gd name="T50" fmla="*/ 319 w 468"/>
                <a:gd name="T51" fmla="*/ 335 h 380"/>
                <a:gd name="T52" fmla="*/ 319 w 468"/>
                <a:gd name="T53" fmla="*/ 309 h 380"/>
                <a:gd name="T54" fmla="*/ 319 w 468"/>
                <a:gd name="T55" fmla="*/ 309 h 380"/>
                <a:gd name="T56" fmla="*/ 319 w 468"/>
                <a:gd name="T57" fmla="*/ 309 h 380"/>
                <a:gd name="T58" fmla="*/ 16 w 468"/>
                <a:gd name="T59" fmla="*/ 290 h 380"/>
                <a:gd name="T60" fmla="*/ 449 w 468"/>
                <a:gd name="T61" fmla="*/ 290 h 380"/>
                <a:gd name="T62" fmla="*/ 449 w 468"/>
                <a:gd name="T63" fmla="*/ 16 h 380"/>
                <a:gd name="T64" fmla="*/ 16 w 468"/>
                <a:gd name="T65" fmla="*/ 16 h 380"/>
                <a:gd name="T66" fmla="*/ 16 w 468"/>
                <a:gd name="T67" fmla="*/ 290 h 380"/>
                <a:gd name="T68" fmla="*/ 16 w 468"/>
                <a:gd name="T69" fmla="*/ 290 h 380"/>
                <a:gd name="T70" fmla="*/ 16 w 468"/>
                <a:gd name="T71" fmla="*/ 29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68" h="380">
                  <a:moveTo>
                    <a:pt x="397" y="380"/>
                  </a:moveTo>
                  <a:lnTo>
                    <a:pt x="73" y="380"/>
                  </a:lnTo>
                  <a:lnTo>
                    <a:pt x="73" y="335"/>
                  </a:lnTo>
                  <a:lnTo>
                    <a:pt x="137" y="335"/>
                  </a:lnTo>
                  <a:lnTo>
                    <a:pt x="137" y="309"/>
                  </a:lnTo>
                  <a:lnTo>
                    <a:pt x="0" y="309"/>
                  </a:lnTo>
                  <a:lnTo>
                    <a:pt x="0" y="0"/>
                  </a:lnTo>
                  <a:lnTo>
                    <a:pt x="468" y="0"/>
                  </a:lnTo>
                  <a:lnTo>
                    <a:pt x="468" y="309"/>
                  </a:lnTo>
                  <a:lnTo>
                    <a:pt x="333" y="309"/>
                  </a:lnTo>
                  <a:lnTo>
                    <a:pt x="333" y="335"/>
                  </a:lnTo>
                  <a:lnTo>
                    <a:pt x="397" y="335"/>
                  </a:lnTo>
                  <a:lnTo>
                    <a:pt x="397" y="380"/>
                  </a:lnTo>
                  <a:lnTo>
                    <a:pt x="397" y="380"/>
                  </a:lnTo>
                  <a:lnTo>
                    <a:pt x="397" y="380"/>
                  </a:lnTo>
                  <a:close/>
                  <a:moveTo>
                    <a:pt x="383" y="349"/>
                  </a:moveTo>
                  <a:lnTo>
                    <a:pt x="87" y="349"/>
                  </a:lnTo>
                  <a:lnTo>
                    <a:pt x="87" y="366"/>
                  </a:lnTo>
                  <a:lnTo>
                    <a:pt x="383" y="366"/>
                  </a:lnTo>
                  <a:lnTo>
                    <a:pt x="383" y="349"/>
                  </a:lnTo>
                  <a:lnTo>
                    <a:pt x="383" y="349"/>
                  </a:lnTo>
                  <a:lnTo>
                    <a:pt x="383" y="349"/>
                  </a:lnTo>
                  <a:close/>
                  <a:moveTo>
                    <a:pt x="319" y="309"/>
                  </a:moveTo>
                  <a:lnTo>
                    <a:pt x="149" y="309"/>
                  </a:lnTo>
                  <a:lnTo>
                    <a:pt x="149" y="335"/>
                  </a:lnTo>
                  <a:lnTo>
                    <a:pt x="319" y="335"/>
                  </a:lnTo>
                  <a:lnTo>
                    <a:pt x="319" y="309"/>
                  </a:lnTo>
                  <a:lnTo>
                    <a:pt x="319" y="309"/>
                  </a:lnTo>
                  <a:lnTo>
                    <a:pt x="319" y="309"/>
                  </a:lnTo>
                  <a:close/>
                  <a:moveTo>
                    <a:pt x="16" y="290"/>
                  </a:moveTo>
                  <a:lnTo>
                    <a:pt x="449" y="290"/>
                  </a:lnTo>
                  <a:lnTo>
                    <a:pt x="449" y="16"/>
                  </a:lnTo>
                  <a:lnTo>
                    <a:pt x="16" y="16"/>
                  </a:lnTo>
                  <a:lnTo>
                    <a:pt x="16" y="290"/>
                  </a:lnTo>
                  <a:lnTo>
                    <a:pt x="16" y="290"/>
                  </a:lnTo>
                  <a:lnTo>
                    <a:pt x="16" y="29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9140"/>
              <a:endParaRPr lang="en-US" sz="2400" dirty="0">
                <a:solidFill>
                  <a:srgbClr val="53565A"/>
                </a:solidFill>
              </a:endParaRPr>
            </a:p>
          </p:txBody>
        </p:sp>
      </p:grpSp>
      <p:sp>
        <p:nvSpPr>
          <p:cNvPr id="24" name="TextBox 23"/>
          <p:cNvSpPr txBox="1"/>
          <p:nvPr/>
        </p:nvSpPr>
        <p:spPr>
          <a:xfrm>
            <a:off x="5870448" y="1337806"/>
            <a:ext cx="2331720" cy="4453394"/>
          </a:xfrm>
          <a:prstGeom prst="rect">
            <a:avLst/>
          </a:prstGeom>
          <a:solidFill>
            <a:schemeClr val="tx1">
              <a:lumMod val="20000"/>
              <a:lumOff val="80000"/>
            </a:schemeClr>
          </a:solidFill>
        </p:spPr>
        <p:txBody>
          <a:bodyPr wrap="square" lIns="27432" tIns="0" rIns="27432" bIns="0" rtlCol="0">
            <a:noAutofit/>
          </a:bodyPr>
          <a:lstStyle/>
          <a:p>
            <a:pPr>
              <a:lnSpc>
                <a:spcPct val="90000"/>
              </a:lnSpc>
              <a:spcAft>
                <a:spcPts val="200"/>
              </a:spcAft>
            </a:pPr>
            <a:r>
              <a:rPr lang="en-US" sz="1400" b="1" spc="-50" dirty="0">
                <a:gradFill>
                  <a:gsLst>
                    <a:gs pos="5417">
                      <a:schemeClr val="tx1"/>
                    </a:gs>
                    <a:gs pos="28000">
                      <a:schemeClr val="tx1"/>
                    </a:gs>
                  </a:gsLst>
                  <a:lin ang="5400000" scaled="0"/>
                </a:gradFill>
              </a:rPr>
              <a:t>Enabling this </a:t>
            </a:r>
            <a:r>
              <a:rPr lang="en-US" sz="1400" b="1" spc="-50" dirty="0" smtClean="0">
                <a:gradFill>
                  <a:gsLst>
                    <a:gs pos="5417">
                      <a:schemeClr val="tx1"/>
                    </a:gs>
                    <a:gs pos="28000">
                      <a:schemeClr val="tx1"/>
                    </a:gs>
                  </a:gsLst>
                  <a:lin ang="5400000" scaled="0"/>
                </a:gradFill>
              </a:rPr>
              <a:t>Measure*</a:t>
            </a:r>
          </a:p>
          <a:p>
            <a:pPr>
              <a:lnSpc>
                <a:spcPct val="90000"/>
              </a:lnSpc>
              <a:spcAft>
                <a:spcPts val="200"/>
              </a:spcAft>
            </a:pPr>
            <a:endParaRPr lang="en-US" sz="1400" b="1" spc="-50" dirty="0">
              <a:gradFill>
                <a:gsLst>
                  <a:gs pos="5417">
                    <a:schemeClr val="tx1"/>
                  </a:gs>
                  <a:gs pos="28000">
                    <a:schemeClr val="tx1"/>
                  </a:gs>
                </a:gsLst>
                <a:lin ang="5400000" scaled="0"/>
              </a:gradFill>
            </a:endParaRPr>
          </a:p>
          <a:p>
            <a:pPr lvl="0" defTabSz="914400">
              <a:lnSpc>
                <a:spcPct val="90000"/>
              </a:lnSpc>
              <a:spcAft>
                <a:spcPts val="200"/>
              </a:spcAft>
            </a:pPr>
            <a:r>
              <a:rPr lang="en-US" sz="1600" b="1" spc="-50" dirty="0">
                <a:gradFill>
                  <a:gsLst>
                    <a:gs pos="5417">
                      <a:srgbClr val="53565A"/>
                    </a:gs>
                    <a:gs pos="28000">
                      <a:srgbClr val="53565A"/>
                    </a:gs>
                  </a:gsLst>
                  <a:lin ang="5400000" scaled="0"/>
                </a:gradFill>
              </a:rPr>
              <a:t>Defect Guidance</a:t>
            </a:r>
          </a:p>
          <a:p>
            <a:pPr marL="171450" lvl="0" indent="-171450" defTabSz="914400">
              <a:lnSpc>
                <a:spcPct val="90000"/>
              </a:lnSpc>
              <a:spcAft>
                <a:spcPts val="200"/>
              </a:spcAft>
              <a:buFontTx/>
              <a:buChar char="-"/>
            </a:pPr>
            <a:r>
              <a:rPr lang="en-US" sz="1600" dirty="0" smtClean="0">
                <a:solidFill>
                  <a:srgbClr val="53565A"/>
                </a:solidFill>
              </a:rPr>
              <a:t>Quality Delivery is intended to be focused on internal defects.  This includes </a:t>
            </a:r>
            <a:r>
              <a:rPr lang="en-US" sz="1600" dirty="0" smtClean="0">
                <a:gradFill>
                  <a:gsLst>
                    <a:gs pos="5417">
                      <a:srgbClr val="53565A"/>
                    </a:gs>
                    <a:gs pos="28000">
                      <a:srgbClr val="53565A"/>
                    </a:gs>
                  </a:gsLst>
                  <a:lin ang="5400000" scaled="0"/>
                </a:gradFill>
              </a:rPr>
              <a:t>Alpha, </a:t>
            </a:r>
            <a:r>
              <a:rPr lang="en-US" sz="1600" dirty="0">
                <a:gradFill>
                  <a:gsLst>
                    <a:gs pos="5417">
                      <a:srgbClr val="53565A"/>
                    </a:gs>
                    <a:gs pos="28000">
                      <a:srgbClr val="53565A"/>
                    </a:gs>
                  </a:gsLst>
                  <a:lin ang="5400000" scaled="0"/>
                </a:gradFill>
              </a:rPr>
              <a:t>Beta, UAT, and other pre-production defects reported due to proactive quality work should be flagged as Beta/UAT Reported and not flagged as Customer </a:t>
            </a:r>
            <a:r>
              <a:rPr lang="en-US" sz="1600" dirty="0" smtClean="0">
                <a:gradFill>
                  <a:gsLst>
                    <a:gs pos="5417">
                      <a:srgbClr val="53565A"/>
                    </a:gs>
                    <a:gs pos="28000">
                      <a:srgbClr val="53565A"/>
                    </a:gs>
                  </a:gsLst>
                  <a:lin ang="5400000" scaled="0"/>
                </a:gradFill>
              </a:rPr>
              <a:t>Reported and will be included in the Delivery MBO</a:t>
            </a:r>
            <a:endParaRPr lang="en-US" sz="1600" dirty="0">
              <a:gradFill>
                <a:gsLst>
                  <a:gs pos="5417">
                    <a:srgbClr val="53565A"/>
                  </a:gs>
                  <a:gs pos="28000">
                    <a:srgbClr val="53565A"/>
                  </a:gs>
                </a:gsLst>
                <a:lin ang="5400000" scaled="0"/>
              </a:gradFill>
            </a:endParaRPr>
          </a:p>
        </p:txBody>
      </p:sp>
      <p:sp>
        <p:nvSpPr>
          <p:cNvPr id="14" name="Text Placeholder 4"/>
          <p:cNvSpPr txBox="1">
            <a:spLocks/>
          </p:cNvSpPr>
          <p:nvPr/>
        </p:nvSpPr>
        <p:spPr>
          <a:xfrm>
            <a:off x="1406209" y="1320346"/>
            <a:ext cx="4464240" cy="4470854"/>
          </a:xfrm>
          <a:prstGeom prst="rect">
            <a:avLst/>
          </a:prstGeom>
        </p:spPr>
        <p:txBody>
          <a:bodyPr wrap="square" lIns="131829" tIns="0" rIns="91440" bIns="0" anchor="t"/>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400" spc="-50" dirty="0" smtClean="0">
                <a:gradFill>
                  <a:gsLst>
                    <a:gs pos="5417">
                      <a:schemeClr val="tx1"/>
                    </a:gs>
                    <a:gs pos="28000">
                      <a:schemeClr val="tx1"/>
                    </a:gs>
                  </a:gsLst>
                  <a:lin ang="5400000" scaled="0"/>
                </a:gradFill>
                <a:latin typeface="+mn-lt"/>
              </a:rPr>
              <a:t>Quality</a:t>
            </a:r>
          </a:p>
          <a:p>
            <a:pPr>
              <a:lnSpc>
                <a:spcPct val="100000"/>
              </a:lnSpc>
              <a:spcBef>
                <a:spcPts val="0"/>
              </a:spcBef>
              <a:buSzTx/>
            </a:pPr>
            <a:endParaRPr lang="en-US" sz="1400" u="sng" spc="-50" dirty="0" smtClean="0">
              <a:gradFill>
                <a:gsLst>
                  <a:gs pos="5417">
                    <a:schemeClr val="tx1"/>
                  </a:gs>
                  <a:gs pos="28000">
                    <a:schemeClr val="tx1"/>
                  </a:gs>
                </a:gsLst>
                <a:lin ang="5400000" scaled="0"/>
              </a:gradFill>
              <a:latin typeface="+mn-lt"/>
            </a:endParaRPr>
          </a:p>
          <a:p>
            <a:pPr>
              <a:lnSpc>
                <a:spcPct val="100000"/>
              </a:lnSpc>
              <a:spcBef>
                <a:spcPts val="0"/>
              </a:spcBef>
              <a:buSzTx/>
            </a:pPr>
            <a:r>
              <a:rPr lang="en-US" sz="1400" b="1" u="sng" spc="-50" dirty="0" smtClean="0">
                <a:gradFill>
                  <a:gsLst>
                    <a:gs pos="5417">
                      <a:schemeClr val="tx1"/>
                    </a:gs>
                    <a:gs pos="28000">
                      <a:schemeClr val="tx1"/>
                    </a:gs>
                  </a:gsLst>
                  <a:lin ang="5400000" scaled="0"/>
                </a:gradFill>
                <a:latin typeface="+mn-lt"/>
              </a:rPr>
              <a:t>What is changing?</a:t>
            </a:r>
          </a:p>
          <a:p>
            <a:pPr marL="171450" lvl="0" indent="-171450" defTabSz="914400">
              <a:lnSpc>
                <a:spcPct val="100000"/>
              </a:lnSpc>
              <a:spcBef>
                <a:spcPts val="0"/>
              </a:spcBef>
              <a:buSzTx/>
              <a:buFont typeface="Arial" panose="020B0604020202020204" pitchFamily="34" charset="0"/>
              <a:buChar char="•"/>
            </a:pPr>
            <a:r>
              <a:rPr lang="en-US" sz="1400" dirty="0" smtClean="0">
                <a:gradFill>
                  <a:gsLst>
                    <a:gs pos="5417">
                      <a:srgbClr val="53565A"/>
                    </a:gs>
                    <a:gs pos="28000">
                      <a:srgbClr val="53565A"/>
                    </a:gs>
                  </a:gsLst>
                  <a:lin ang="5400000" scaled="0"/>
                </a:gradFill>
                <a:latin typeface="+mn-lt"/>
              </a:rPr>
              <a:t>To allow for increasing release frequencies associated with Agile and Continuous Delivery, the old measure of “</a:t>
            </a:r>
            <a:r>
              <a:rPr lang="en-US" sz="1400" dirty="0" err="1" smtClean="0">
                <a:gradFill>
                  <a:gsLst>
                    <a:gs pos="5417">
                      <a:srgbClr val="53565A"/>
                    </a:gs>
                    <a:gs pos="28000">
                      <a:srgbClr val="53565A"/>
                    </a:gs>
                  </a:gsLst>
                  <a:lin ang="5400000" scaled="0"/>
                </a:gradFill>
                <a:latin typeface="+mn-lt"/>
              </a:rPr>
              <a:t>Sev</a:t>
            </a:r>
            <a:r>
              <a:rPr lang="en-US" sz="1400" dirty="0" smtClean="0">
                <a:gradFill>
                  <a:gsLst>
                    <a:gs pos="5417">
                      <a:srgbClr val="53565A"/>
                    </a:gs>
                    <a:gs pos="28000">
                      <a:srgbClr val="53565A"/>
                    </a:gs>
                  </a:gsLst>
                  <a:lin ang="5400000" scaled="0"/>
                </a:gradFill>
                <a:latin typeface="+mn-lt"/>
              </a:rPr>
              <a:t> 1 defects open at time box completion will be replaced with a cycle time measure focused on how quickly critical and major production defects are resolved.</a:t>
            </a:r>
          </a:p>
          <a:p>
            <a:pPr>
              <a:lnSpc>
                <a:spcPct val="100000"/>
              </a:lnSpc>
              <a:spcBef>
                <a:spcPts val="0"/>
              </a:spcBef>
              <a:buSzTx/>
            </a:pPr>
            <a:endParaRPr lang="en-US" sz="1400" dirty="0" smtClean="0">
              <a:gradFill>
                <a:gsLst>
                  <a:gs pos="5417">
                    <a:schemeClr val="tx1"/>
                  </a:gs>
                  <a:gs pos="28000">
                    <a:schemeClr val="tx1"/>
                  </a:gs>
                </a:gsLst>
                <a:lin ang="5400000" scaled="0"/>
              </a:gradFill>
              <a:latin typeface="+mn-lt"/>
            </a:endParaRPr>
          </a:p>
          <a:p>
            <a:pPr lvl="0" defTabSz="914400">
              <a:lnSpc>
                <a:spcPct val="100000"/>
              </a:lnSpc>
              <a:spcBef>
                <a:spcPts val="0"/>
              </a:spcBef>
              <a:buSzTx/>
            </a:pPr>
            <a:r>
              <a:rPr lang="en-US" sz="1400" b="1" u="sng" spc="-50" dirty="0" smtClean="0">
                <a:gradFill>
                  <a:gsLst>
                    <a:gs pos="5417">
                      <a:srgbClr val="53565A"/>
                    </a:gs>
                    <a:gs pos="28000">
                      <a:srgbClr val="53565A"/>
                    </a:gs>
                  </a:gsLst>
                  <a:lin ang="5400000" scaled="0"/>
                </a:gradFill>
                <a:latin typeface="+mn-lt"/>
              </a:rPr>
              <a:t>Quality Delivery</a:t>
            </a:r>
            <a:r>
              <a:rPr lang="en-US" sz="1400" b="1" spc="-50" dirty="0" smtClean="0">
                <a:gradFill>
                  <a:gsLst>
                    <a:gs pos="5417">
                      <a:srgbClr val="53565A"/>
                    </a:gs>
                    <a:gs pos="28000">
                      <a:srgbClr val="53565A"/>
                    </a:gs>
                  </a:gsLst>
                  <a:lin ang="5400000" scaled="0"/>
                </a:gradFill>
                <a:latin typeface="+mn-lt"/>
              </a:rPr>
              <a:t> </a:t>
            </a:r>
            <a:r>
              <a:rPr lang="en-US" sz="1400" dirty="0" smtClean="0">
                <a:solidFill>
                  <a:srgbClr val="FFC000"/>
                </a:solidFill>
                <a:latin typeface="+mn-lt"/>
              </a:rPr>
              <a:t>(updated)</a:t>
            </a:r>
            <a:endParaRPr lang="en-US" sz="1400" i="1" spc="-50" dirty="0">
              <a:solidFill>
                <a:srgbClr val="FFC000"/>
              </a:solidFill>
              <a:latin typeface="+mn-lt"/>
            </a:endParaRPr>
          </a:p>
          <a:p>
            <a:pPr marL="171450" lvl="0" indent="-171450" defTabSz="914400">
              <a:lnSpc>
                <a:spcPct val="100000"/>
              </a:lnSpc>
              <a:spcBef>
                <a:spcPts val="0"/>
              </a:spcBef>
              <a:buSzTx/>
              <a:buFont typeface="Arial" panose="020B0604020202020204" pitchFamily="34" charset="0"/>
              <a:buChar char="•"/>
            </a:pPr>
            <a:r>
              <a:rPr lang="en-US" sz="1400" dirty="0">
                <a:gradFill>
                  <a:gsLst>
                    <a:gs pos="5417">
                      <a:srgbClr val="53565A"/>
                    </a:gs>
                    <a:gs pos="28000">
                      <a:srgbClr val="53565A"/>
                    </a:gs>
                  </a:gsLst>
                  <a:lin ang="5400000" scaled="0"/>
                </a:gradFill>
                <a:latin typeface="+mn-lt"/>
              </a:rPr>
              <a:t>Measure: </a:t>
            </a:r>
            <a:r>
              <a:rPr lang="en-US" sz="1400" dirty="0" smtClean="0">
                <a:gradFill>
                  <a:gsLst>
                    <a:gs pos="5417">
                      <a:srgbClr val="53565A"/>
                    </a:gs>
                    <a:gs pos="28000">
                      <a:srgbClr val="53565A"/>
                    </a:gs>
                  </a:gsLst>
                  <a:lin ang="5400000" scaled="0"/>
                </a:gradFill>
                <a:latin typeface="+mn-lt"/>
              </a:rPr>
              <a:t>Time from submission to closure will be </a:t>
            </a:r>
            <a:r>
              <a:rPr lang="en-US" sz="1400" dirty="0">
                <a:gradFill>
                  <a:gsLst>
                    <a:gs pos="5417">
                      <a:srgbClr val="53565A"/>
                    </a:gs>
                    <a:gs pos="28000">
                      <a:srgbClr val="53565A"/>
                    </a:gs>
                  </a:gsLst>
                  <a:lin ang="5400000" scaled="0"/>
                </a:gradFill>
                <a:latin typeface="+mn-lt"/>
              </a:rPr>
              <a:t>calculated for all </a:t>
            </a:r>
            <a:r>
              <a:rPr lang="en-US" sz="1400" dirty="0" smtClean="0">
                <a:gradFill>
                  <a:gsLst>
                    <a:gs pos="5417">
                      <a:srgbClr val="53565A"/>
                    </a:gs>
                    <a:gs pos="28000">
                      <a:srgbClr val="53565A"/>
                    </a:gs>
                  </a:gsLst>
                  <a:lin ang="5400000" scaled="0"/>
                </a:gradFill>
                <a:latin typeface="+mn-lt"/>
              </a:rPr>
              <a:t>internal defects closed within the time box.  Defects exceeding 28.0 days to closure are considered failing while defects less than or equal to  28.0 days to closure are considered passing. </a:t>
            </a:r>
          </a:p>
          <a:p>
            <a:pPr marL="171450" lvl="0" indent="-171450" defTabSz="914400">
              <a:lnSpc>
                <a:spcPct val="100000"/>
              </a:lnSpc>
              <a:spcBef>
                <a:spcPts val="0"/>
              </a:spcBef>
              <a:buSzTx/>
              <a:buFont typeface="Arial" panose="020B0604020202020204" pitchFamily="34" charset="0"/>
              <a:buChar char="•"/>
            </a:pPr>
            <a:endParaRPr lang="en-US" sz="1400" dirty="0">
              <a:gradFill>
                <a:gsLst>
                  <a:gs pos="5417">
                    <a:srgbClr val="53565A"/>
                  </a:gs>
                  <a:gs pos="28000">
                    <a:srgbClr val="53565A"/>
                  </a:gs>
                </a:gsLst>
                <a:lin ang="5400000" scaled="0"/>
              </a:gradFill>
              <a:latin typeface="+mn-lt"/>
            </a:endParaRPr>
          </a:p>
          <a:p>
            <a:pPr marL="171450" lvl="0" indent="-171450" defTabSz="914400">
              <a:lnSpc>
                <a:spcPct val="100000"/>
              </a:lnSpc>
              <a:spcBef>
                <a:spcPts val="0"/>
              </a:spcBef>
              <a:buSzTx/>
              <a:buFont typeface="Arial" panose="020B0604020202020204" pitchFamily="34" charset="0"/>
              <a:buChar char="•"/>
            </a:pPr>
            <a:r>
              <a:rPr lang="en-US" sz="1400" dirty="0">
                <a:gradFill>
                  <a:gsLst>
                    <a:gs pos="5417">
                      <a:srgbClr val="53565A"/>
                    </a:gs>
                    <a:gs pos="28000">
                      <a:srgbClr val="53565A"/>
                    </a:gs>
                  </a:gsLst>
                  <a:lin ang="5400000" scaled="0"/>
                </a:gradFill>
                <a:latin typeface="+mn-lt"/>
              </a:rPr>
              <a:t>Target:  </a:t>
            </a:r>
            <a:r>
              <a:rPr lang="en-US" sz="1400" dirty="0" smtClean="0">
                <a:solidFill>
                  <a:schemeClr val="tx1"/>
                </a:solidFill>
                <a:latin typeface="+mn-lt"/>
              </a:rPr>
              <a:t>100% </a:t>
            </a:r>
            <a:r>
              <a:rPr lang="en-US" sz="1400" dirty="0" smtClean="0">
                <a:gradFill>
                  <a:gsLst>
                    <a:gs pos="5417">
                      <a:srgbClr val="53565A"/>
                    </a:gs>
                    <a:gs pos="28000">
                      <a:srgbClr val="53565A"/>
                    </a:gs>
                  </a:gsLst>
                  <a:lin ang="5400000" scaled="0"/>
                </a:gradFill>
                <a:latin typeface="+mn-lt"/>
              </a:rPr>
              <a:t>of all critical </a:t>
            </a:r>
            <a:r>
              <a:rPr lang="en-US" sz="1400" smtClean="0">
                <a:gradFill>
                  <a:gsLst>
                    <a:gs pos="5417">
                      <a:srgbClr val="53565A"/>
                    </a:gs>
                    <a:gs pos="28000">
                      <a:srgbClr val="53565A"/>
                    </a:gs>
                  </a:gsLst>
                  <a:lin ang="5400000" scaled="0"/>
                </a:gradFill>
                <a:latin typeface="+mn-lt"/>
              </a:rPr>
              <a:t>and major </a:t>
            </a:r>
            <a:r>
              <a:rPr lang="en-US" sz="1400" dirty="0" smtClean="0">
                <a:gradFill>
                  <a:gsLst>
                    <a:gs pos="5417">
                      <a:srgbClr val="53565A"/>
                    </a:gs>
                    <a:gs pos="28000">
                      <a:srgbClr val="53565A"/>
                    </a:gs>
                  </a:gsLst>
                  <a:lin ang="5400000" scaled="0"/>
                </a:gradFill>
                <a:latin typeface="+mn-lt"/>
              </a:rPr>
              <a:t>defects are closed less than or equal to 28.0 days.</a:t>
            </a:r>
            <a:endParaRPr lang="en-US" sz="1400" dirty="0">
              <a:gradFill>
                <a:gsLst>
                  <a:gs pos="5417">
                    <a:srgbClr val="53565A"/>
                  </a:gs>
                  <a:gs pos="28000">
                    <a:srgbClr val="53565A"/>
                  </a:gs>
                </a:gsLst>
                <a:lin ang="5400000" scaled="0"/>
              </a:gradFill>
              <a:latin typeface="+mn-lt"/>
            </a:endParaRPr>
          </a:p>
        </p:txBody>
      </p:sp>
    </p:spTree>
    <p:extLst>
      <p:ext uri="{BB962C8B-B14F-4D97-AF65-F5344CB8AC3E}">
        <p14:creationId xmlns:p14="http://schemas.microsoft.com/office/powerpoint/2010/main" val="16230418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txBox="1">
            <a:spLocks/>
          </p:cNvSpPr>
          <p:nvPr/>
        </p:nvSpPr>
        <p:spPr>
          <a:xfrm>
            <a:off x="1475099" y="1337809"/>
            <a:ext cx="7251051" cy="4405873"/>
          </a:xfrm>
          <a:prstGeom prst="rect">
            <a:avLst/>
          </a:prstGeom>
        </p:spPr>
        <p:txBody>
          <a:bodyPr wrap="square" lIns="175764" tIns="0" rIns="175764" bIns="0" anchor="t"/>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1219140">
              <a:lnSpc>
                <a:spcPct val="100000"/>
              </a:lnSpc>
              <a:spcBef>
                <a:spcPts val="0"/>
              </a:spcBef>
              <a:buSzTx/>
            </a:pPr>
            <a:r>
              <a:rPr lang="en-US" sz="1600" b="1" u="sng" spc="-67" dirty="0">
                <a:gradFill>
                  <a:gsLst>
                    <a:gs pos="5417">
                      <a:srgbClr val="53565A"/>
                    </a:gs>
                    <a:gs pos="28000">
                      <a:srgbClr val="53565A"/>
                    </a:gs>
                  </a:gsLst>
                  <a:lin ang="5400000" scaled="0"/>
                </a:gradFill>
                <a:latin typeface="Arial"/>
              </a:rPr>
              <a:t>Group By</a:t>
            </a:r>
          </a:p>
          <a:p>
            <a:pPr marL="228589" indent="-228589" defTabSz="1219140">
              <a:lnSpc>
                <a:spcPct val="100000"/>
              </a:lnSpc>
              <a:spcBef>
                <a:spcPts val="0"/>
              </a:spcBef>
              <a:buSzTx/>
              <a:buFont typeface="Arial" panose="020B0604020202020204" pitchFamily="34" charset="0"/>
              <a:buChar char="•"/>
            </a:pPr>
            <a:r>
              <a:rPr lang="en-US" sz="1500" dirty="0">
                <a:gradFill>
                  <a:gsLst>
                    <a:gs pos="5417">
                      <a:srgbClr val="53565A"/>
                    </a:gs>
                    <a:gs pos="28000">
                      <a:srgbClr val="53565A"/>
                    </a:gs>
                  </a:gsLst>
                  <a:lin ang="5400000" scaled="0"/>
                </a:gradFill>
                <a:latin typeface="Arial"/>
              </a:rPr>
              <a:t>Cost Center </a:t>
            </a:r>
            <a:r>
              <a:rPr lang="en-US" sz="1500" dirty="0" smtClean="0">
                <a:gradFill>
                  <a:gsLst>
                    <a:gs pos="5417">
                      <a:srgbClr val="53565A"/>
                    </a:gs>
                    <a:gs pos="28000">
                      <a:srgbClr val="53565A"/>
                    </a:gs>
                  </a:gsLst>
                  <a:lin ang="5400000" scaled="0"/>
                </a:gradFill>
                <a:latin typeface="Arial"/>
              </a:rPr>
              <a:t>Structure and Product or Billing Application </a:t>
            </a:r>
            <a:endParaRPr lang="en-US" sz="1600" b="1" u="sng" spc="-67" dirty="0">
              <a:gradFill>
                <a:gsLst>
                  <a:gs pos="5417">
                    <a:schemeClr val="tx1"/>
                  </a:gs>
                  <a:gs pos="28000">
                    <a:schemeClr val="tx1"/>
                  </a:gs>
                </a:gsLst>
                <a:lin ang="5400000" scaled="0"/>
              </a:gradFill>
              <a:latin typeface="+mn-lt"/>
            </a:endParaRPr>
          </a:p>
          <a:p>
            <a:endParaRPr lang="en-US" sz="1600" b="1" u="sng" spc="-67" dirty="0">
              <a:gradFill>
                <a:gsLst>
                  <a:gs pos="5417">
                    <a:schemeClr val="tx1"/>
                  </a:gs>
                  <a:gs pos="28000">
                    <a:schemeClr val="tx1"/>
                  </a:gs>
                </a:gsLst>
                <a:lin ang="5400000" scaled="0"/>
              </a:gradFill>
              <a:latin typeface="+mn-lt"/>
            </a:endParaRPr>
          </a:p>
          <a:p>
            <a:endParaRPr lang="en-US" sz="1600" b="1" u="sng" spc="-67" dirty="0">
              <a:gradFill>
                <a:gsLst>
                  <a:gs pos="5417">
                    <a:schemeClr val="tx1"/>
                  </a:gs>
                  <a:gs pos="28000">
                    <a:schemeClr val="tx1"/>
                  </a:gs>
                </a:gsLst>
                <a:lin ang="5400000" scaled="0"/>
              </a:gradFill>
              <a:latin typeface="+mn-lt"/>
            </a:endParaRPr>
          </a:p>
          <a:p>
            <a:endParaRPr lang="en-US" sz="1600" b="1" u="sng" spc="-67" dirty="0">
              <a:gradFill>
                <a:gsLst>
                  <a:gs pos="5417">
                    <a:schemeClr val="tx1"/>
                  </a:gs>
                  <a:gs pos="28000">
                    <a:schemeClr val="tx1"/>
                  </a:gs>
                </a:gsLst>
                <a:lin ang="5400000" scaled="0"/>
              </a:gradFill>
              <a:latin typeface="+mn-lt"/>
            </a:endParaRPr>
          </a:p>
          <a:p>
            <a:endParaRPr lang="en-US" sz="1600" b="1" u="sng" spc="-67" dirty="0">
              <a:gradFill>
                <a:gsLst>
                  <a:gs pos="5417">
                    <a:schemeClr val="tx1"/>
                  </a:gs>
                  <a:gs pos="28000">
                    <a:schemeClr val="tx1"/>
                  </a:gs>
                </a:gsLst>
                <a:lin ang="5400000" scaled="0"/>
              </a:gradFill>
              <a:latin typeface="+mn-lt"/>
            </a:endParaRPr>
          </a:p>
          <a:p>
            <a:endParaRPr lang="en-US" sz="1600" b="1" u="sng" spc="-67" dirty="0">
              <a:gradFill>
                <a:gsLst>
                  <a:gs pos="5417">
                    <a:schemeClr val="tx1"/>
                  </a:gs>
                  <a:gs pos="28000">
                    <a:schemeClr val="tx1"/>
                  </a:gs>
                </a:gsLst>
                <a:lin ang="5400000" scaled="0"/>
              </a:gradFill>
              <a:latin typeface="+mn-lt"/>
            </a:endParaRPr>
          </a:p>
          <a:p>
            <a:endParaRPr lang="en-US" sz="1600" b="1" u="sng" spc="-67" dirty="0">
              <a:gradFill>
                <a:gsLst>
                  <a:gs pos="5417">
                    <a:schemeClr val="tx1"/>
                  </a:gs>
                  <a:gs pos="28000">
                    <a:schemeClr val="tx1"/>
                  </a:gs>
                </a:gsLst>
                <a:lin ang="5400000" scaled="0"/>
              </a:gradFill>
              <a:latin typeface="+mn-lt"/>
            </a:endParaRPr>
          </a:p>
          <a:p>
            <a:endParaRPr lang="en-US" sz="1600" b="1" u="sng" spc="-67" dirty="0">
              <a:gradFill>
                <a:gsLst>
                  <a:gs pos="5417">
                    <a:schemeClr val="tx1"/>
                  </a:gs>
                  <a:gs pos="28000">
                    <a:schemeClr val="tx1"/>
                  </a:gs>
                </a:gsLst>
                <a:lin ang="5400000" scaled="0"/>
              </a:gradFill>
              <a:latin typeface="+mn-lt"/>
            </a:endParaRPr>
          </a:p>
        </p:txBody>
      </p:sp>
      <p:grpSp>
        <p:nvGrpSpPr>
          <p:cNvPr id="13" name="Group 12"/>
          <p:cNvGrpSpPr/>
          <p:nvPr/>
        </p:nvGrpSpPr>
        <p:grpSpPr>
          <a:xfrm>
            <a:off x="698632" y="1568592"/>
            <a:ext cx="540044" cy="440197"/>
            <a:chOff x="2751138" y="1573213"/>
            <a:chExt cx="463550" cy="377825"/>
          </a:xfrm>
          <a:solidFill>
            <a:srgbClr val="FFFFFF"/>
          </a:solidFill>
        </p:grpSpPr>
        <p:sp>
          <p:nvSpPr>
            <p:cNvPr id="15" name="Freeform 14"/>
            <p:cNvSpPr>
              <a:spLocks noEditPoints="1"/>
            </p:cNvSpPr>
            <p:nvPr/>
          </p:nvSpPr>
          <p:spPr bwMode="auto">
            <a:xfrm>
              <a:off x="2751138" y="1573213"/>
              <a:ext cx="463550" cy="377825"/>
            </a:xfrm>
            <a:custGeom>
              <a:avLst/>
              <a:gdLst>
                <a:gd name="T0" fmla="*/ 292 w 292"/>
                <a:gd name="T1" fmla="*/ 192 h 238"/>
                <a:gd name="T2" fmla="*/ 292 w 292"/>
                <a:gd name="T3" fmla="*/ 0 h 238"/>
                <a:gd name="T4" fmla="*/ 0 w 292"/>
                <a:gd name="T5" fmla="*/ 0 h 238"/>
                <a:gd name="T6" fmla="*/ 0 w 292"/>
                <a:gd name="T7" fmla="*/ 192 h 238"/>
                <a:gd name="T8" fmla="*/ 87 w 292"/>
                <a:gd name="T9" fmla="*/ 192 h 238"/>
                <a:gd name="T10" fmla="*/ 87 w 292"/>
                <a:gd name="T11" fmla="*/ 211 h 238"/>
                <a:gd name="T12" fmla="*/ 47 w 292"/>
                <a:gd name="T13" fmla="*/ 211 h 238"/>
                <a:gd name="T14" fmla="*/ 47 w 292"/>
                <a:gd name="T15" fmla="*/ 238 h 238"/>
                <a:gd name="T16" fmla="*/ 249 w 292"/>
                <a:gd name="T17" fmla="*/ 238 h 238"/>
                <a:gd name="T18" fmla="*/ 249 w 292"/>
                <a:gd name="T19" fmla="*/ 211 h 238"/>
                <a:gd name="T20" fmla="*/ 208 w 292"/>
                <a:gd name="T21" fmla="*/ 211 h 238"/>
                <a:gd name="T22" fmla="*/ 208 w 292"/>
                <a:gd name="T23" fmla="*/ 192 h 238"/>
                <a:gd name="T24" fmla="*/ 292 w 292"/>
                <a:gd name="T25" fmla="*/ 192 h 238"/>
                <a:gd name="T26" fmla="*/ 240 w 292"/>
                <a:gd name="T27" fmla="*/ 228 h 238"/>
                <a:gd name="T28" fmla="*/ 55 w 292"/>
                <a:gd name="T29" fmla="*/ 228 h 238"/>
                <a:gd name="T30" fmla="*/ 55 w 292"/>
                <a:gd name="T31" fmla="*/ 220 h 238"/>
                <a:gd name="T32" fmla="*/ 240 w 292"/>
                <a:gd name="T33" fmla="*/ 220 h 238"/>
                <a:gd name="T34" fmla="*/ 240 w 292"/>
                <a:gd name="T35" fmla="*/ 228 h 238"/>
                <a:gd name="T36" fmla="*/ 200 w 292"/>
                <a:gd name="T37" fmla="*/ 197 h 238"/>
                <a:gd name="T38" fmla="*/ 200 w 292"/>
                <a:gd name="T39" fmla="*/ 211 h 238"/>
                <a:gd name="T40" fmla="*/ 95 w 292"/>
                <a:gd name="T41" fmla="*/ 211 h 238"/>
                <a:gd name="T42" fmla="*/ 95 w 292"/>
                <a:gd name="T43" fmla="*/ 197 h 238"/>
                <a:gd name="T44" fmla="*/ 200 w 292"/>
                <a:gd name="T45" fmla="*/ 197 h 238"/>
                <a:gd name="T46" fmla="*/ 8 w 292"/>
                <a:gd name="T47" fmla="*/ 9 h 238"/>
                <a:gd name="T48" fmla="*/ 284 w 292"/>
                <a:gd name="T49" fmla="*/ 9 h 238"/>
                <a:gd name="T50" fmla="*/ 284 w 292"/>
                <a:gd name="T51" fmla="*/ 183 h 238"/>
                <a:gd name="T52" fmla="*/ 8 w 292"/>
                <a:gd name="T53" fmla="*/ 183 h 238"/>
                <a:gd name="T54" fmla="*/ 8 w 292"/>
                <a:gd name="T55" fmla="*/ 9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92" h="238">
                  <a:moveTo>
                    <a:pt x="292" y="192"/>
                  </a:moveTo>
                  <a:lnTo>
                    <a:pt x="292" y="0"/>
                  </a:lnTo>
                  <a:lnTo>
                    <a:pt x="0" y="0"/>
                  </a:lnTo>
                  <a:lnTo>
                    <a:pt x="0" y="192"/>
                  </a:lnTo>
                  <a:lnTo>
                    <a:pt x="87" y="192"/>
                  </a:lnTo>
                  <a:lnTo>
                    <a:pt x="87" y="211"/>
                  </a:lnTo>
                  <a:lnTo>
                    <a:pt x="47" y="211"/>
                  </a:lnTo>
                  <a:lnTo>
                    <a:pt x="47" y="238"/>
                  </a:lnTo>
                  <a:lnTo>
                    <a:pt x="249" y="238"/>
                  </a:lnTo>
                  <a:lnTo>
                    <a:pt x="249" y="211"/>
                  </a:lnTo>
                  <a:lnTo>
                    <a:pt x="208" y="211"/>
                  </a:lnTo>
                  <a:lnTo>
                    <a:pt x="208" y="192"/>
                  </a:lnTo>
                  <a:lnTo>
                    <a:pt x="292" y="192"/>
                  </a:lnTo>
                  <a:close/>
                  <a:moveTo>
                    <a:pt x="240" y="228"/>
                  </a:moveTo>
                  <a:lnTo>
                    <a:pt x="55" y="228"/>
                  </a:lnTo>
                  <a:lnTo>
                    <a:pt x="55" y="220"/>
                  </a:lnTo>
                  <a:lnTo>
                    <a:pt x="240" y="220"/>
                  </a:lnTo>
                  <a:lnTo>
                    <a:pt x="240" y="228"/>
                  </a:lnTo>
                  <a:close/>
                  <a:moveTo>
                    <a:pt x="200" y="197"/>
                  </a:moveTo>
                  <a:lnTo>
                    <a:pt x="200" y="211"/>
                  </a:lnTo>
                  <a:lnTo>
                    <a:pt x="95" y="211"/>
                  </a:lnTo>
                  <a:lnTo>
                    <a:pt x="95" y="197"/>
                  </a:lnTo>
                  <a:lnTo>
                    <a:pt x="200" y="197"/>
                  </a:lnTo>
                  <a:close/>
                  <a:moveTo>
                    <a:pt x="8" y="9"/>
                  </a:moveTo>
                  <a:lnTo>
                    <a:pt x="284" y="9"/>
                  </a:lnTo>
                  <a:lnTo>
                    <a:pt x="284" y="183"/>
                  </a:lnTo>
                  <a:lnTo>
                    <a:pt x="8" y="183"/>
                  </a:lnTo>
                  <a:lnTo>
                    <a:pt x="8" y="9"/>
                  </a:lnTo>
                  <a:close/>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sp>
          <p:nvSpPr>
            <p:cNvPr id="19" name="Freeform 18"/>
            <p:cNvSpPr>
              <a:spLocks noEditPoints="1"/>
            </p:cNvSpPr>
            <p:nvPr/>
          </p:nvSpPr>
          <p:spPr bwMode="auto">
            <a:xfrm>
              <a:off x="2797176" y="1616076"/>
              <a:ext cx="347663" cy="209550"/>
            </a:xfrm>
            <a:custGeom>
              <a:avLst/>
              <a:gdLst>
                <a:gd name="T0" fmla="*/ 31 w 219"/>
                <a:gd name="T1" fmla="*/ 132 h 132"/>
                <a:gd name="T2" fmla="*/ 24 w 219"/>
                <a:gd name="T3" fmla="*/ 126 h 132"/>
                <a:gd name="T4" fmla="*/ 75 w 219"/>
                <a:gd name="T5" fmla="*/ 57 h 132"/>
                <a:gd name="T6" fmla="*/ 142 w 219"/>
                <a:gd name="T7" fmla="*/ 103 h 132"/>
                <a:gd name="T8" fmla="*/ 213 w 219"/>
                <a:gd name="T9" fmla="*/ 31 h 132"/>
                <a:gd name="T10" fmla="*/ 219 w 219"/>
                <a:gd name="T11" fmla="*/ 38 h 132"/>
                <a:gd name="T12" fmla="*/ 143 w 219"/>
                <a:gd name="T13" fmla="*/ 115 h 132"/>
                <a:gd name="T14" fmla="*/ 77 w 219"/>
                <a:gd name="T15" fmla="*/ 69 h 132"/>
                <a:gd name="T16" fmla="*/ 31 w 219"/>
                <a:gd name="T17" fmla="*/ 132 h 132"/>
                <a:gd name="T18" fmla="*/ 54 w 219"/>
                <a:gd name="T19" fmla="*/ 21 h 132"/>
                <a:gd name="T20" fmla="*/ 32 w 219"/>
                <a:gd name="T21" fmla="*/ 21 h 132"/>
                <a:gd name="T22" fmla="*/ 32 w 219"/>
                <a:gd name="T23" fmla="*/ 0 h 132"/>
                <a:gd name="T24" fmla="*/ 23 w 219"/>
                <a:gd name="T25" fmla="*/ 0 h 132"/>
                <a:gd name="T26" fmla="*/ 23 w 219"/>
                <a:gd name="T27" fmla="*/ 21 h 132"/>
                <a:gd name="T28" fmla="*/ 0 w 219"/>
                <a:gd name="T29" fmla="*/ 21 h 132"/>
                <a:gd name="T30" fmla="*/ 0 w 219"/>
                <a:gd name="T31" fmla="*/ 30 h 132"/>
                <a:gd name="T32" fmla="*/ 23 w 219"/>
                <a:gd name="T33" fmla="*/ 30 h 132"/>
                <a:gd name="T34" fmla="*/ 23 w 219"/>
                <a:gd name="T35" fmla="*/ 52 h 132"/>
                <a:gd name="T36" fmla="*/ 32 w 219"/>
                <a:gd name="T37" fmla="*/ 52 h 132"/>
                <a:gd name="T38" fmla="*/ 32 w 219"/>
                <a:gd name="T39" fmla="*/ 30 h 132"/>
                <a:gd name="T40" fmla="*/ 54 w 219"/>
                <a:gd name="T41" fmla="*/ 30 h 132"/>
                <a:gd name="T42" fmla="*/ 54 w 219"/>
                <a:gd name="T43" fmla="*/ 21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9" h="132">
                  <a:moveTo>
                    <a:pt x="31" y="132"/>
                  </a:moveTo>
                  <a:lnTo>
                    <a:pt x="24" y="126"/>
                  </a:lnTo>
                  <a:lnTo>
                    <a:pt x="75" y="57"/>
                  </a:lnTo>
                  <a:lnTo>
                    <a:pt x="142" y="103"/>
                  </a:lnTo>
                  <a:lnTo>
                    <a:pt x="213" y="31"/>
                  </a:lnTo>
                  <a:lnTo>
                    <a:pt x="219" y="38"/>
                  </a:lnTo>
                  <a:lnTo>
                    <a:pt x="143" y="115"/>
                  </a:lnTo>
                  <a:lnTo>
                    <a:pt x="77" y="69"/>
                  </a:lnTo>
                  <a:lnTo>
                    <a:pt x="31" y="132"/>
                  </a:lnTo>
                  <a:close/>
                  <a:moveTo>
                    <a:pt x="54" y="21"/>
                  </a:moveTo>
                  <a:lnTo>
                    <a:pt x="32" y="21"/>
                  </a:lnTo>
                  <a:lnTo>
                    <a:pt x="32" y="0"/>
                  </a:lnTo>
                  <a:lnTo>
                    <a:pt x="23" y="0"/>
                  </a:lnTo>
                  <a:lnTo>
                    <a:pt x="23" y="21"/>
                  </a:lnTo>
                  <a:lnTo>
                    <a:pt x="0" y="21"/>
                  </a:lnTo>
                  <a:lnTo>
                    <a:pt x="0" y="30"/>
                  </a:lnTo>
                  <a:lnTo>
                    <a:pt x="23" y="30"/>
                  </a:lnTo>
                  <a:lnTo>
                    <a:pt x="23" y="52"/>
                  </a:lnTo>
                  <a:lnTo>
                    <a:pt x="32" y="52"/>
                  </a:lnTo>
                  <a:lnTo>
                    <a:pt x="32" y="30"/>
                  </a:lnTo>
                  <a:lnTo>
                    <a:pt x="54" y="30"/>
                  </a:lnTo>
                  <a:lnTo>
                    <a:pt x="54" y="21"/>
                  </a:lnTo>
                  <a:close/>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8" name="Title 1"/>
          <p:cNvSpPr txBox="1">
            <a:spLocks/>
          </p:cNvSpPr>
          <p:nvPr/>
        </p:nvSpPr>
        <p:spPr>
          <a:xfrm>
            <a:off x="461389" y="304803"/>
            <a:ext cx="8396863" cy="620359"/>
          </a:xfrm>
          <a:prstGeom prst="rect">
            <a:avLst/>
          </a:prstGeom>
        </p:spPr>
        <p:txBody>
          <a:bodyPr vert="horz" lIns="121914" tIns="60957" rIns="121914" bIns="60957" rtlCol="0" anchor="b" anchorCtr="0">
            <a:normAutofit/>
          </a:bodyPr>
          <a:lstStyle>
            <a:lvl1pPr algn="l" defTabSz="914400" rtl="0" eaLnBrk="1" latinLnBrk="0" hangingPunct="1">
              <a:lnSpc>
                <a:spcPct val="90000"/>
              </a:lnSpc>
              <a:spcBef>
                <a:spcPct val="0"/>
              </a:spcBef>
              <a:buNone/>
              <a:defRPr sz="2000" b="0" kern="1200">
                <a:solidFill>
                  <a:schemeClr val="tx1"/>
                </a:solidFill>
                <a:latin typeface="Arial" pitchFamily="34" charset="0"/>
                <a:ea typeface="+mj-ea"/>
                <a:cs typeface="Arial" pitchFamily="34" charset="0"/>
              </a:defRPr>
            </a:lvl1pPr>
          </a:lstStyle>
          <a:p>
            <a:r>
              <a:rPr lang="en-US" dirty="0" smtClean="0"/>
              <a:t>Delivery Data Element Detail </a:t>
            </a:r>
            <a:endParaRPr lang="en-US" dirty="0"/>
          </a:p>
        </p:txBody>
      </p:sp>
      <p:sp>
        <p:nvSpPr>
          <p:cNvPr id="9" name="Rectangle 26"/>
          <p:cNvSpPr>
            <a:spLocks noChangeArrowheads="1"/>
          </p:cNvSpPr>
          <p:nvPr/>
        </p:nvSpPr>
        <p:spPr bwMode="auto">
          <a:xfrm>
            <a:off x="531099" y="1337808"/>
            <a:ext cx="875110" cy="4453395"/>
          </a:xfrm>
          <a:prstGeom prst="rect">
            <a:avLst/>
          </a:prstGeom>
          <a:solidFill>
            <a:srgbClr val="422C8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51192" tIns="36566" rIns="21938" bIns="36566" numCol="1" anchor="ctr" anchorCtr="0" compatLnSpc="1">
            <a:prstTxWarp prst="textNoShape">
              <a:avLst/>
            </a:prstTxWarp>
          </a:bodyPr>
          <a:lstStyle/>
          <a:p>
            <a:pPr defTabSz="1219140">
              <a:lnSpc>
                <a:spcPct val="95000"/>
              </a:lnSpc>
            </a:pPr>
            <a:endParaRPr lang="en-US" sz="900" dirty="0">
              <a:solidFill>
                <a:srgbClr val="53565A"/>
              </a:solidFill>
            </a:endParaRPr>
          </a:p>
        </p:txBody>
      </p:sp>
      <p:grpSp>
        <p:nvGrpSpPr>
          <p:cNvPr id="10" name="Group 9"/>
          <p:cNvGrpSpPr/>
          <p:nvPr/>
        </p:nvGrpSpPr>
        <p:grpSpPr>
          <a:xfrm>
            <a:off x="676270" y="1500190"/>
            <a:ext cx="528638" cy="528639"/>
            <a:chOff x="3405188" y="812800"/>
            <a:chExt cx="704850" cy="528638"/>
          </a:xfrm>
        </p:grpSpPr>
        <p:sp>
          <p:nvSpPr>
            <p:cNvPr id="11" name="Freeform 35"/>
            <p:cNvSpPr>
              <a:spLocks/>
            </p:cNvSpPr>
            <p:nvPr/>
          </p:nvSpPr>
          <p:spPr bwMode="auto">
            <a:xfrm>
              <a:off x="3405188" y="812800"/>
              <a:ext cx="704850" cy="528638"/>
            </a:xfrm>
            <a:custGeom>
              <a:avLst/>
              <a:gdLst>
                <a:gd name="T0" fmla="*/ 94 w 188"/>
                <a:gd name="T1" fmla="*/ 0 h 141"/>
                <a:gd name="T2" fmla="*/ 0 w 188"/>
                <a:gd name="T3" fmla="*/ 94 h 141"/>
                <a:gd name="T4" fmla="*/ 13 w 188"/>
                <a:gd name="T5" fmla="*/ 141 h 141"/>
                <a:gd name="T6" fmla="*/ 18 w 188"/>
                <a:gd name="T7" fmla="*/ 139 h 141"/>
                <a:gd name="T8" fmla="*/ 18 w 188"/>
                <a:gd name="T9" fmla="*/ 139 h 141"/>
                <a:gd name="T10" fmla="*/ 5 w 188"/>
                <a:gd name="T11" fmla="*/ 94 h 141"/>
                <a:gd name="T12" fmla="*/ 94 w 188"/>
                <a:gd name="T13" fmla="*/ 6 h 141"/>
                <a:gd name="T14" fmla="*/ 182 w 188"/>
                <a:gd name="T15" fmla="*/ 94 h 141"/>
                <a:gd name="T16" fmla="*/ 172 w 188"/>
                <a:gd name="T17" fmla="*/ 135 h 141"/>
                <a:gd name="T18" fmla="*/ 177 w 188"/>
                <a:gd name="T19" fmla="*/ 138 h 141"/>
                <a:gd name="T20" fmla="*/ 177 w 188"/>
                <a:gd name="T21" fmla="*/ 138 h 141"/>
                <a:gd name="T22" fmla="*/ 188 w 188"/>
                <a:gd name="T23" fmla="*/ 94 h 141"/>
                <a:gd name="T24" fmla="*/ 94 w 188"/>
                <a:gd name="T25" fmla="*/ 0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8" h="141">
                  <a:moveTo>
                    <a:pt x="94" y="0"/>
                  </a:moveTo>
                  <a:cubicBezTo>
                    <a:pt x="42" y="0"/>
                    <a:pt x="0" y="42"/>
                    <a:pt x="0" y="94"/>
                  </a:cubicBezTo>
                  <a:cubicBezTo>
                    <a:pt x="0" y="110"/>
                    <a:pt x="5" y="127"/>
                    <a:pt x="13" y="141"/>
                  </a:cubicBezTo>
                  <a:cubicBezTo>
                    <a:pt x="18" y="139"/>
                    <a:pt x="18" y="139"/>
                    <a:pt x="18" y="139"/>
                  </a:cubicBezTo>
                  <a:cubicBezTo>
                    <a:pt x="18" y="139"/>
                    <a:pt x="18" y="139"/>
                    <a:pt x="18" y="139"/>
                  </a:cubicBezTo>
                  <a:cubicBezTo>
                    <a:pt x="10" y="125"/>
                    <a:pt x="5" y="110"/>
                    <a:pt x="5" y="94"/>
                  </a:cubicBezTo>
                  <a:cubicBezTo>
                    <a:pt x="5" y="45"/>
                    <a:pt x="45" y="6"/>
                    <a:pt x="94" y="6"/>
                  </a:cubicBezTo>
                  <a:cubicBezTo>
                    <a:pt x="143" y="6"/>
                    <a:pt x="182" y="45"/>
                    <a:pt x="182" y="94"/>
                  </a:cubicBezTo>
                  <a:cubicBezTo>
                    <a:pt x="182" y="108"/>
                    <a:pt x="179" y="123"/>
                    <a:pt x="172" y="135"/>
                  </a:cubicBezTo>
                  <a:cubicBezTo>
                    <a:pt x="177" y="138"/>
                    <a:pt x="177" y="138"/>
                    <a:pt x="177" y="138"/>
                  </a:cubicBezTo>
                  <a:cubicBezTo>
                    <a:pt x="177" y="138"/>
                    <a:pt x="177" y="138"/>
                    <a:pt x="177" y="138"/>
                  </a:cubicBezTo>
                  <a:cubicBezTo>
                    <a:pt x="184" y="125"/>
                    <a:pt x="188" y="109"/>
                    <a:pt x="188" y="94"/>
                  </a:cubicBezTo>
                  <a:cubicBezTo>
                    <a:pt x="188" y="42"/>
                    <a:pt x="145" y="0"/>
                    <a:pt x="9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36"/>
            <p:cNvSpPr>
              <a:spLocks/>
            </p:cNvSpPr>
            <p:nvPr/>
          </p:nvSpPr>
          <p:spPr bwMode="auto">
            <a:xfrm>
              <a:off x="3473450" y="876300"/>
              <a:ext cx="569912" cy="409575"/>
            </a:xfrm>
            <a:custGeom>
              <a:avLst/>
              <a:gdLst>
                <a:gd name="T0" fmla="*/ 124 w 152"/>
                <a:gd name="T1" fmla="*/ 100 h 109"/>
                <a:gd name="T2" fmla="*/ 145 w 152"/>
                <a:gd name="T3" fmla="*/ 109 h 109"/>
                <a:gd name="T4" fmla="*/ 145 w 152"/>
                <a:gd name="T5" fmla="*/ 109 h 109"/>
                <a:gd name="T6" fmla="*/ 146 w 152"/>
                <a:gd name="T7" fmla="*/ 108 h 109"/>
                <a:gd name="T8" fmla="*/ 152 w 152"/>
                <a:gd name="T9" fmla="*/ 77 h 109"/>
                <a:gd name="T10" fmla="*/ 76 w 152"/>
                <a:gd name="T11" fmla="*/ 0 h 109"/>
                <a:gd name="T12" fmla="*/ 0 w 152"/>
                <a:gd name="T13" fmla="*/ 77 h 109"/>
                <a:gd name="T14" fmla="*/ 6 w 152"/>
                <a:gd name="T15" fmla="*/ 106 h 109"/>
                <a:gd name="T16" fmla="*/ 7 w 152"/>
                <a:gd name="T17" fmla="*/ 109 h 109"/>
                <a:gd name="T18" fmla="*/ 27 w 152"/>
                <a:gd name="T19" fmla="*/ 101 h 109"/>
                <a:gd name="T20" fmla="*/ 25 w 152"/>
                <a:gd name="T21" fmla="*/ 95 h 109"/>
                <a:gd name="T22" fmla="*/ 10 w 152"/>
                <a:gd name="T23" fmla="*/ 101 h 109"/>
                <a:gd name="T24" fmla="*/ 9 w 152"/>
                <a:gd name="T25" fmla="*/ 100 h 109"/>
                <a:gd name="T26" fmla="*/ 6 w 152"/>
                <a:gd name="T27" fmla="*/ 77 h 109"/>
                <a:gd name="T28" fmla="*/ 9 w 152"/>
                <a:gd name="T29" fmla="*/ 54 h 109"/>
                <a:gd name="T30" fmla="*/ 10 w 152"/>
                <a:gd name="T31" fmla="*/ 53 h 109"/>
                <a:gd name="T32" fmla="*/ 25 w 152"/>
                <a:gd name="T33" fmla="*/ 59 h 109"/>
                <a:gd name="T34" fmla="*/ 27 w 152"/>
                <a:gd name="T35" fmla="*/ 54 h 109"/>
                <a:gd name="T36" fmla="*/ 12 w 152"/>
                <a:gd name="T37" fmla="*/ 47 h 109"/>
                <a:gd name="T38" fmla="*/ 12 w 152"/>
                <a:gd name="T39" fmla="*/ 46 h 109"/>
                <a:gd name="T40" fmla="*/ 45 w 152"/>
                <a:gd name="T41" fmla="*/ 13 h 109"/>
                <a:gd name="T42" fmla="*/ 46 w 152"/>
                <a:gd name="T43" fmla="*/ 13 h 109"/>
                <a:gd name="T44" fmla="*/ 53 w 152"/>
                <a:gd name="T45" fmla="*/ 29 h 109"/>
                <a:gd name="T46" fmla="*/ 58 w 152"/>
                <a:gd name="T47" fmla="*/ 27 h 109"/>
                <a:gd name="T48" fmla="*/ 51 w 152"/>
                <a:gd name="T49" fmla="*/ 11 h 109"/>
                <a:gd name="T50" fmla="*/ 53 w 152"/>
                <a:gd name="T51" fmla="*/ 10 h 109"/>
                <a:gd name="T52" fmla="*/ 99 w 152"/>
                <a:gd name="T53" fmla="*/ 10 h 109"/>
                <a:gd name="T54" fmla="*/ 101 w 152"/>
                <a:gd name="T55" fmla="*/ 11 h 109"/>
                <a:gd name="T56" fmla="*/ 94 w 152"/>
                <a:gd name="T57" fmla="*/ 27 h 109"/>
                <a:gd name="T58" fmla="*/ 99 w 152"/>
                <a:gd name="T59" fmla="*/ 29 h 109"/>
                <a:gd name="T60" fmla="*/ 105 w 152"/>
                <a:gd name="T61" fmla="*/ 13 h 109"/>
                <a:gd name="T62" fmla="*/ 106 w 152"/>
                <a:gd name="T63" fmla="*/ 13 h 109"/>
                <a:gd name="T64" fmla="*/ 139 w 152"/>
                <a:gd name="T65" fmla="*/ 46 h 109"/>
                <a:gd name="T66" fmla="*/ 140 w 152"/>
                <a:gd name="T67" fmla="*/ 48 h 109"/>
                <a:gd name="T68" fmla="*/ 124 w 152"/>
                <a:gd name="T69" fmla="*/ 54 h 109"/>
                <a:gd name="T70" fmla="*/ 127 w 152"/>
                <a:gd name="T71" fmla="*/ 59 h 109"/>
                <a:gd name="T72" fmla="*/ 142 w 152"/>
                <a:gd name="T73" fmla="*/ 53 h 109"/>
                <a:gd name="T74" fmla="*/ 142 w 152"/>
                <a:gd name="T75" fmla="*/ 54 h 109"/>
                <a:gd name="T76" fmla="*/ 146 w 152"/>
                <a:gd name="T77" fmla="*/ 77 h 109"/>
                <a:gd name="T78" fmla="*/ 142 w 152"/>
                <a:gd name="T79" fmla="*/ 100 h 109"/>
                <a:gd name="T80" fmla="*/ 142 w 152"/>
                <a:gd name="T81" fmla="*/ 101 h 109"/>
                <a:gd name="T82" fmla="*/ 127 w 152"/>
                <a:gd name="T83" fmla="*/ 95 h 109"/>
                <a:gd name="T84" fmla="*/ 124 w 152"/>
                <a:gd name="T85" fmla="*/ 10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52" h="109">
                  <a:moveTo>
                    <a:pt x="124" y="100"/>
                  </a:moveTo>
                  <a:cubicBezTo>
                    <a:pt x="145" y="109"/>
                    <a:pt x="145" y="109"/>
                    <a:pt x="145" y="109"/>
                  </a:cubicBezTo>
                  <a:cubicBezTo>
                    <a:pt x="145" y="109"/>
                    <a:pt x="145" y="109"/>
                    <a:pt x="145" y="109"/>
                  </a:cubicBezTo>
                  <a:cubicBezTo>
                    <a:pt x="146" y="108"/>
                    <a:pt x="146" y="108"/>
                    <a:pt x="146" y="108"/>
                  </a:cubicBezTo>
                  <a:cubicBezTo>
                    <a:pt x="150" y="98"/>
                    <a:pt x="152" y="88"/>
                    <a:pt x="152" y="77"/>
                  </a:cubicBezTo>
                  <a:cubicBezTo>
                    <a:pt x="152" y="35"/>
                    <a:pt x="118" y="0"/>
                    <a:pt x="76" y="0"/>
                  </a:cubicBezTo>
                  <a:cubicBezTo>
                    <a:pt x="34" y="0"/>
                    <a:pt x="0" y="35"/>
                    <a:pt x="0" y="77"/>
                  </a:cubicBezTo>
                  <a:cubicBezTo>
                    <a:pt x="0" y="87"/>
                    <a:pt x="2" y="97"/>
                    <a:pt x="6" y="106"/>
                  </a:cubicBezTo>
                  <a:cubicBezTo>
                    <a:pt x="7" y="109"/>
                    <a:pt x="7" y="109"/>
                    <a:pt x="7" y="109"/>
                  </a:cubicBezTo>
                  <a:cubicBezTo>
                    <a:pt x="27" y="101"/>
                    <a:pt x="27" y="101"/>
                    <a:pt x="27" y="101"/>
                  </a:cubicBezTo>
                  <a:cubicBezTo>
                    <a:pt x="25" y="95"/>
                    <a:pt x="25" y="95"/>
                    <a:pt x="25" y="95"/>
                  </a:cubicBezTo>
                  <a:cubicBezTo>
                    <a:pt x="10" y="101"/>
                    <a:pt x="10" y="101"/>
                    <a:pt x="10" y="101"/>
                  </a:cubicBezTo>
                  <a:cubicBezTo>
                    <a:pt x="9" y="100"/>
                    <a:pt x="9" y="100"/>
                    <a:pt x="9" y="100"/>
                  </a:cubicBezTo>
                  <a:cubicBezTo>
                    <a:pt x="7" y="94"/>
                    <a:pt x="6" y="86"/>
                    <a:pt x="6" y="77"/>
                  </a:cubicBezTo>
                  <a:cubicBezTo>
                    <a:pt x="6" y="68"/>
                    <a:pt x="7" y="61"/>
                    <a:pt x="9" y="54"/>
                  </a:cubicBezTo>
                  <a:cubicBezTo>
                    <a:pt x="10" y="53"/>
                    <a:pt x="10" y="53"/>
                    <a:pt x="10" y="53"/>
                  </a:cubicBezTo>
                  <a:cubicBezTo>
                    <a:pt x="25" y="59"/>
                    <a:pt x="25" y="59"/>
                    <a:pt x="25" y="59"/>
                  </a:cubicBezTo>
                  <a:cubicBezTo>
                    <a:pt x="27" y="54"/>
                    <a:pt x="27" y="54"/>
                    <a:pt x="27" y="54"/>
                  </a:cubicBezTo>
                  <a:cubicBezTo>
                    <a:pt x="12" y="47"/>
                    <a:pt x="12" y="47"/>
                    <a:pt x="12" y="47"/>
                  </a:cubicBezTo>
                  <a:cubicBezTo>
                    <a:pt x="12" y="46"/>
                    <a:pt x="12" y="46"/>
                    <a:pt x="12" y="46"/>
                  </a:cubicBezTo>
                  <a:cubicBezTo>
                    <a:pt x="19" y="32"/>
                    <a:pt x="31" y="20"/>
                    <a:pt x="45" y="13"/>
                  </a:cubicBezTo>
                  <a:cubicBezTo>
                    <a:pt x="46" y="13"/>
                    <a:pt x="46" y="13"/>
                    <a:pt x="46" y="13"/>
                  </a:cubicBezTo>
                  <a:cubicBezTo>
                    <a:pt x="53" y="29"/>
                    <a:pt x="53" y="29"/>
                    <a:pt x="53" y="29"/>
                  </a:cubicBezTo>
                  <a:cubicBezTo>
                    <a:pt x="58" y="27"/>
                    <a:pt x="58" y="27"/>
                    <a:pt x="58" y="27"/>
                  </a:cubicBezTo>
                  <a:cubicBezTo>
                    <a:pt x="51" y="11"/>
                    <a:pt x="51" y="11"/>
                    <a:pt x="51" y="11"/>
                  </a:cubicBezTo>
                  <a:cubicBezTo>
                    <a:pt x="53" y="10"/>
                    <a:pt x="53" y="10"/>
                    <a:pt x="53" y="10"/>
                  </a:cubicBezTo>
                  <a:cubicBezTo>
                    <a:pt x="68" y="6"/>
                    <a:pt x="84" y="6"/>
                    <a:pt x="99" y="10"/>
                  </a:cubicBezTo>
                  <a:cubicBezTo>
                    <a:pt x="101" y="11"/>
                    <a:pt x="101" y="11"/>
                    <a:pt x="101" y="11"/>
                  </a:cubicBezTo>
                  <a:cubicBezTo>
                    <a:pt x="94" y="27"/>
                    <a:pt x="94" y="27"/>
                    <a:pt x="94" y="27"/>
                  </a:cubicBezTo>
                  <a:cubicBezTo>
                    <a:pt x="99" y="29"/>
                    <a:pt x="99" y="29"/>
                    <a:pt x="99" y="29"/>
                  </a:cubicBezTo>
                  <a:cubicBezTo>
                    <a:pt x="105" y="13"/>
                    <a:pt x="105" y="13"/>
                    <a:pt x="105" y="13"/>
                  </a:cubicBezTo>
                  <a:cubicBezTo>
                    <a:pt x="106" y="13"/>
                    <a:pt x="106" y="13"/>
                    <a:pt x="106" y="13"/>
                  </a:cubicBezTo>
                  <a:cubicBezTo>
                    <a:pt x="121" y="20"/>
                    <a:pt x="132" y="32"/>
                    <a:pt x="139" y="46"/>
                  </a:cubicBezTo>
                  <a:cubicBezTo>
                    <a:pt x="140" y="48"/>
                    <a:pt x="140" y="48"/>
                    <a:pt x="140" y="48"/>
                  </a:cubicBezTo>
                  <a:cubicBezTo>
                    <a:pt x="124" y="54"/>
                    <a:pt x="124" y="54"/>
                    <a:pt x="124" y="54"/>
                  </a:cubicBezTo>
                  <a:cubicBezTo>
                    <a:pt x="127" y="59"/>
                    <a:pt x="127" y="59"/>
                    <a:pt x="127" y="59"/>
                  </a:cubicBezTo>
                  <a:cubicBezTo>
                    <a:pt x="142" y="53"/>
                    <a:pt x="142" y="53"/>
                    <a:pt x="142" y="53"/>
                  </a:cubicBezTo>
                  <a:cubicBezTo>
                    <a:pt x="142" y="54"/>
                    <a:pt x="142" y="54"/>
                    <a:pt x="142" y="54"/>
                  </a:cubicBezTo>
                  <a:cubicBezTo>
                    <a:pt x="145" y="61"/>
                    <a:pt x="146" y="68"/>
                    <a:pt x="146" y="77"/>
                  </a:cubicBezTo>
                  <a:cubicBezTo>
                    <a:pt x="146" y="87"/>
                    <a:pt x="145" y="94"/>
                    <a:pt x="142" y="100"/>
                  </a:cubicBezTo>
                  <a:cubicBezTo>
                    <a:pt x="142" y="101"/>
                    <a:pt x="142" y="101"/>
                    <a:pt x="142" y="101"/>
                  </a:cubicBezTo>
                  <a:cubicBezTo>
                    <a:pt x="127" y="95"/>
                    <a:pt x="127" y="95"/>
                    <a:pt x="127" y="95"/>
                  </a:cubicBezTo>
                  <a:lnTo>
                    <a:pt x="124" y="10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61"/>
            <p:cNvSpPr>
              <a:spLocks noEditPoints="1"/>
            </p:cNvSpPr>
            <p:nvPr/>
          </p:nvSpPr>
          <p:spPr bwMode="auto">
            <a:xfrm>
              <a:off x="3713163" y="1120775"/>
              <a:ext cx="90487" cy="90488"/>
            </a:xfrm>
            <a:custGeom>
              <a:avLst/>
              <a:gdLst>
                <a:gd name="T0" fmla="*/ 12 w 24"/>
                <a:gd name="T1" fmla="*/ 24 h 24"/>
                <a:gd name="T2" fmla="*/ 0 w 24"/>
                <a:gd name="T3" fmla="*/ 12 h 24"/>
                <a:gd name="T4" fmla="*/ 12 w 24"/>
                <a:gd name="T5" fmla="*/ 0 h 24"/>
                <a:gd name="T6" fmla="*/ 24 w 24"/>
                <a:gd name="T7" fmla="*/ 12 h 24"/>
                <a:gd name="T8" fmla="*/ 12 w 24"/>
                <a:gd name="T9" fmla="*/ 24 h 24"/>
                <a:gd name="T10" fmla="*/ 12 w 24"/>
                <a:gd name="T11" fmla="*/ 3 h 24"/>
                <a:gd name="T12" fmla="*/ 3 w 24"/>
                <a:gd name="T13" fmla="*/ 12 h 24"/>
                <a:gd name="T14" fmla="*/ 12 w 24"/>
                <a:gd name="T15" fmla="*/ 20 h 24"/>
                <a:gd name="T16" fmla="*/ 20 w 24"/>
                <a:gd name="T17" fmla="*/ 12 h 24"/>
                <a:gd name="T18" fmla="*/ 12 w 24"/>
                <a:gd name="T19" fmla="*/ 3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24">
                  <a:moveTo>
                    <a:pt x="12" y="24"/>
                  </a:moveTo>
                  <a:cubicBezTo>
                    <a:pt x="5" y="24"/>
                    <a:pt x="0" y="18"/>
                    <a:pt x="0" y="12"/>
                  </a:cubicBezTo>
                  <a:cubicBezTo>
                    <a:pt x="0" y="5"/>
                    <a:pt x="5" y="0"/>
                    <a:pt x="12" y="0"/>
                  </a:cubicBezTo>
                  <a:cubicBezTo>
                    <a:pt x="18" y="0"/>
                    <a:pt x="24" y="5"/>
                    <a:pt x="24" y="12"/>
                  </a:cubicBezTo>
                  <a:cubicBezTo>
                    <a:pt x="24" y="18"/>
                    <a:pt x="18" y="24"/>
                    <a:pt x="12" y="24"/>
                  </a:cubicBezTo>
                  <a:close/>
                  <a:moveTo>
                    <a:pt x="12" y="3"/>
                  </a:moveTo>
                  <a:cubicBezTo>
                    <a:pt x="7" y="3"/>
                    <a:pt x="3" y="7"/>
                    <a:pt x="3" y="12"/>
                  </a:cubicBezTo>
                  <a:cubicBezTo>
                    <a:pt x="3" y="16"/>
                    <a:pt x="7" y="20"/>
                    <a:pt x="12" y="20"/>
                  </a:cubicBezTo>
                  <a:cubicBezTo>
                    <a:pt x="16" y="20"/>
                    <a:pt x="20" y="16"/>
                    <a:pt x="20" y="12"/>
                  </a:cubicBezTo>
                  <a:cubicBezTo>
                    <a:pt x="20" y="7"/>
                    <a:pt x="16" y="3"/>
                    <a:pt x="12"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62"/>
            <p:cNvSpPr>
              <a:spLocks/>
            </p:cNvSpPr>
            <p:nvPr/>
          </p:nvSpPr>
          <p:spPr bwMode="auto">
            <a:xfrm>
              <a:off x="3795713" y="1131888"/>
              <a:ext cx="142875" cy="33338"/>
            </a:xfrm>
            <a:custGeom>
              <a:avLst/>
              <a:gdLst>
                <a:gd name="T0" fmla="*/ 2 w 38"/>
                <a:gd name="T1" fmla="*/ 9 h 9"/>
                <a:gd name="T2" fmla="*/ 0 w 38"/>
                <a:gd name="T3" fmla="*/ 7 h 9"/>
                <a:gd name="T4" fmla="*/ 2 w 38"/>
                <a:gd name="T5" fmla="*/ 5 h 9"/>
                <a:gd name="T6" fmla="*/ 35 w 38"/>
                <a:gd name="T7" fmla="*/ 1 h 9"/>
                <a:gd name="T8" fmla="*/ 38 w 38"/>
                <a:gd name="T9" fmla="*/ 3 h 9"/>
                <a:gd name="T10" fmla="*/ 36 w 38"/>
                <a:gd name="T11" fmla="*/ 5 h 9"/>
                <a:gd name="T12" fmla="*/ 2 w 38"/>
                <a:gd name="T13" fmla="*/ 9 h 9"/>
                <a:gd name="T14" fmla="*/ 2 w 38"/>
                <a:gd name="T15" fmla="*/ 9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9">
                  <a:moveTo>
                    <a:pt x="2" y="9"/>
                  </a:moveTo>
                  <a:cubicBezTo>
                    <a:pt x="1" y="9"/>
                    <a:pt x="0" y="9"/>
                    <a:pt x="0" y="7"/>
                  </a:cubicBezTo>
                  <a:cubicBezTo>
                    <a:pt x="0" y="6"/>
                    <a:pt x="1" y="5"/>
                    <a:pt x="2" y="5"/>
                  </a:cubicBezTo>
                  <a:cubicBezTo>
                    <a:pt x="35" y="1"/>
                    <a:pt x="35" y="1"/>
                    <a:pt x="35" y="1"/>
                  </a:cubicBezTo>
                  <a:cubicBezTo>
                    <a:pt x="36" y="0"/>
                    <a:pt x="37" y="1"/>
                    <a:pt x="38" y="3"/>
                  </a:cubicBezTo>
                  <a:cubicBezTo>
                    <a:pt x="38" y="4"/>
                    <a:pt x="37" y="5"/>
                    <a:pt x="36" y="5"/>
                  </a:cubicBezTo>
                  <a:cubicBezTo>
                    <a:pt x="2" y="9"/>
                    <a:pt x="2" y="9"/>
                    <a:pt x="2" y="9"/>
                  </a:cubicBezTo>
                  <a:cubicBezTo>
                    <a:pt x="2" y="9"/>
                    <a:pt x="2" y="9"/>
                    <a:pt x="2" y="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aphicFrame>
        <p:nvGraphicFramePr>
          <p:cNvPr id="2" name="Table 1"/>
          <p:cNvGraphicFramePr>
            <a:graphicFrameLocks noGrp="1"/>
          </p:cNvGraphicFramePr>
          <p:nvPr>
            <p:extLst>
              <p:ext uri="{D42A27DB-BD31-4B8C-83A1-F6EECF244321}">
                <p14:modId xmlns:p14="http://schemas.microsoft.com/office/powerpoint/2010/main" val="3321287807"/>
              </p:ext>
            </p:extLst>
          </p:nvPr>
        </p:nvGraphicFramePr>
        <p:xfrm>
          <a:off x="1605908" y="1898654"/>
          <a:ext cx="6989433" cy="4121484"/>
        </p:xfrm>
        <a:graphic>
          <a:graphicData uri="http://schemas.openxmlformats.org/drawingml/2006/table">
            <a:tbl>
              <a:tblPr firstRow="1" bandRow="1">
                <a:tableStyleId>{5FD0F851-EC5A-4D38-B0AD-8093EC10F338}</a:tableStyleId>
              </a:tblPr>
              <a:tblGrid>
                <a:gridCol w="990989"/>
                <a:gridCol w="1073264"/>
                <a:gridCol w="798845"/>
                <a:gridCol w="1346579"/>
                <a:gridCol w="1124712"/>
                <a:gridCol w="1655044"/>
              </a:tblGrid>
              <a:tr h="658703">
                <a:tc>
                  <a:txBody>
                    <a:bodyPr/>
                    <a:lstStyle/>
                    <a:p>
                      <a:r>
                        <a:rPr lang="en-US" sz="1400" dirty="0" smtClean="0"/>
                        <a:t>Data</a:t>
                      </a:r>
                      <a:r>
                        <a:rPr lang="en-US" sz="1400" baseline="0" dirty="0" smtClean="0"/>
                        <a:t> Element  </a:t>
                      </a:r>
                      <a:endParaRPr lang="en-US" sz="1400" dirty="0"/>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Attribute</a:t>
                      </a:r>
                      <a:endParaRPr lang="en-US" sz="1400" dirty="0"/>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Sub Attribute</a:t>
                      </a:r>
                      <a:endParaRPr lang="en-US" sz="1400" dirty="0"/>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Measure</a:t>
                      </a:r>
                      <a:endParaRPr lang="en-US" sz="1400" dirty="0"/>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Source System </a:t>
                      </a:r>
                      <a:endParaRPr lang="en-US" sz="1400" dirty="0"/>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Commonly</a:t>
                      </a:r>
                      <a:r>
                        <a:rPr lang="en-US" sz="1400" baseline="0" dirty="0" smtClean="0"/>
                        <a:t> Responsible</a:t>
                      </a:r>
                      <a:endParaRPr lang="en-US" sz="1400" dirty="0"/>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658703">
                <a:tc>
                  <a:txBody>
                    <a:bodyPr/>
                    <a:lstStyle/>
                    <a:p>
                      <a:r>
                        <a:rPr lang="en-US" sz="1400" dirty="0" smtClean="0"/>
                        <a:t>CA Agile Central</a:t>
                      </a:r>
                      <a:r>
                        <a:rPr lang="en-US" sz="1400" baseline="0" dirty="0" smtClean="0"/>
                        <a:t> </a:t>
                      </a:r>
                      <a:r>
                        <a:rPr lang="en-US" sz="1400" dirty="0" smtClean="0"/>
                        <a:t>Project</a:t>
                      </a:r>
                      <a:endParaRPr lang="en-US" sz="1400" dirty="0"/>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OSAM Frame</a:t>
                      </a:r>
                      <a:endParaRPr lang="en-US" sz="1400" dirty="0"/>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Program</a:t>
                      </a:r>
                      <a:r>
                        <a:rPr lang="en-US" sz="1400" baseline="0" dirty="0" smtClean="0"/>
                        <a:t> Increment</a:t>
                      </a:r>
                      <a:endParaRPr lang="en-US" sz="1400" dirty="0"/>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Delivery – Scope</a:t>
                      </a:r>
                      <a:r>
                        <a:rPr lang="en-US" sz="1400" baseline="0" dirty="0" smtClean="0"/>
                        <a:t> &amp; Schedule</a:t>
                      </a:r>
                      <a:endParaRPr lang="en-US" sz="1400" dirty="0"/>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CA</a:t>
                      </a:r>
                      <a:r>
                        <a:rPr lang="en-US" sz="1400" baseline="0" dirty="0" smtClean="0"/>
                        <a:t> Agile</a:t>
                      </a:r>
                      <a:endParaRPr lang="en-US" sz="1400" dirty="0"/>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b="0" dirty="0" smtClean="0"/>
                        <a:t>RTE</a:t>
                      </a:r>
                      <a:r>
                        <a:rPr lang="en-US" sz="1400" b="0" baseline="0" dirty="0" smtClean="0"/>
                        <a:t> or SM</a:t>
                      </a:r>
                      <a:endParaRPr lang="en-US" sz="1400" b="0" dirty="0"/>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658703">
                <a:tc>
                  <a:txBody>
                    <a:bodyPr/>
                    <a:lstStyle/>
                    <a:p>
                      <a:r>
                        <a:rPr lang="en-US" sz="1400" dirty="0" smtClean="0"/>
                        <a:t>Release</a:t>
                      </a:r>
                    </a:p>
                    <a:p>
                      <a:r>
                        <a:rPr lang="en-US" sz="1400" baseline="0" dirty="0" smtClean="0"/>
                        <a:t>(PI </a:t>
                      </a:r>
                      <a:r>
                        <a:rPr lang="en-US" sz="1400" baseline="0" dirty="0" err="1" smtClean="0"/>
                        <a:t>Timebox</a:t>
                      </a:r>
                      <a:r>
                        <a:rPr lang="en-US" sz="1400" baseline="0" dirty="0" smtClean="0"/>
                        <a:t>)</a:t>
                      </a:r>
                      <a:endParaRPr lang="en-US" sz="1400" dirty="0"/>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Start</a:t>
                      </a:r>
                      <a:r>
                        <a:rPr lang="en-US" sz="1400" baseline="0" dirty="0" smtClean="0"/>
                        <a:t> Date</a:t>
                      </a:r>
                      <a:endParaRPr lang="en-US" sz="1400" dirty="0"/>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Date</a:t>
                      </a:r>
                      <a:endParaRPr lang="en-US" sz="1400" dirty="0"/>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Delivery – Scope</a:t>
                      </a:r>
                      <a:r>
                        <a:rPr lang="en-US" sz="1400" baseline="0" dirty="0" smtClean="0"/>
                        <a:t> &amp; Schedule</a:t>
                      </a:r>
                      <a:endParaRPr lang="en-US" sz="1400" dirty="0"/>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CA</a:t>
                      </a:r>
                      <a:r>
                        <a:rPr lang="en-US" sz="1400" baseline="0" dirty="0" smtClean="0"/>
                        <a:t> Agile</a:t>
                      </a:r>
                      <a:endParaRPr lang="en-US" sz="1400" dirty="0"/>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RTE or SM</a:t>
                      </a:r>
                    </a:p>
                    <a:p>
                      <a:endParaRPr lang="en-US" sz="1400" dirty="0"/>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715273">
                <a:tc>
                  <a:txBody>
                    <a:bodyPr/>
                    <a:lstStyle/>
                    <a:p>
                      <a:r>
                        <a:rPr lang="en-US" sz="1400" dirty="0" smtClean="0"/>
                        <a:t>Release</a:t>
                      </a:r>
                      <a:r>
                        <a:rPr lang="en-US" sz="1400" baseline="0" dirty="0" smtClean="0"/>
                        <a:t> </a:t>
                      </a:r>
                    </a:p>
                    <a:p>
                      <a:r>
                        <a:rPr lang="en-US" sz="1400" baseline="0" dirty="0" smtClean="0"/>
                        <a:t>(PI </a:t>
                      </a:r>
                      <a:r>
                        <a:rPr lang="en-US" sz="1400" baseline="0" dirty="0" err="1" smtClean="0"/>
                        <a:t>Timebox</a:t>
                      </a:r>
                      <a:r>
                        <a:rPr lang="en-US" sz="1400" baseline="0" dirty="0" smtClean="0"/>
                        <a:t>)</a:t>
                      </a:r>
                      <a:endParaRPr lang="en-US" sz="1400" dirty="0"/>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baseline="0" dirty="0" smtClean="0"/>
                        <a:t>Release Date</a:t>
                      </a:r>
                      <a:endParaRPr lang="en-US" sz="1400" dirty="0"/>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Date</a:t>
                      </a:r>
                      <a:endParaRPr lang="en-US" sz="1400" dirty="0"/>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Delivery – Scope</a:t>
                      </a:r>
                      <a:r>
                        <a:rPr lang="en-US" sz="1400" baseline="0" dirty="0" smtClean="0"/>
                        <a:t> &amp; Schedule</a:t>
                      </a:r>
                      <a:endParaRPr lang="en-US" sz="1400" dirty="0"/>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CA</a:t>
                      </a:r>
                      <a:r>
                        <a:rPr lang="en-US" sz="1400" baseline="0" dirty="0" smtClean="0"/>
                        <a:t> Agile</a:t>
                      </a:r>
                      <a:endParaRPr lang="en-US" sz="1400" dirty="0"/>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b="0" dirty="0" smtClean="0"/>
                        <a:t>RTE or SM</a:t>
                      </a:r>
                      <a:endParaRPr lang="en-US" sz="1400" b="0" dirty="0"/>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982044">
                <a:tc>
                  <a:txBody>
                    <a:bodyPr/>
                    <a:lstStyle/>
                    <a:p>
                      <a:r>
                        <a:rPr lang="en-US" sz="1400" dirty="0" smtClean="0"/>
                        <a:t>Mapped Project</a:t>
                      </a:r>
                      <a:endParaRPr lang="en-US" sz="1400" dirty="0"/>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Product</a:t>
                      </a:r>
                      <a:r>
                        <a:rPr lang="en-US" sz="1400" baseline="0" dirty="0" smtClean="0"/>
                        <a:t> or Application </a:t>
                      </a:r>
                      <a:endParaRPr lang="en-US" sz="1400" dirty="0"/>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Name</a:t>
                      </a:r>
                      <a:endParaRPr lang="en-US" sz="1400" dirty="0"/>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Delivery - All</a:t>
                      </a:r>
                      <a:endParaRPr lang="en-US" sz="1400" dirty="0"/>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OSAM Hub</a:t>
                      </a:r>
                      <a:r>
                        <a:rPr lang="en-US" sz="1400" baseline="0" dirty="0" smtClean="0"/>
                        <a:t> Data Management Admin Tool</a:t>
                      </a:r>
                      <a:endParaRPr lang="en-US" sz="1400" dirty="0"/>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b="0" dirty="0" smtClean="0"/>
                        <a:t>Cost</a:t>
                      </a:r>
                      <a:r>
                        <a:rPr lang="en-US" sz="1400" b="0" baseline="0" dirty="0" smtClean="0"/>
                        <a:t> Center Owner or Delegate</a:t>
                      </a:r>
                      <a:endParaRPr lang="en-US" sz="1400" b="0" dirty="0"/>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16114528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txBox="1">
            <a:spLocks/>
          </p:cNvSpPr>
          <p:nvPr/>
        </p:nvSpPr>
        <p:spPr>
          <a:xfrm>
            <a:off x="1475099" y="1337809"/>
            <a:ext cx="7251051" cy="4405873"/>
          </a:xfrm>
          <a:prstGeom prst="rect">
            <a:avLst/>
          </a:prstGeom>
        </p:spPr>
        <p:txBody>
          <a:bodyPr wrap="square" lIns="175764" tIns="0" rIns="175764" bIns="0" anchor="t"/>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1219140">
              <a:lnSpc>
                <a:spcPct val="100000"/>
              </a:lnSpc>
              <a:spcBef>
                <a:spcPts val="0"/>
              </a:spcBef>
              <a:buSzTx/>
            </a:pPr>
            <a:r>
              <a:rPr lang="en-US" sz="1600" b="1" u="sng" spc="-67" dirty="0">
                <a:gradFill>
                  <a:gsLst>
                    <a:gs pos="5417">
                      <a:srgbClr val="53565A"/>
                    </a:gs>
                    <a:gs pos="28000">
                      <a:srgbClr val="53565A"/>
                    </a:gs>
                  </a:gsLst>
                  <a:lin ang="5400000" scaled="0"/>
                </a:gradFill>
                <a:latin typeface="Arial"/>
              </a:rPr>
              <a:t>Group By</a:t>
            </a:r>
          </a:p>
          <a:p>
            <a:pPr marL="228589" indent="-228589" defTabSz="1219140">
              <a:lnSpc>
                <a:spcPct val="100000"/>
              </a:lnSpc>
              <a:spcBef>
                <a:spcPts val="0"/>
              </a:spcBef>
              <a:buSzTx/>
              <a:buFont typeface="Arial" panose="020B0604020202020204" pitchFamily="34" charset="0"/>
              <a:buChar char="•"/>
            </a:pPr>
            <a:r>
              <a:rPr lang="en-US" sz="1500" dirty="0">
                <a:gradFill>
                  <a:gsLst>
                    <a:gs pos="5417">
                      <a:srgbClr val="53565A"/>
                    </a:gs>
                    <a:gs pos="28000">
                      <a:srgbClr val="53565A"/>
                    </a:gs>
                  </a:gsLst>
                  <a:lin ang="5400000" scaled="0"/>
                </a:gradFill>
                <a:latin typeface="Arial"/>
              </a:rPr>
              <a:t>Cost Center </a:t>
            </a:r>
            <a:r>
              <a:rPr lang="en-US" sz="1500" dirty="0" smtClean="0">
                <a:gradFill>
                  <a:gsLst>
                    <a:gs pos="5417">
                      <a:srgbClr val="53565A"/>
                    </a:gs>
                    <a:gs pos="28000">
                      <a:srgbClr val="53565A"/>
                    </a:gs>
                  </a:gsLst>
                  <a:lin ang="5400000" scaled="0"/>
                </a:gradFill>
                <a:latin typeface="Arial"/>
              </a:rPr>
              <a:t>Structure and Product or Billing Application </a:t>
            </a:r>
            <a:endParaRPr lang="en-US" sz="1600" b="1" u="sng" spc="-67" dirty="0">
              <a:gradFill>
                <a:gsLst>
                  <a:gs pos="5417">
                    <a:srgbClr val="55565A"/>
                  </a:gs>
                  <a:gs pos="28000">
                    <a:srgbClr val="55565A"/>
                  </a:gs>
                </a:gsLst>
                <a:lin ang="5400000" scaled="0"/>
              </a:gradFill>
              <a:latin typeface="Arial" panose="020B0604020202020204"/>
            </a:endParaRPr>
          </a:p>
          <a:p>
            <a:endParaRPr lang="en-US" sz="1600" b="1" u="sng" spc="-67" dirty="0">
              <a:gradFill>
                <a:gsLst>
                  <a:gs pos="5417">
                    <a:srgbClr val="55565A"/>
                  </a:gs>
                  <a:gs pos="28000">
                    <a:srgbClr val="55565A"/>
                  </a:gs>
                </a:gsLst>
                <a:lin ang="5400000" scaled="0"/>
              </a:gradFill>
              <a:latin typeface="Arial" panose="020B0604020202020204"/>
            </a:endParaRPr>
          </a:p>
          <a:p>
            <a:endParaRPr lang="en-US" sz="1600" b="1" u="sng" spc="-67" dirty="0">
              <a:gradFill>
                <a:gsLst>
                  <a:gs pos="5417">
                    <a:srgbClr val="55565A"/>
                  </a:gs>
                  <a:gs pos="28000">
                    <a:srgbClr val="55565A"/>
                  </a:gs>
                </a:gsLst>
                <a:lin ang="5400000" scaled="0"/>
              </a:gradFill>
              <a:latin typeface="Arial" panose="020B0604020202020204"/>
            </a:endParaRPr>
          </a:p>
          <a:p>
            <a:endParaRPr lang="en-US" sz="1600" b="1" u="sng" spc="-67" dirty="0">
              <a:gradFill>
                <a:gsLst>
                  <a:gs pos="5417">
                    <a:srgbClr val="55565A"/>
                  </a:gs>
                  <a:gs pos="28000">
                    <a:srgbClr val="55565A"/>
                  </a:gs>
                </a:gsLst>
                <a:lin ang="5400000" scaled="0"/>
              </a:gradFill>
              <a:latin typeface="Arial" panose="020B0604020202020204"/>
            </a:endParaRPr>
          </a:p>
          <a:p>
            <a:endParaRPr lang="en-US" sz="1600" b="1" u="sng" spc="-67" dirty="0">
              <a:gradFill>
                <a:gsLst>
                  <a:gs pos="5417">
                    <a:srgbClr val="55565A"/>
                  </a:gs>
                  <a:gs pos="28000">
                    <a:srgbClr val="55565A"/>
                  </a:gs>
                </a:gsLst>
                <a:lin ang="5400000" scaled="0"/>
              </a:gradFill>
              <a:latin typeface="Arial" panose="020B0604020202020204"/>
            </a:endParaRPr>
          </a:p>
          <a:p>
            <a:endParaRPr lang="en-US" sz="1600" b="1" u="sng" spc="-67" dirty="0">
              <a:gradFill>
                <a:gsLst>
                  <a:gs pos="5417">
                    <a:srgbClr val="55565A"/>
                  </a:gs>
                  <a:gs pos="28000">
                    <a:srgbClr val="55565A"/>
                  </a:gs>
                </a:gsLst>
                <a:lin ang="5400000" scaled="0"/>
              </a:gradFill>
              <a:latin typeface="Arial" panose="020B0604020202020204"/>
            </a:endParaRPr>
          </a:p>
          <a:p>
            <a:endParaRPr lang="en-US" sz="1600" b="1" u="sng" spc="-67" dirty="0">
              <a:gradFill>
                <a:gsLst>
                  <a:gs pos="5417">
                    <a:srgbClr val="55565A"/>
                  </a:gs>
                  <a:gs pos="28000">
                    <a:srgbClr val="55565A"/>
                  </a:gs>
                </a:gsLst>
                <a:lin ang="5400000" scaled="0"/>
              </a:gradFill>
              <a:latin typeface="Arial" panose="020B0604020202020204"/>
            </a:endParaRPr>
          </a:p>
          <a:p>
            <a:endParaRPr lang="en-US" sz="1600" b="1" u="sng" spc="-67" dirty="0">
              <a:gradFill>
                <a:gsLst>
                  <a:gs pos="5417">
                    <a:srgbClr val="55565A"/>
                  </a:gs>
                  <a:gs pos="28000">
                    <a:srgbClr val="55565A"/>
                  </a:gs>
                </a:gsLst>
                <a:lin ang="5400000" scaled="0"/>
              </a:gradFill>
              <a:latin typeface="Arial" panose="020B0604020202020204"/>
            </a:endParaRPr>
          </a:p>
        </p:txBody>
      </p:sp>
      <p:grpSp>
        <p:nvGrpSpPr>
          <p:cNvPr id="13" name="Group 12"/>
          <p:cNvGrpSpPr/>
          <p:nvPr/>
        </p:nvGrpSpPr>
        <p:grpSpPr>
          <a:xfrm>
            <a:off x="698632" y="1568592"/>
            <a:ext cx="540044" cy="440197"/>
            <a:chOff x="2751138" y="1573213"/>
            <a:chExt cx="463550" cy="377825"/>
          </a:xfrm>
          <a:solidFill>
            <a:srgbClr val="FFFFFF"/>
          </a:solidFill>
        </p:grpSpPr>
        <p:sp>
          <p:nvSpPr>
            <p:cNvPr id="15" name="Freeform 14"/>
            <p:cNvSpPr>
              <a:spLocks noEditPoints="1"/>
            </p:cNvSpPr>
            <p:nvPr/>
          </p:nvSpPr>
          <p:spPr bwMode="auto">
            <a:xfrm>
              <a:off x="2751138" y="1573213"/>
              <a:ext cx="463550" cy="377825"/>
            </a:xfrm>
            <a:custGeom>
              <a:avLst/>
              <a:gdLst>
                <a:gd name="T0" fmla="*/ 292 w 292"/>
                <a:gd name="T1" fmla="*/ 192 h 238"/>
                <a:gd name="T2" fmla="*/ 292 w 292"/>
                <a:gd name="T3" fmla="*/ 0 h 238"/>
                <a:gd name="T4" fmla="*/ 0 w 292"/>
                <a:gd name="T5" fmla="*/ 0 h 238"/>
                <a:gd name="T6" fmla="*/ 0 w 292"/>
                <a:gd name="T7" fmla="*/ 192 h 238"/>
                <a:gd name="T8" fmla="*/ 87 w 292"/>
                <a:gd name="T9" fmla="*/ 192 h 238"/>
                <a:gd name="T10" fmla="*/ 87 w 292"/>
                <a:gd name="T11" fmla="*/ 211 h 238"/>
                <a:gd name="T12" fmla="*/ 47 w 292"/>
                <a:gd name="T13" fmla="*/ 211 h 238"/>
                <a:gd name="T14" fmla="*/ 47 w 292"/>
                <a:gd name="T15" fmla="*/ 238 h 238"/>
                <a:gd name="T16" fmla="*/ 249 w 292"/>
                <a:gd name="T17" fmla="*/ 238 h 238"/>
                <a:gd name="T18" fmla="*/ 249 w 292"/>
                <a:gd name="T19" fmla="*/ 211 h 238"/>
                <a:gd name="T20" fmla="*/ 208 w 292"/>
                <a:gd name="T21" fmla="*/ 211 h 238"/>
                <a:gd name="T22" fmla="*/ 208 w 292"/>
                <a:gd name="T23" fmla="*/ 192 h 238"/>
                <a:gd name="T24" fmla="*/ 292 w 292"/>
                <a:gd name="T25" fmla="*/ 192 h 238"/>
                <a:gd name="T26" fmla="*/ 240 w 292"/>
                <a:gd name="T27" fmla="*/ 228 h 238"/>
                <a:gd name="T28" fmla="*/ 55 w 292"/>
                <a:gd name="T29" fmla="*/ 228 h 238"/>
                <a:gd name="T30" fmla="*/ 55 w 292"/>
                <a:gd name="T31" fmla="*/ 220 h 238"/>
                <a:gd name="T32" fmla="*/ 240 w 292"/>
                <a:gd name="T33" fmla="*/ 220 h 238"/>
                <a:gd name="T34" fmla="*/ 240 w 292"/>
                <a:gd name="T35" fmla="*/ 228 h 238"/>
                <a:gd name="T36" fmla="*/ 200 w 292"/>
                <a:gd name="T37" fmla="*/ 197 h 238"/>
                <a:gd name="T38" fmla="*/ 200 w 292"/>
                <a:gd name="T39" fmla="*/ 211 h 238"/>
                <a:gd name="T40" fmla="*/ 95 w 292"/>
                <a:gd name="T41" fmla="*/ 211 h 238"/>
                <a:gd name="T42" fmla="*/ 95 w 292"/>
                <a:gd name="T43" fmla="*/ 197 h 238"/>
                <a:gd name="T44" fmla="*/ 200 w 292"/>
                <a:gd name="T45" fmla="*/ 197 h 238"/>
                <a:gd name="T46" fmla="*/ 8 w 292"/>
                <a:gd name="T47" fmla="*/ 9 h 238"/>
                <a:gd name="T48" fmla="*/ 284 w 292"/>
                <a:gd name="T49" fmla="*/ 9 h 238"/>
                <a:gd name="T50" fmla="*/ 284 w 292"/>
                <a:gd name="T51" fmla="*/ 183 h 238"/>
                <a:gd name="T52" fmla="*/ 8 w 292"/>
                <a:gd name="T53" fmla="*/ 183 h 238"/>
                <a:gd name="T54" fmla="*/ 8 w 292"/>
                <a:gd name="T55" fmla="*/ 9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92" h="238">
                  <a:moveTo>
                    <a:pt x="292" y="192"/>
                  </a:moveTo>
                  <a:lnTo>
                    <a:pt x="292" y="0"/>
                  </a:lnTo>
                  <a:lnTo>
                    <a:pt x="0" y="0"/>
                  </a:lnTo>
                  <a:lnTo>
                    <a:pt x="0" y="192"/>
                  </a:lnTo>
                  <a:lnTo>
                    <a:pt x="87" y="192"/>
                  </a:lnTo>
                  <a:lnTo>
                    <a:pt x="87" y="211"/>
                  </a:lnTo>
                  <a:lnTo>
                    <a:pt x="47" y="211"/>
                  </a:lnTo>
                  <a:lnTo>
                    <a:pt x="47" y="238"/>
                  </a:lnTo>
                  <a:lnTo>
                    <a:pt x="249" y="238"/>
                  </a:lnTo>
                  <a:lnTo>
                    <a:pt x="249" y="211"/>
                  </a:lnTo>
                  <a:lnTo>
                    <a:pt x="208" y="211"/>
                  </a:lnTo>
                  <a:lnTo>
                    <a:pt x="208" y="192"/>
                  </a:lnTo>
                  <a:lnTo>
                    <a:pt x="292" y="192"/>
                  </a:lnTo>
                  <a:close/>
                  <a:moveTo>
                    <a:pt x="240" y="228"/>
                  </a:moveTo>
                  <a:lnTo>
                    <a:pt x="55" y="228"/>
                  </a:lnTo>
                  <a:lnTo>
                    <a:pt x="55" y="220"/>
                  </a:lnTo>
                  <a:lnTo>
                    <a:pt x="240" y="220"/>
                  </a:lnTo>
                  <a:lnTo>
                    <a:pt x="240" y="228"/>
                  </a:lnTo>
                  <a:close/>
                  <a:moveTo>
                    <a:pt x="200" y="197"/>
                  </a:moveTo>
                  <a:lnTo>
                    <a:pt x="200" y="211"/>
                  </a:lnTo>
                  <a:lnTo>
                    <a:pt x="95" y="211"/>
                  </a:lnTo>
                  <a:lnTo>
                    <a:pt x="95" y="197"/>
                  </a:lnTo>
                  <a:lnTo>
                    <a:pt x="200" y="197"/>
                  </a:lnTo>
                  <a:close/>
                  <a:moveTo>
                    <a:pt x="8" y="9"/>
                  </a:moveTo>
                  <a:lnTo>
                    <a:pt x="284" y="9"/>
                  </a:lnTo>
                  <a:lnTo>
                    <a:pt x="284" y="183"/>
                  </a:lnTo>
                  <a:lnTo>
                    <a:pt x="8" y="183"/>
                  </a:lnTo>
                  <a:lnTo>
                    <a:pt x="8" y="9"/>
                  </a:lnTo>
                  <a:close/>
                </a:path>
              </a:pathLst>
            </a:custGeom>
            <a:grpFill/>
            <a:ln>
              <a:noFill/>
            </a:ln>
          </p:spPr>
          <p:txBody>
            <a:bodyPr vert="horz" wrap="square" lIns="91440" tIns="45720" rIns="91440" bIns="45720" numCol="1" anchor="t" anchorCtr="0" compatLnSpc="1">
              <a:prstTxWarp prst="textNoShape">
                <a:avLst/>
              </a:prstTxWarp>
            </a:bodyPr>
            <a:lstStyle/>
            <a:p>
              <a:endParaRPr lang="en-US" dirty="0">
                <a:solidFill>
                  <a:srgbClr val="55565A"/>
                </a:solidFill>
              </a:endParaRPr>
            </a:p>
          </p:txBody>
        </p:sp>
        <p:sp>
          <p:nvSpPr>
            <p:cNvPr id="19" name="Freeform 18"/>
            <p:cNvSpPr>
              <a:spLocks noEditPoints="1"/>
            </p:cNvSpPr>
            <p:nvPr/>
          </p:nvSpPr>
          <p:spPr bwMode="auto">
            <a:xfrm>
              <a:off x="2797176" y="1616076"/>
              <a:ext cx="347663" cy="209550"/>
            </a:xfrm>
            <a:custGeom>
              <a:avLst/>
              <a:gdLst>
                <a:gd name="T0" fmla="*/ 31 w 219"/>
                <a:gd name="T1" fmla="*/ 132 h 132"/>
                <a:gd name="T2" fmla="*/ 24 w 219"/>
                <a:gd name="T3" fmla="*/ 126 h 132"/>
                <a:gd name="T4" fmla="*/ 75 w 219"/>
                <a:gd name="T5" fmla="*/ 57 h 132"/>
                <a:gd name="T6" fmla="*/ 142 w 219"/>
                <a:gd name="T7" fmla="*/ 103 h 132"/>
                <a:gd name="T8" fmla="*/ 213 w 219"/>
                <a:gd name="T9" fmla="*/ 31 h 132"/>
                <a:gd name="T10" fmla="*/ 219 w 219"/>
                <a:gd name="T11" fmla="*/ 38 h 132"/>
                <a:gd name="T12" fmla="*/ 143 w 219"/>
                <a:gd name="T13" fmla="*/ 115 h 132"/>
                <a:gd name="T14" fmla="*/ 77 w 219"/>
                <a:gd name="T15" fmla="*/ 69 h 132"/>
                <a:gd name="T16" fmla="*/ 31 w 219"/>
                <a:gd name="T17" fmla="*/ 132 h 132"/>
                <a:gd name="T18" fmla="*/ 54 w 219"/>
                <a:gd name="T19" fmla="*/ 21 h 132"/>
                <a:gd name="T20" fmla="*/ 32 w 219"/>
                <a:gd name="T21" fmla="*/ 21 h 132"/>
                <a:gd name="T22" fmla="*/ 32 w 219"/>
                <a:gd name="T23" fmla="*/ 0 h 132"/>
                <a:gd name="T24" fmla="*/ 23 w 219"/>
                <a:gd name="T25" fmla="*/ 0 h 132"/>
                <a:gd name="T26" fmla="*/ 23 w 219"/>
                <a:gd name="T27" fmla="*/ 21 h 132"/>
                <a:gd name="T28" fmla="*/ 0 w 219"/>
                <a:gd name="T29" fmla="*/ 21 h 132"/>
                <a:gd name="T30" fmla="*/ 0 w 219"/>
                <a:gd name="T31" fmla="*/ 30 h 132"/>
                <a:gd name="T32" fmla="*/ 23 w 219"/>
                <a:gd name="T33" fmla="*/ 30 h 132"/>
                <a:gd name="T34" fmla="*/ 23 w 219"/>
                <a:gd name="T35" fmla="*/ 52 h 132"/>
                <a:gd name="T36" fmla="*/ 32 w 219"/>
                <a:gd name="T37" fmla="*/ 52 h 132"/>
                <a:gd name="T38" fmla="*/ 32 w 219"/>
                <a:gd name="T39" fmla="*/ 30 h 132"/>
                <a:gd name="T40" fmla="*/ 54 w 219"/>
                <a:gd name="T41" fmla="*/ 30 h 132"/>
                <a:gd name="T42" fmla="*/ 54 w 219"/>
                <a:gd name="T43" fmla="*/ 21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9" h="132">
                  <a:moveTo>
                    <a:pt x="31" y="132"/>
                  </a:moveTo>
                  <a:lnTo>
                    <a:pt x="24" y="126"/>
                  </a:lnTo>
                  <a:lnTo>
                    <a:pt x="75" y="57"/>
                  </a:lnTo>
                  <a:lnTo>
                    <a:pt x="142" y="103"/>
                  </a:lnTo>
                  <a:lnTo>
                    <a:pt x="213" y="31"/>
                  </a:lnTo>
                  <a:lnTo>
                    <a:pt x="219" y="38"/>
                  </a:lnTo>
                  <a:lnTo>
                    <a:pt x="143" y="115"/>
                  </a:lnTo>
                  <a:lnTo>
                    <a:pt x="77" y="69"/>
                  </a:lnTo>
                  <a:lnTo>
                    <a:pt x="31" y="132"/>
                  </a:lnTo>
                  <a:close/>
                  <a:moveTo>
                    <a:pt x="54" y="21"/>
                  </a:moveTo>
                  <a:lnTo>
                    <a:pt x="32" y="21"/>
                  </a:lnTo>
                  <a:lnTo>
                    <a:pt x="32" y="0"/>
                  </a:lnTo>
                  <a:lnTo>
                    <a:pt x="23" y="0"/>
                  </a:lnTo>
                  <a:lnTo>
                    <a:pt x="23" y="21"/>
                  </a:lnTo>
                  <a:lnTo>
                    <a:pt x="0" y="21"/>
                  </a:lnTo>
                  <a:lnTo>
                    <a:pt x="0" y="30"/>
                  </a:lnTo>
                  <a:lnTo>
                    <a:pt x="23" y="30"/>
                  </a:lnTo>
                  <a:lnTo>
                    <a:pt x="23" y="52"/>
                  </a:lnTo>
                  <a:lnTo>
                    <a:pt x="32" y="52"/>
                  </a:lnTo>
                  <a:lnTo>
                    <a:pt x="32" y="30"/>
                  </a:lnTo>
                  <a:lnTo>
                    <a:pt x="54" y="30"/>
                  </a:lnTo>
                  <a:lnTo>
                    <a:pt x="54" y="21"/>
                  </a:lnTo>
                  <a:close/>
                </a:path>
              </a:pathLst>
            </a:custGeom>
            <a:grpFill/>
            <a:ln>
              <a:noFill/>
            </a:ln>
          </p:spPr>
          <p:txBody>
            <a:bodyPr vert="horz" wrap="square" lIns="91440" tIns="45720" rIns="91440" bIns="45720" numCol="1" anchor="t" anchorCtr="0" compatLnSpc="1">
              <a:prstTxWarp prst="textNoShape">
                <a:avLst/>
              </a:prstTxWarp>
            </a:bodyPr>
            <a:lstStyle/>
            <a:p>
              <a:endParaRPr lang="en-US" dirty="0">
                <a:solidFill>
                  <a:srgbClr val="55565A"/>
                </a:solidFill>
              </a:endParaRPr>
            </a:p>
          </p:txBody>
        </p:sp>
      </p:grpSp>
      <p:sp>
        <p:nvSpPr>
          <p:cNvPr id="8" name="Title 1"/>
          <p:cNvSpPr txBox="1">
            <a:spLocks/>
          </p:cNvSpPr>
          <p:nvPr/>
        </p:nvSpPr>
        <p:spPr>
          <a:xfrm>
            <a:off x="461389" y="304803"/>
            <a:ext cx="8396863" cy="620359"/>
          </a:xfrm>
          <a:prstGeom prst="rect">
            <a:avLst/>
          </a:prstGeom>
        </p:spPr>
        <p:txBody>
          <a:bodyPr vert="horz" lIns="121914" tIns="60957" rIns="121914" bIns="60957" rtlCol="0" anchor="b" anchorCtr="0">
            <a:normAutofit/>
          </a:bodyPr>
          <a:lstStyle>
            <a:lvl1pPr algn="l" defTabSz="914400" rtl="0" eaLnBrk="1" latinLnBrk="0" hangingPunct="1">
              <a:lnSpc>
                <a:spcPct val="90000"/>
              </a:lnSpc>
              <a:spcBef>
                <a:spcPct val="0"/>
              </a:spcBef>
              <a:buNone/>
              <a:defRPr sz="2000" b="0" kern="1200">
                <a:solidFill>
                  <a:schemeClr val="tx1"/>
                </a:solidFill>
                <a:latin typeface="Arial" pitchFamily="34" charset="0"/>
                <a:ea typeface="+mj-ea"/>
                <a:cs typeface="Arial" pitchFamily="34" charset="0"/>
              </a:defRPr>
            </a:lvl1pPr>
          </a:lstStyle>
          <a:p>
            <a:r>
              <a:rPr lang="en-US" dirty="0" smtClean="0">
                <a:solidFill>
                  <a:srgbClr val="55565A"/>
                </a:solidFill>
              </a:rPr>
              <a:t>Delivery Data Element Detail – Cont.</a:t>
            </a:r>
            <a:endParaRPr lang="en-US" dirty="0">
              <a:solidFill>
                <a:srgbClr val="55565A"/>
              </a:solidFill>
            </a:endParaRPr>
          </a:p>
        </p:txBody>
      </p:sp>
      <p:sp>
        <p:nvSpPr>
          <p:cNvPr id="9" name="Rectangle 26"/>
          <p:cNvSpPr>
            <a:spLocks noChangeArrowheads="1"/>
          </p:cNvSpPr>
          <p:nvPr/>
        </p:nvSpPr>
        <p:spPr bwMode="auto">
          <a:xfrm>
            <a:off x="531099" y="1337808"/>
            <a:ext cx="875110" cy="4819153"/>
          </a:xfrm>
          <a:prstGeom prst="rect">
            <a:avLst/>
          </a:prstGeom>
          <a:solidFill>
            <a:srgbClr val="422C8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51192" tIns="36566" rIns="21938" bIns="36566" numCol="1" anchor="ctr" anchorCtr="0" compatLnSpc="1">
            <a:prstTxWarp prst="textNoShape">
              <a:avLst/>
            </a:prstTxWarp>
          </a:bodyPr>
          <a:lstStyle/>
          <a:p>
            <a:pPr defTabSz="1219140">
              <a:lnSpc>
                <a:spcPct val="95000"/>
              </a:lnSpc>
            </a:pPr>
            <a:endParaRPr lang="en-US" sz="900" dirty="0">
              <a:solidFill>
                <a:srgbClr val="53565A"/>
              </a:solidFill>
            </a:endParaRPr>
          </a:p>
        </p:txBody>
      </p:sp>
      <p:grpSp>
        <p:nvGrpSpPr>
          <p:cNvPr id="10" name="Group 9"/>
          <p:cNvGrpSpPr/>
          <p:nvPr/>
        </p:nvGrpSpPr>
        <p:grpSpPr>
          <a:xfrm>
            <a:off x="676270" y="1500190"/>
            <a:ext cx="528638" cy="528639"/>
            <a:chOff x="3405188" y="812800"/>
            <a:chExt cx="704850" cy="528638"/>
          </a:xfrm>
        </p:grpSpPr>
        <p:sp>
          <p:nvSpPr>
            <p:cNvPr id="11" name="Freeform 35"/>
            <p:cNvSpPr>
              <a:spLocks/>
            </p:cNvSpPr>
            <p:nvPr/>
          </p:nvSpPr>
          <p:spPr bwMode="auto">
            <a:xfrm>
              <a:off x="3405188" y="812800"/>
              <a:ext cx="704850" cy="528638"/>
            </a:xfrm>
            <a:custGeom>
              <a:avLst/>
              <a:gdLst>
                <a:gd name="T0" fmla="*/ 94 w 188"/>
                <a:gd name="T1" fmla="*/ 0 h 141"/>
                <a:gd name="T2" fmla="*/ 0 w 188"/>
                <a:gd name="T3" fmla="*/ 94 h 141"/>
                <a:gd name="T4" fmla="*/ 13 w 188"/>
                <a:gd name="T5" fmla="*/ 141 h 141"/>
                <a:gd name="T6" fmla="*/ 18 w 188"/>
                <a:gd name="T7" fmla="*/ 139 h 141"/>
                <a:gd name="T8" fmla="*/ 18 w 188"/>
                <a:gd name="T9" fmla="*/ 139 h 141"/>
                <a:gd name="T10" fmla="*/ 5 w 188"/>
                <a:gd name="T11" fmla="*/ 94 h 141"/>
                <a:gd name="T12" fmla="*/ 94 w 188"/>
                <a:gd name="T13" fmla="*/ 6 h 141"/>
                <a:gd name="T14" fmla="*/ 182 w 188"/>
                <a:gd name="T15" fmla="*/ 94 h 141"/>
                <a:gd name="T16" fmla="*/ 172 w 188"/>
                <a:gd name="T17" fmla="*/ 135 h 141"/>
                <a:gd name="T18" fmla="*/ 177 w 188"/>
                <a:gd name="T19" fmla="*/ 138 h 141"/>
                <a:gd name="T20" fmla="*/ 177 w 188"/>
                <a:gd name="T21" fmla="*/ 138 h 141"/>
                <a:gd name="T22" fmla="*/ 188 w 188"/>
                <a:gd name="T23" fmla="*/ 94 h 141"/>
                <a:gd name="T24" fmla="*/ 94 w 188"/>
                <a:gd name="T25" fmla="*/ 0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8" h="141">
                  <a:moveTo>
                    <a:pt x="94" y="0"/>
                  </a:moveTo>
                  <a:cubicBezTo>
                    <a:pt x="42" y="0"/>
                    <a:pt x="0" y="42"/>
                    <a:pt x="0" y="94"/>
                  </a:cubicBezTo>
                  <a:cubicBezTo>
                    <a:pt x="0" y="110"/>
                    <a:pt x="5" y="127"/>
                    <a:pt x="13" y="141"/>
                  </a:cubicBezTo>
                  <a:cubicBezTo>
                    <a:pt x="18" y="139"/>
                    <a:pt x="18" y="139"/>
                    <a:pt x="18" y="139"/>
                  </a:cubicBezTo>
                  <a:cubicBezTo>
                    <a:pt x="18" y="139"/>
                    <a:pt x="18" y="139"/>
                    <a:pt x="18" y="139"/>
                  </a:cubicBezTo>
                  <a:cubicBezTo>
                    <a:pt x="10" y="125"/>
                    <a:pt x="5" y="110"/>
                    <a:pt x="5" y="94"/>
                  </a:cubicBezTo>
                  <a:cubicBezTo>
                    <a:pt x="5" y="45"/>
                    <a:pt x="45" y="6"/>
                    <a:pt x="94" y="6"/>
                  </a:cubicBezTo>
                  <a:cubicBezTo>
                    <a:pt x="143" y="6"/>
                    <a:pt x="182" y="45"/>
                    <a:pt x="182" y="94"/>
                  </a:cubicBezTo>
                  <a:cubicBezTo>
                    <a:pt x="182" y="108"/>
                    <a:pt x="179" y="123"/>
                    <a:pt x="172" y="135"/>
                  </a:cubicBezTo>
                  <a:cubicBezTo>
                    <a:pt x="177" y="138"/>
                    <a:pt x="177" y="138"/>
                    <a:pt x="177" y="138"/>
                  </a:cubicBezTo>
                  <a:cubicBezTo>
                    <a:pt x="177" y="138"/>
                    <a:pt x="177" y="138"/>
                    <a:pt x="177" y="138"/>
                  </a:cubicBezTo>
                  <a:cubicBezTo>
                    <a:pt x="184" y="125"/>
                    <a:pt x="188" y="109"/>
                    <a:pt x="188" y="94"/>
                  </a:cubicBezTo>
                  <a:cubicBezTo>
                    <a:pt x="188" y="42"/>
                    <a:pt x="145" y="0"/>
                    <a:pt x="9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5565A"/>
                </a:solidFill>
              </a:endParaRPr>
            </a:p>
          </p:txBody>
        </p:sp>
        <p:sp>
          <p:nvSpPr>
            <p:cNvPr id="14" name="Freeform 36"/>
            <p:cNvSpPr>
              <a:spLocks/>
            </p:cNvSpPr>
            <p:nvPr/>
          </p:nvSpPr>
          <p:spPr bwMode="auto">
            <a:xfrm>
              <a:off x="3473450" y="876300"/>
              <a:ext cx="569912" cy="409575"/>
            </a:xfrm>
            <a:custGeom>
              <a:avLst/>
              <a:gdLst>
                <a:gd name="T0" fmla="*/ 124 w 152"/>
                <a:gd name="T1" fmla="*/ 100 h 109"/>
                <a:gd name="T2" fmla="*/ 145 w 152"/>
                <a:gd name="T3" fmla="*/ 109 h 109"/>
                <a:gd name="T4" fmla="*/ 145 w 152"/>
                <a:gd name="T5" fmla="*/ 109 h 109"/>
                <a:gd name="T6" fmla="*/ 146 w 152"/>
                <a:gd name="T7" fmla="*/ 108 h 109"/>
                <a:gd name="T8" fmla="*/ 152 w 152"/>
                <a:gd name="T9" fmla="*/ 77 h 109"/>
                <a:gd name="T10" fmla="*/ 76 w 152"/>
                <a:gd name="T11" fmla="*/ 0 h 109"/>
                <a:gd name="T12" fmla="*/ 0 w 152"/>
                <a:gd name="T13" fmla="*/ 77 h 109"/>
                <a:gd name="T14" fmla="*/ 6 w 152"/>
                <a:gd name="T15" fmla="*/ 106 h 109"/>
                <a:gd name="T16" fmla="*/ 7 w 152"/>
                <a:gd name="T17" fmla="*/ 109 h 109"/>
                <a:gd name="T18" fmla="*/ 27 w 152"/>
                <a:gd name="T19" fmla="*/ 101 h 109"/>
                <a:gd name="T20" fmla="*/ 25 w 152"/>
                <a:gd name="T21" fmla="*/ 95 h 109"/>
                <a:gd name="T22" fmla="*/ 10 w 152"/>
                <a:gd name="T23" fmla="*/ 101 h 109"/>
                <a:gd name="T24" fmla="*/ 9 w 152"/>
                <a:gd name="T25" fmla="*/ 100 h 109"/>
                <a:gd name="T26" fmla="*/ 6 w 152"/>
                <a:gd name="T27" fmla="*/ 77 h 109"/>
                <a:gd name="T28" fmla="*/ 9 w 152"/>
                <a:gd name="T29" fmla="*/ 54 h 109"/>
                <a:gd name="T30" fmla="*/ 10 w 152"/>
                <a:gd name="T31" fmla="*/ 53 h 109"/>
                <a:gd name="T32" fmla="*/ 25 w 152"/>
                <a:gd name="T33" fmla="*/ 59 h 109"/>
                <a:gd name="T34" fmla="*/ 27 w 152"/>
                <a:gd name="T35" fmla="*/ 54 h 109"/>
                <a:gd name="T36" fmla="*/ 12 w 152"/>
                <a:gd name="T37" fmla="*/ 47 h 109"/>
                <a:gd name="T38" fmla="*/ 12 w 152"/>
                <a:gd name="T39" fmla="*/ 46 h 109"/>
                <a:gd name="T40" fmla="*/ 45 w 152"/>
                <a:gd name="T41" fmla="*/ 13 h 109"/>
                <a:gd name="T42" fmla="*/ 46 w 152"/>
                <a:gd name="T43" fmla="*/ 13 h 109"/>
                <a:gd name="T44" fmla="*/ 53 w 152"/>
                <a:gd name="T45" fmla="*/ 29 h 109"/>
                <a:gd name="T46" fmla="*/ 58 w 152"/>
                <a:gd name="T47" fmla="*/ 27 h 109"/>
                <a:gd name="T48" fmla="*/ 51 w 152"/>
                <a:gd name="T49" fmla="*/ 11 h 109"/>
                <a:gd name="T50" fmla="*/ 53 w 152"/>
                <a:gd name="T51" fmla="*/ 10 h 109"/>
                <a:gd name="T52" fmla="*/ 99 w 152"/>
                <a:gd name="T53" fmla="*/ 10 h 109"/>
                <a:gd name="T54" fmla="*/ 101 w 152"/>
                <a:gd name="T55" fmla="*/ 11 h 109"/>
                <a:gd name="T56" fmla="*/ 94 w 152"/>
                <a:gd name="T57" fmla="*/ 27 h 109"/>
                <a:gd name="T58" fmla="*/ 99 w 152"/>
                <a:gd name="T59" fmla="*/ 29 h 109"/>
                <a:gd name="T60" fmla="*/ 105 w 152"/>
                <a:gd name="T61" fmla="*/ 13 h 109"/>
                <a:gd name="T62" fmla="*/ 106 w 152"/>
                <a:gd name="T63" fmla="*/ 13 h 109"/>
                <a:gd name="T64" fmla="*/ 139 w 152"/>
                <a:gd name="T65" fmla="*/ 46 h 109"/>
                <a:gd name="T66" fmla="*/ 140 w 152"/>
                <a:gd name="T67" fmla="*/ 48 h 109"/>
                <a:gd name="T68" fmla="*/ 124 w 152"/>
                <a:gd name="T69" fmla="*/ 54 h 109"/>
                <a:gd name="T70" fmla="*/ 127 w 152"/>
                <a:gd name="T71" fmla="*/ 59 h 109"/>
                <a:gd name="T72" fmla="*/ 142 w 152"/>
                <a:gd name="T73" fmla="*/ 53 h 109"/>
                <a:gd name="T74" fmla="*/ 142 w 152"/>
                <a:gd name="T75" fmla="*/ 54 h 109"/>
                <a:gd name="T76" fmla="*/ 146 w 152"/>
                <a:gd name="T77" fmla="*/ 77 h 109"/>
                <a:gd name="T78" fmla="*/ 142 w 152"/>
                <a:gd name="T79" fmla="*/ 100 h 109"/>
                <a:gd name="T80" fmla="*/ 142 w 152"/>
                <a:gd name="T81" fmla="*/ 101 h 109"/>
                <a:gd name="T82" fmla="*/ 127 w 152"/>
                <a:gd name="T83" fmla="*/ 95 h 109"/>
                <a:gd name="T84" fmla="*/ 124 w 152"/>
                <a:gd name="T85" fmla="*/ 10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52" h="109">
                  <a:moveTo>
                    <a:pt x="124" y="100"/>
                  </a:moveTo>
                  <a:cubicBezTo>
                    <a:pt x="145" y="109"/>
                    <a:pt x="145" y="109"/>
                    <a:pt x="145" y="109"/>
                  </a:cubicBezTo>
                  <a:cubicBezTo>
                    <a:pt x="145" y="109"/>
                    <a:pt x="145" y="109"/>
                    <a:pt x="145" y="109"/>
                  </a:cubicBezTo>
                  <a:cubicBezTo>
                    <a:pt x="146" y="108"/>
                    <a:pt x="146" y="108"/>
                    <a:pt x="146" y="108"/>
                  </a:cubicBezTo>
                  <a:cubicBezTo>
                    <a:pt x="150" y="98"/>
                    <a:pt x="152" y="88"/>
                    <a:pt x="152" y="77"/>
                  </a:cubicBezTo>
                  <a:cubicBezTo>
                    <a:pt x="152" y="35"/>
                    <a:pt x="118" y="0"/>
                    <a:pt x="76" y="0"/>
                  </a:cubicBezTo>
                  <a:cubicBezTo>
                    <a:pt x="34" y="0"/>
                    <a:pt x="0" y="35"/>
                    <a:pt x="0" y="77"/>
                  </a:cubicBezTo>
                  <a:cubicBezTo>
                    <a:pt x="0" y="87"/>
                    <a:pt x="2" y="97"/>
                    <a:pt x="6" y="106"/>
                  </a:cubicBezTo>
                  <a:cubicBezTo>
                    <a:pt x="7" y="109"/>
                    <a:pt x="7" y="109"/>
                    <a:pt x="7" y="109"/>
                  </a:cubicBezTo>
                  <a:cubicBezTo>
                    <a:pt x="27" y="101"/>
                    <a:pt x="27" y="101"/>
                    <a:pt x="27" y="101"/>
                  </a:cubicBezTo>
                  <a:cubicBezTo>
                    <a:pt x="25" y="95"/>
                    <a:pt x="25" y="95"/>
                    <a:pt x="25" y="95"/>
                  </a:cubicBezTo>
                  <a:cubicBezTo>
                    <a:pt x="10" y="101"/>
                    <a:pt x="10" y="101"/>
                    <a:pt x="10" y="101"/>
                  </a:cubicBezTo>
                  <a:cubicBezTo>
                    <a:pt x="9" y="100"/>
                    <a:pt x="9" y="100"/>
                    <a:pt x="9" y="100"/>
                  </a:cubicBezTo>
                  <a:cubicBezTo>
                    <a:pt x="7" y="94"/>
                    <a:pt x="6" y="86"/>
                    <a:pt x="6" y="77"/>
                  </a:cubicBezTo>
                  <a:cubicBezTo>
                    <a:pt x="6" y="68"/>
                    <a:pt x="7" y="61"/>
                    <a:pt x="9" y="54"/>
                  </a:cubicBezTo>
                  <a:cubicBezTo>
                    <a:pt x="10" y="53"/>
                    <a:pt x="10" y="53"/>
                    <a:pt x="10" y="53"/>
                  </a:cubicBezTo>
                  <a:cubicBezTo>
                    <a:pt x="25" y="59"/>
                    <a:pt x="25" y="59"/>
                    <a:pt x="25" y="59"/>
                  </a:cubicBezTo>
                  <a:cubicBezTo>
                    <a:pt x="27" y="54"/>
                    <a:pt x="27" y="54"/>
                    <a:pt x="27" y="54"/>
                  </a:cubicBezTo>
                  <a:cubicBezTo>
                    <a:pt x="12" y="47"/>
                    <a:pt x="12" y="47"/>
                    <a:pt x="12" y="47"/>
                  </a:cubicBezTo>
                  <a:cubicBezTo>
                    <a:pt x="12" y="46"/>
                    <a:pt x="12" y="46"/>
                    <a:pt x="12" y="46"/>
                  </a:cubicBezTo>
                  <a:cubicBezTo>
                    <a:pt x="19" y="32"/>
                    <a:pt x="31" y="20"/>
                    <a:pt x="45" y="13"/>
                  </a:cubicBezTo>
                  <a:cubicBezTo>
                    <a:pt x="46" y="13"/>
                    <a:pt x="46" y="13"/>
                    <a:pt x="46" y="13"/>
                  </a:cubicBezTo>
                  <a:cubicBezTo>
                    <a:pt x="53" y="29"/>
                    <a:pt x="53" y="29"/>
                    <a:pt x="53" y="29"/>
                  </a:cubicBezTo>
                  <a:cubicBezTo>
                    <a:pt x="58" y="27"/>
                    <a:pt x="58" y="27"/>
                    <a:pt x="58" y="27"/>
                  </a:cubicBezTo>
                  <a:cubicBezTo>
                    <a:pt x="51" y="11"/>
                    <a:pt x="51" y="11"/>
                    <a:pt x="51" y="11"/>
                  </a:cubicBezTo>
                  <a:cubicBezTo>
                    <a:pt x="53" y="10"/>
                    <a:pt x="53" y="10"/>
                    <a:pt x="53" y="10"/>
                  </a:cubicBezTo>
                  <a:cubicBezTo>
                    <a:pt x="68" y="6"/>
                    <a:pt x="84" y="6"/>
                    <a:pt x="99" y="10"/>
                  </a:cubicBezTo>
                  <a:cubicBezTo>
                    <a:pt x="101" y="11"/>
                    <a:pt x="101" y="11"/>
                    <a:pt x="101" y="11"/>
                  </a:cubicBezTo>
                  <a:cubicBezTo>
                    <a:pt x="94" y="27"/>
                    <a:pt x="94" y="27"/>
                    <a:pt x="94" y="27"/>
                  </a:cubicBezTo>
                  <a:cubicBezTo>
                    <a:pt x="99" y="29"/>
                    <a:pt x="99" y="29"/>
                    <a:pt x="99" y="29"/>
                  </a:cubicBezTo>
                  <a:cubicBezTo>
                    <a:pt x="105" y="13"/>
                    <a:pt x="105" y="13"/>
                    <a:pt x="105" y="13"/>
                  </a:cubicBezTo>
                  <a:cubicBezTo>
                    <a:pt x="106" y="13"/>
                    <a:pt x="106" y="13"/>
                    <a:pt x="106" y="13"/>
                  </a:cubicBezTo>
                  <a:cubicBezTo>
                    <a:pt x="121" y="20"/>
                    <a:pt x="132" y="32"/>
                    <a:pt x="139" y="46"/>
                  </a:cubicBezTo>
                  <a:cubicBezTo>
                    <a:pt x="140" y="48"/>
                    <a:pt x="140" y="48"/>
                    <a:pt x="140" y="48"/>
                  </a:cubicBezTo>
                  <a:cubicBezTo>
                    <a:pt x="124" y="54"/>
                    <a:pt x="124" y="54"/>
                    <a:pt x="124" y="54"/>
                  </a:cubicBezTo>
                  <a:cubicBezTo>
                    <a:pt x="127" y="59"/>
                    <a:pt x="127" y="59"/>
                    <a:pt x="127" y="59"/>
                  </a:cubicBezTo>
                  <a:cubicBezTo>
                    <a:pt x="142" y="53"/>
                    <a:pt x="142" y="53"/>
                    <a:pt x="142" y="53"/>
                  </a:cubicBezTo>
                  <a:cubicBezTo>
                    <a:pt x="142" y="54"/>
                    <a:pt x="142" y="54"/>
                    <a:pt x="142" y="54"/>
                  </a:cubicBezTo>
                  <a:cubicBezTo>
                    <a:pt x="145" y="61"/>
                    <a:pt x="146" y="68"/>
                    <a:pt x="146" y="77"/>
                  </a:cubicBezTo>
                  <a:cubicBezTo>
                    <a:pt x="146" y="87"/>
                    <a:pt x="145" y="94"/>
                    <a:pt x="142" y="100"/>
                  </a:cubicBezTo>
                  <a:cubicBezTo>
                    <a:pt x="142" y="101"/>
                    <a:pt x="142" y="101"/>
                    <a:pt x="142" y="101"/>
                  </a:cubicBezTo>
                  <a:cubicBezTo>
                    <a:pt x="127" y="95"/>
                    <a:pt x="127" y="95"/>
                    <a:pt x="127" y="95"/>
                  </a:cubicBezTo>
                  <a:lnTo>
                    <a:pt x="124" y="10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5565A"/>
                </a:solidFill>
              </a:endParaRPr>
            </a:p>
          </p:txBody>
        </p:sp>
        <p:sp>
          <p:nvSpPr>
            <p:cNvPr id="16" name="Freeform 61"/>
            <p:cNvSpPr>
              <a:spLocks noEditPoints="1"/>
            </p:cNvSpPr>
            <p:nvPr/>
          </p:nvSpPr>
          <p:spPr bwMode="auto">
            <a:xfrm>
              <a:off x="3713163" y="1120775"/>
              <a:ext cx="90487" cy="90488"/>
            </a:xfrm>
            <a:custGeom>
              <a:avLst/>
              <a:gdLst>
                <a:gd name="T0" fmla="*/ 12 w 24"/>
                <a:gd name="T1" fmla="*/ 24 h 24"/>
                <a:gd name="T2" fmla="*/ 0 w 24"/>
                <a:gd name="T3" fmla="*/ 12 h 24"/>
                <a:gd name="T4" fmla="*/ 12 w 24"/>
                <a:gd name="T5" fmla="*/ 0 h 24"/>
                <a:gd name="T6" fmla="*/ 24 w 24"/>
                <a:gd name="T7" fmla="*/ 12 h 24"/>
                <a:gd name="T8" fmla="*/ 12 w 24"/>
                <a:gd name="T9" fmla="*/ 24 h 24"/>
                <a:gd name="T10" fmla="*/ 12 w 24"/>
                <a:gd name="T11" fmla="*/ 3 h 24"/>
                <a:gd name="T12" fmla="*/ 3 w 24"/>
                <a:gd name="T13" fmla="*/ 12 h 24"/>
                <a:gd name="T14" fmla="*/ 12 w 24"/>
                <a:gd name="T15" fmla="*/ 20 h 24"/>
                <a:gd name="T16" fmla="*/ 20 w 24"/>
                <a:gd name="T17" fmla="*/ 12 h 24"/>
                <a:gd name="T18" fmla="*/ 12 w 24"/>
                <a:gd name="T19" fmla="*/ 3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24">
                  <a:moveTo>
                    <a:pt x="12" y="24"/>
                  </a:moveTo>
                  <a:cubicBezTo>
                    <a:pt x="5" y="24"/>
                    <a:pt x="0" y="18"/>
                    <a:pt x="0" y="12"/>
                  </a:cubicBezTo>
                  <a:cubicBezTo>
                    <a:pt x="0" y="5"/>
                    <a:pt x="5" y="0"/>
                    <a:pt x="12" y="0"/>
                  </a:cubicBezTo>
                  <a:cubicBezTo>
                    <a:pt x="18" y="0"/>
                    <a:pt x="24" y="5"/>
                    <a:pt x="24" y="12"/>
                  </a:cubicBezTo>
                  <a:cubicBezTo>
                    <a:pt x="24" y="18"/>
                    <a:pt x="18" y="24"/>
                    <a:pt x="12" y="24"/>
                  </a:cubicBezTo>
                  <a:close/>
                  <a:moveTo>
                    <a:pt x="12" y="3"/>
                  </a:moveTo>
                  <a:cubicBezTo>
                    <a:pt x="7" y="3"/>
                    <a:pt x="3" y="7"/>
                    <a:pt x="3" y="12"/>
                  </a:cubicBezTo>
                  <a:cubicBezTo>
                    <a:pt x="3" y="16"/>
                    <a:pt x="7" y="20"/>
                    <a:pt x="12" y="20"/>
                  </a:cubicBezTo>
                  <a:cubicBezTo>
                    <a:pt x="16" y="20"/>
                    <a:pt x="20" y="16"/>
                    <a:pt x="20" y="12"/>
                  </a:cubicBezTo>
                  <a:cubicBezTo>
                    <a:pt x="20" y="7"/>
                    <a:pt x="16" y="3"/>
                    <a:pt x="12"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5565A"/>
                </a:solidFill>
              </a:endParaRPr>
            </a:p>
          </p:txBody>
        </p:sp>
        <p:sp>
          <p:nvSpPr>
            <p:cNvPr id="17" name="Freeform 62"/>
            <p:cNvSpPr>
              <a:spLocks/>
            </p:cNvSpPr>
            <p:nvPr/>
          </p:nvSpPr>
          <p:spPr bwMode="auto">
            <a:xfrm>
              <a:off x="3795713" y="1131888"/>
              <a:ext cx="142875" cy="33338"/>
            </a:xfrm>
            <a:custGeom>
              <a:avLst/>
              <a:gdLst>
                <a:gd name="T0" fmla="*/ 2 w 38"/>
                <a:gd name="T1" fmla="*/ 9 h 9"/>
                <a:gd name="T2" fmla="*/ 0 w 38"/>
                <a:gd name="T3" fmla="*/ 7 h 9"/>
                <a:gd name="T4" fmla="*/ 2 w 38"/>
                <a:gd name="T5" fmla="*/ 5 h 9"/>
                <a:gd name="T6" fmla="*/ 35 w 38"/>
                <a:gd name="T7" fmla="*/ 1 h 9"/>
                <a:gd name="T8" fmla="*/ 38 w 38"/>
                <a:gd name="T9" fmla="*/ 3 h 9"/>
                <a:gd name="T10" fmla="*/ 36 w 38"/>
                <a:gd name="T11" fmla="*/ 5 h 9"/>
                <a:gd name="T12" fmla="*/ 2 w 38"/>
                <a:gd name="T13" fmla="*/ 9 h 9"/>
                <a:gd name="T14" fmla="*/ 2 w 38"/>
                <a:gd name="T15" fmla="*/ 9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9">
                  <a:moveTo>
                    <a:pt x="2" y="9"/>
                  </a:moveTo>
                  <a:cubicBezTo>
                    <a:pt x="1" y="9"/>
                    <a:pt x="0" y="9"/>
                    <a:pt x="0" y="7"/>
                  </a:cubicBezTo>
                  <a:cubicBezTo>
                    <a:pt x="0" y="6"/>
                    <a:pt x="1" y="5"/>
                    <a:pt x="2" y="5"/>
                  </a:cubicBezTo>
                  <a:cubicBezTo>
                    <a:pt x="35" y="1"/>
                    <a:pt x="35" y="1"/>
                    <a:pt x="35" y="1"/>
                  </a:cubicBezTo>
                  <a:cubicBezTo>
                    <a:pt x="36" y="0"/>
                    <a:pt x="37" y="1"/>
                    <a:pt x="38" y="3"/>
                  </a:cubicBezTo>
                  <a:cubicBezTo>
                    <a:pt x="38" y="4"/>
                    <a:pt x="37" y="5"/>
                    <a:pt x="36" y="5"/>
                  </a:cubicBezTo>
                  <a:cubicBezTo>
                    <a:pt x="2" y="9"/>
                    <a:pt x="2" y="9"/>
                    <a:pt x="2" y="9"/>
                  </a:cubicBezTo>
                  <a:cubicBezTo>
                    <a:pt x="2" y="9"/>
                    <a:pt x="2" y="9"/>
                    <a:pt x="2" y="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5565A"/>
                </a:solidFill>
              </a:endParaRPr>
            </a:p>
          </p:txBody>
        </p:sp>
      </p:grpSp>
      <p:graphicFrame>
        <p:nvGraphicFramePr>
          <p:cNvPr id="2" name="Table 1"/>
          <p:cNvGraphicFramePr>
            <a:graphicFrameLocks noGrp="1"/>
          </p:cNvGraphicFramePr>
          <p:nvPr>
            <p:extLst>
              <p:ext uri="{D42A27DB-BD31-4B8C-83A1-F6EECF244321}">
                <p14:modId xmlns:p14="http://schemas.microsoft.com/office/powerpoint/2010/main" val="2592465607"/>
              </p:ext>
            </p:extLst>
          </p:nvPr>
        </p:nvGraphicFramePr>
        <p:xfrm>
          <a:off x="1605908" y="1819279"/>
          <a:ext cx="6989433" cy="4319267"/>
        </p:xfrm>
        <a:graphic>
          <a:graphicData uri="http://schemas.openxmlformats.org/drawingml/2006/table">
            <a:tbl>
              <a:tblPr firstRow="1" bandRow="1">
                <a:tableStyleId>{5FD0F851-EC5A-4D38-B0AD-8093EC10F338}</a:tableStyleId>
              </a:tblPr>
              <a:tblGrid>
                <a:gridCol w="990989"/>
                <a:gridCol w="1073264"/>
                <a:gridCol w="1413904"/>
                <a:gridCol w="1069848"/>
                <a:gridCol w="786384"/>
                <a:gridCol w="1655044"/>
              </a:tblGrid>
              <a:tr h="555545">
                <a:tc>
                  <a:txBody>
                    <a:bodyPr/>
                    <a:lstStyle/>
                    <a:p>
                      <a:r>
                        <a:rPr lang="en-US" sz="1400" dirty="0" smtClean="0"/>
                        <a:t>Data</a:t>
                      </a:r>
                      <a:r>
                        <a:rPr lang="en-US" sz="1400" baseline="0" dirty="0" smtClean="0"/>
                        <a:t> Element  </a:t>
                      </a:r>
                      <a:endParaRPr lang="en-US" sz="1400" dirty="0"/>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Attribute</a:t>
                      </a:r>
                      <a:endParaRPr lang="en-US" sz="1400" dirty="0"/>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Sub Attribute</a:t>
                      </a:r>
                      <a:endParaRPr lang="en-US" sz="1400" dirty="0"/>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Measure</a:t>
                      </a:r>
                      <a:endParaRPr lang="en-US" sz="1400" dirty="0"/>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Source System </a:t>
                      </a:r>
                      <a:endParaRPr lang="en-US" sz="1400" dirty="0"/>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Commonly</a:t>
                      </a:r>
                      <a:r>
                        <a:rPr lang="en-US" sz="1400" baseline="0" dirty="0" smtClean="0"/>
                        <a:t> Responsible</a:t>
                      </a:r>
                      <a:endParaRPr lang="en-US" sz="1400" dirty="0"/>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55545">
                <a:tc>
                  <a:txBody>
                    <a:bodyPr/>
                    <a:lstStyle/>
                    <a:p>
                      <a:r>
                        <a:rPr lang="en-US" sz="1400" dirty="0" smtClean="0"/>
                        <a:t>Feature</a:t>
                      </a:r>
                      <a:endParaRPr lang="en-US" sz="1400" dirty="0"/>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Release</a:t>
                      </a:r>
                      <a:endParaRPr lang="en-US" sz="1400" dirty="0"/>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Release</a:t>
                      </a:r>
                      <a:r>
                        <a:rPr lang="en-US" sz="1400" baseline="0" dirty="0" smtClean="0"/>
                        <a:t> Name</a:t>
                      </a:r>
                      <a:endParaRPr lang="en-US" sz="1400" dirty="0"/>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Delivery – Scope</a:t>
                      </a:r>
                      <a:r>
                        <a:rPr lang="en-US" sz="1400" baseline="0" dirty="0" smtClean="0"/>
                        <a:t> </a:t>
                      </a:r>
                      <a:endParaRPr lang="en-US" sz="1400" dirty="0"/>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CA</a:t>
                      </a:r>
                      <a:r>
                        <a:rPr lang="en-US" sz="1400" baseline="0" dirty="0" smtClean="0"/>
                        <a:t> Agile</a:t>
                      </a:r>
                      <a:endParaRPr lang="en-US" sz="1400" dirty="0"/>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RTE or SM</a:t>
                      </a:r>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55545">
                <a:tc>
                  <a:txBody>
                    <a:bodyPr/>
                    <a:lstStyle/>
                    <a:p>
                      <a:r>
                        <a:rPr lang="en-US" sz="1400" dirty="0" smtClean="0"/>
                        <a:t>Feature</a:t>
                      </a:r>
                      <a:endParaRPr lang="en-US" sz="1400" dirty="0"/>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MoSCoW</a:t>
                      </a:r>
                      <a:endParaRPr lang="en-US" sz="1400" dirty="0"/>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Must and Null</a:t>
                      </a:r>
                      <a:endParaRPr lang="en-US" sz="1400" dirty="0"/>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Delivery – Scope</a:t>
                      </a:r>
                      <a:endParaRPr lang="en-US" sz="1400" dirty="0"/>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CA</a:t>
                      </a:r>
                      <a:r>
                        <a:rPr lang="en-US" sz="1400" baseline="0" dirty="0" smtClean="0"/>
                        <a:t> Agile</a:t>
                      </a:r>
                      <a:endParaRPr lang="en-US" sz="1400" dirty="0"/>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RTE or SM</a:t>
                      </a:r>
                    </a:p>
                    <a:p>
                      <a:endParaRPr lang="en-US" sz="1400" dirty="0"/>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603256">
                <a:tc>
                  <a:txBody>
                    <a:bodyPr/>
                    <a:lstStyle/>
                    <a:p>
                      <a:r>
                        <a:rPr lang="en-US" sz="1400" dirty="0" smtClean="0"/>
                        <a:t>Defect</a:t>
                      </a:r>
                      <a:endParaRPr lang="en-US" sz="1400" dirty="0"/>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Creation Date</a:t>
                      </a:r>
                      <a:endParaRPr lang="en-US" sz="1400" dirty="0"/>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Date</a:t>
                      </a:r>
                      <a:endParaRPr lang="en-US" sz="1400" dirty="0"/>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Delivery – Quality</a:t>
                      </a:r>
                      <a:endParaRPr lang="en-US" sz="1400" dirty="0"/>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CA</a:t>
                      </a:r>
                      <a:r>
                        <a:rPr lang="en-US" sz="1400" baseline="0" dirty="0" smtClean="0"/>
                        <a:t> Agile</a:t>
                      </a:r>
                      <a:endParaRPr lang="en-US" sz="1400" dirty="0"/>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b="0" dirty="0" smtClean="0"/>
                        <a:t>Delivery</a:t>
                      </a:r>
                      <a:r>
                        <a:rPr lang="en-US" sz="1400" b="0" baseline="0" dirty="0" smtClean="0"/>
                        <a:t> Team, Support, PO</a:t>
                      </a:r>
                      <a:endParaRPr lang="en-US" sz="1400" b="0" dirty="0"/>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86336">
                <a:tc>
                  <a:txBody>
                    <a:bodyPr/>
                    <a:lstStyle/>
                    <a:p>
                      <a:r>
                        <a:rPr lang="en-US" sz="1400" dirty="0" smtClean="0"/>
                        <a:t>System</a:t>
                      </a:r>
                      <a:endParaRPr lang="en-US" sz="1400" dirty="0"/>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Current Date</a:t>
                      </a:r>
                      <a:endParaRPr lang="en-US" sz="1400" dirty="0"/>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Age</a:t>
                      </a:r>
                      <a:endParaRPr lang="en-US" sz="1400" dirty="0"/>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Delivery – Quality</a:t>
                      </a:r>
                      <a:endParaRPr lang="en-US" sz="1400" dirty="0"/>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Quality</a:t>
                      </a:r>
                      <a:endParaRPr lang="en-US" sz="1400" dirty="0"/>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b="0" dirty="0" smtClean="0"/>
                        <a:t>N/A derived calculation </a:t>
                      </a:r>
                      <a:endParaRPr lang="en-US" sz="1400" b="0" dirty="0"/>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621792">
                <a:tc>
                  <a:txBody>
                    <a:bodyPr/>
                    <a:lstStyle/>
                    <a:p>
                      <a:r>
                        <a:rPr lang="en-US" sz="1400" dirty="0" smtClean="0"/>
                        <a:t>Defect </a:t>
                      </a:r>
                      <a:endParaRPr lang="en-US" sz="1400" dirty="0"/>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Severity</a:t>
                      </a:r>
                      <a:endParaRPr lang="en-US" sz="1400" dirty="0"/>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Crash,</a:t>
                      </a:r>
                      <a:r>
                        <a:rPr lang="en-US" sz="1400" baseline="0" dirty="0" smtClean="0"/>
                        <a:t> Critical, Major</a:t>
                      </a:r>
                      <a:endParaRPr lang="en-US" sz="1400" dirty="0"/>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Delivery -  Quality</a:t>
                      </a:r>
                      <a:endParaRPr lang="en-US" sz="1400" dirty="0"/>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Quality </a:t>
                      </a:r>
                      <a:endParaRPr lang="en-US" sz="1400" dirty="0"/>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smtClean="0">
                          <a:ln>
                            <a:noFill/>
                          </a:ln>
                          <a:solidFill>
                            <a:srgbClr val="55565A"/>
                          </a:solidFill>
                          <a:effectLst/>
                          <a:uLnTx/>
                          <a:uFillTx/>
                          <a:latin typeface="+mn-lt"/>
                          <a:ea typeface="+mn-ea"/>
                          <a:cs typeface="+mn-cs"/>
                        </a:rPr>
                        <a:t>Delivery Team, Support, PO</a:t>
                      </a:r>
                    </a:p>
                    <a:p>
                      <a:endParaRPr lang="en-US" sz="1400" b="0" dirty="0"/>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731520">
                <a:tc>
                  <a:txBody>
                    <a:bodyPr/>
                    <a:lstStyle/>
                    <a:p>
                      <a:r>
                        <a:rPr lang="en-US" sz="1400" dirty="0" smtClean="0"/>
                        <a:t>Defect </a:t>
                      </a:r>
                      <a:endParaRPr lang="en-US" sz="1400" dirty="0"/>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Resolution</a:t>
                      </a:r>
                      <a:endParaRPr lang="en-US" sz="1400" dirty="0"/>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377" rtl="0" eaLnBrk="1" fontAlgn="auto" latinLnBrk="0" hangingPunct="1">
                        <a:lnSpc>
                          <a:spcPct val="100000"/>
                        </a:lnSpc>
                        <a:spcBef>
                          <a:spcPts val="0"/>
                        </a:spcBef>
                        <a:spcAft>
                          <a:spcPts val="0"/>
                        </a:spcAft>
                        <a:buClrTx/>
                        <a:buSzTx/>
                        <a:buFontTx/>
                        <a:buNone/>
                        <a:tabLst/>
                        <a:defRPr/>
                      </a:pPr>
                      <a:r>
                        <a:rPr lang="en-US" sz="1400" b="0" i="0" u="none" strike="noStrike" kern="1200" dirty="0" smtClean="0">
                          <a:solidFill>
                            <a:schemeClr val="tx1"/>
                          </a:solidFill>
                          <a:effectLst/>
                          <a:latin typeface="+mn-lt"/>
                          <a:ea typeface="+mn-ea"/>
                          <a:cs typeface="+mn-cs"/>
                        </a:rPr>
                        <a:t>Not a Defect, Rejected,</a:t>
                      </a:r>
                      <a:r>
                        <a:rPr lang="en-US" sz="1400" b="0" i="0" u="none" strike="noStrike" kern="1200" baseline="0" dirty="0" smtClean="0">
                          <a:solidFill>
                            <a:schemeClr val="tx1"/>
                          </a:solidFill>
                          <a:effectLst/>
                          <a:latin typeface="+mn-lt"/>
                          <a:ea typeface="+mn-ea"/>
                          <a:cs typeface="+mn-cs"/>
                        </a:rPr>
                        <a:t> </a:t>
                      </a:r>
                      <a:r>
                        <a:rPr lang="en-US" sz="1400" b="0" i="0" u="none" strike="noStrike" kern="1200" dirty="0" smtClean="0">
                          <a:solidFill>
                            <a:schemeClr val="tx1"/>
                          </a:solidFill>
                          <a:effectLst/>
                          <a:latin typeface="+mn-lt"/>
                          <a:ea typeface="+mn-ea"/>
                          <a:cs typeface="+mn-cs"/>
                        </a:rPr>
                        <a:t>Duplicate Issue</a:t>
                      </a:r>
                      <a:endParaRPr lang="en-US" sz="1400" dirty="0"/>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Delivery -  Quality</a:t>
                      </a:r>
                      <a:endParaRPr lang="en-US" sz="1400" dirty="0"/>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Quality </a:t>
                      </a:r>
                      <a:endParaRPr lang="en-US" sz="1400" dirty="0"/>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b="0" dirty="0" smtClean="0"/>
                        <a:t>SM,</a:t>
                      </a:r>
                      <a:r>
                        <a:rPr lang="en-US" sz="1400" b="0" baseline="0" dirty="0" smtClean="0"/>
                        <a:t> Delivery Team, PO</a:t>
                      </a:r>
                      <a:endParaRPr lang="en-US" sz="1400" b="0" dirty="0"/>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1049683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txBox="1">
            <a:spLocks/>
          </p:cNvSpPr>
          <p:nvPr/>
        </p:nvSpPr>
        <p:spPr>
          <a:xfrm>
            <a:off x="1475099" y="1337809"/>
            <a:ext cx="7251051" cy="4405873"/>
          </a:xfrm>
          <a:prstGeom prst="rect">
            <a:avLst/>
          </a:prstGeom>
        </p:spPr>
        <p:txBody>
          <a:bodyPr wrap="square" lIns="175764" tIns="0" rIns="175764" bIns="0" anchor="t"/>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1219140">
              <a:lnSpc>
                <a:spcPct val="100000"/>
              </a:lnSpc>
              <a:spcBef>
                <a:spcPts val="0"/>
              </a:spcBef>
              <a:buSzTx/>
            </a:pPr>
            <a:r>
              <a:rPr lang="en-US" sz="1600" b="1" u="sng" spc="-67" dirty="0">
                <a:gradFill>
                  <a:gsLst>
                    <a:gs pos="5417">
                      <a:srgbClr val="53565A"/>
                    </a:gs>
                    <a:gs pos="28000">
                      <a:srgbClr val="53565A"/>
                    </a:gs>
                  </a:gsLst>
                  <a:lin ang="5400000" scaled="0"/>
                </a:gradFill>
                <a:latin typeface="Arial"/>
              </a:rPr>
              <a:t>Group By </a:t>
            </a:r>
            <a:r>
              <a:rPr lang="en-US" sz="1600" b="1" spc="-67" dirty="0">
                <a:gradFill>
                  <a:gsLst>
                    <a:gs pos="5417">
                      <a:srgbClr val="53565A"/>
                    </a:gs>
                    <a:gs pos="28000">
                      <a:srgbClr val="53565A"/>
                    </a:gs>
                  </a:gsLst>
                  <a:lin ang="5400000" scaled="0"/>
                </a:gradFill>
                <a:latin typeface="Arial"/>
              </a:rPr>
              <a:t>  </a:t>
            </a:r>
            <a:r>
              <a:rPr lang="en-US" sz="1500" dirty="0">
                <a:gradFill>
                  <a:gsLst>
                    <a:gs pos="5417">
                      <a:srgbClr val="53565A"/>
                    </a:gs>
                    <a:gs pos="28000">
                      <a:srgbClr val="53565A"/>
                    </a:gs>
                  </a:gsLst>
                  <a:lin ang="5400000" scaled="0"/>
                </a:gradFill>
                <a:latin typeface="Arial"/>
              </a:rPr>
              <a:t>Cost Center Structure </a:t>
            </a:r>
            <a:r>
              <a:rPr lang="en-US" sz="1500" dirty="0" smtClean="0">
                <a:gradFill>
                  <a:gsLst>
                    <a:gs pos="5417">
                      <a:srgbClr val="53565A"/>
                    </a:gs>
                    <a:gs pos="28000">
                      <a:srgbClr val="53565A"/>
                    </a:gs>
                  </a:gsLst>
                  <a:lin ang="5400000" scaled="0"/>
                </a:gradFill>
                <a:latin typeface="Arial"/>
              </a:rPr>
              <a:t>and Product</a:t>
            </a:r>
            <a:r>
              <a:rPr lang="en-US" sz="1500" dirty="0">
                <a:gradFill>
                  <a:gsLst>
                    <a:gs pos="5417">
                      <a:srgbClr val="53565A"/>
                    </a:gs>
                    <a:gs pos="28000">
                      <a:srgbClr val="53565A"/>
                    </a:gs>
                  </a:gsLst>
                  <a:lin ang="5400000" scaled="0"/>
                </a:gradFill>
                <a:latin typeface="Arial"/>
              </a:rPr>
              <a:t>,  Asset or Billing Application </a:t>
            </a:r>
          </a:p>
          <a:p>
            <a:pPr defTabSz="1219140">
              <a:lnSpc>
                <a:spcPct val="100000"/>
              </a:lnSpc>
              <a:spcBef>
                <a:spcPts val="0"/>
              </a:spcBef>
              <a:buSzTx/>
            </a:pPr>
            <a:endParaRPr lang="en-US" sz="1600" b="1" u="sng" spc="-67" dirty="0" smtClean="0">
              <a:gradFill>
                <a:gsLst>
                  <a:gs pos="5417">
                    <a:srgbClr val="53565A"/>
                  </a:gs>
                  <a:gs pos="28000">
                    <a:srgbClr val="53565A"/>
                  </a:gs>
                </a:gsLst>
                <a:lin ang="5400000" scaled="0"/>
              </a:gradFill>
              <a:latin typeface="Arial"/>
            </a:endParaRPr>
          </a:p>
          <a:p>
            <a:pPr defTabSz="1219140">
              <a:lnSpc>
                <a:spcPct val="100000"/>
              </a:lnSpc>
              <a:spcBef>
                <a:spcPts val="0"/>
              </a:spcBef>
              <a:buSzTx/>
            </a:pPr>
            <a:r>
              <a:rPr lang="en-US" sz="1600" b="1" u="sng" spc="-67" dirty="0" smtClean="0">
                <a:gradFill>
                  <a:gsLst>
                    <a:gs pos="5417">
                      <a:srgbClr val="53565A"/>
                    </a:gs>
                    <a:gs pos="28000">
                      <a:srgbClr val="53565A"/>
                    </a:gs>
                  </a:gsLst>
                  <a:lin ang="5400000" scaled="0"/>
                </a:gradFill>
                <a:latin typeface="Arial"/>
              </a:rPr>
              <a:t>Pre Condition </a:t>
            </a:r>
            <a:r>
              <a:rPr lang="en-US" sz="1500" spc="-67" dirty="0" smtClean="0">
                <a:gradFill>
                  <a:gsLst>
                    <a:gs pos="5417">
                      <a:srgbClr val="53565A"/>
                    </a:gs>
                    <a:gs pos="28000">
                      <a:srgbClr val="53565A"/>
                    </a:gs>
                  </a:gsLst>
                  <a:lin ang="5400000" scaled="0"/>
                </a:gradFill>
                <a:latin typeface="Arial"/>
              </a:rPr>
              <a:t>All work must be associated to a product or application billing group</a:t>
            </a:r>
            <a:endParaRPr lang="en-US" sz="1500" b="1" u="sng" spc="-67" dirty="0" smtClean="0">
              <a:gradFill>
                <a:gsLst>
                  <a:gs pos="5417">
                    <a:srgbClr val="53565A"/>
                  </a:gs>
                  <a:gs pos="28000">
                    <a:srgbClr val="53565A"/>
                  </a:gs>
                </a:gsLst>
                <a:lin ang="5400000" scaled="0"/>
              </a:gradFill>
              <a:latin typeface="Arial"/>
            </a:endParaRPr>
          </a:p>
          <a:p>
            <a:pPr defTabSz="1219140">
              <a:lnSpc>
                <a:spcPct val="100000"/>
              </a:lnSpc>
              <a:spcBef>
                <a:spcPts val="0"/>
              </a:spcBef>
              <a:buSzTx/>
            </a:pPr>
            <a:endParaRPr lang="en-US" sz="1600" b="1" u="sng" spc="-67" dirty="0" smtClean="0">
              <a:gradFill>
                <a:gsLst>
                  <a:gs pos="5417">
                    <a:srgbClr val="53565A"/>
                  </a:gs>
                  <a:gs pos="28000">
                    <a:srgbClr val="53565A"/>
                  </a:gs>
                </a:gsLst>
                <a:lin ang="5400000" scaled="0"/>
              </a:gradFill>
              <a:latin typeface="Arial"/>
            </a:endParaRPr>
          </a:p>
          <a:p>
            <a:pPr defTabSz="1219140">
              <a:lnSpc>
                <a:spcPct val="100000"/>
              </a:lnSpc>
              <a:spcBef>
                <a:spcPts val="0"/>
              </a:spcBef>
              <a:buSzTx/>
            </a:pPr>
            <a:r>
              <a:rPr lang="en-US" sz="1600" b="1" u="sng" spc="-67" dirty="0" smtClean="0">
                <a:gradFill>
                  <a:gsLst>
                    <a:gs pos="5417">
                      <a:srgbClr val="53565A"/>
                    </a:gs>
                    <a:gs pos="28000">
                      <a:srgbClr val="53565A"/>
                    </a:gs>
                  </a:gsLst>
                  <a:lin ang="5400000" scaled="0"/>
                </a:gradFill>
                <a:latin typeface="Arial"/>
              </a:rPr>
              <a:t>Target/Goal</a:t>
            </a:r>
            <a:r>
              <a:rPr lang="en-US" sz="1600" b="1" spc="-67" dirty="0" smtClean="0">
                <a:gradFill>
                  <a:gsLst>
                    <a:gs pos="5417">
                      <a:srgbClr val="53565A"/>
                    </a:gs>
                    <a:gs pos="28000">
                      <a:srgbClr val="53565A"/>
                    </a:gs>
                  </a:gsLst>
                  <a:lin ang="5400000" scaled="0"/>
                </a:gradFill>
                <a:latin typeface="Arial"/>
              </a:rPr>
              <a:t> </a:t>
            </a:r>
            <a:r>
              <a:rPr lang="en-US" sz="1500" dirty="0" smtClean="0">
                <a:gradFill>
                  <a:gsLst>
                    <a:gs pos="5417">
                      <a:srgbClr val="53565A"/>
                    </a:gs>
                    <a:gs pos="28000">
                      <a:srgbClr val="53565A"/>
                    </a:gs>
                  </a:gsLst>
                  <a:lin ang="5400000" scaled="0"/>
                </a:gradFill>
                <a:latin typeface="Arial"/>
              </a:rPr>
              <a:t>90% of all products/applications meet delivery goal</a:t>
            </a:r>
          </a:p>
          <a:p>
            <a:pPr defTabSz="1219140">
              <a:lnSpc>
                <a:spcPct val="100000"/>
              </a:lnSpc>
              <a:spcBef>
                <a:spcPts val="0"/>
              </a:spcBef>
              <a:buSzTx/>
            </a:pPr>
            <a:endParaRPr lang="en-US" sz="1500" dirty="0">
              <a:gradFill>
                <a:gsLst>
                  <a:gs pos="5417">
                    <a:srgbClr val="53565A"/>
                  </a:gs>
                  <a:gs pos="28000">
                    <a:srgbClr val="53565A"/>
                  </a:gs>
                </a:gsLst>
                <a:lin ang="5400000" scaled="0"/>
              </a:gradFill>
              <a:latin typeface="Arial"/>
            </a:endParaRPr>
          </a:p>
          <a:p>
            <a:pPr defTabSz="1219140">
              <a:lnSpc>
                <a:spcPct val="100000"/>
              </a:lnSpc>
              <a:spcBef>
                <a:spcPts val="0"/>
              </a:spcBef>
              <a:buSzTx/>
            </a:pPr>
            <a:endParaRPr lang="en-US" sz="1500" dirty="0" smtClean="0">
              <a:gradFill>
                <a:gsLst>
                  <a:gs pos="5417">
                    <a:srgbClr val="53565A"/>
                  </a:gs>
                  <a:gs pos="28000">
                    <a:srgbClr val="53565A"/>
                  </a:gs>
                </a:gsLst>
                <a:lin ang="5400000" scaled="0"/>
              </a:gradFill>
              <a:latin typeface="Arial"/>
            </a:endParaRPr>
          </a:p>
          <a:p>
            <a:pPr defTabSz="1219140">
              <a:lnSpc>
                <a:spcPct val="100000"/>
              </a:lnSpc>
              <a:spcBef>
                <a:spcPts val="0"/>
              </a:spcBef>
              <a:buSzTx/>
            </a:pPr>
            <a:endParaRPr lang="en-US" sz="1500" dirty="0" smtClean="0">
              <a:gradFill>
                <a:gsLst>
                  <a:gs pos="5417">
                    <a:srgbClr val="53565A"/>
                  </a:gs>
                  <a:gs pos="28000">
                    <a:srgbClr val="53565A"/>
                  </a:gs>
                </a:gsLst>
                <a:lin ang="5400000" scaled="0"/>
              </a:gradFill>
              <a:latin typeface="Arial"/>
            </a:endParaRPr>
          </a:p>
          <a:p>
            <a:pPr defTabSz="1219140">
              <a:lnSpc>
                <a:spcPct val="100000"/>
              </a:lnSpc>
              <a:spcBef>
                <a:spcPts val="0"/>
              </a:spcBef>
              <a:buSzTx/>
            </a:pPr>
            <a:endParaRPr lang="en-US" sz="1500" dirty="0">
              <a:gradFill>
                <a:gsLst>
                  <a:gs pos="5417">
                    <a:srgbClr val="53565A"/>
                  </a:gs>
                  <a:gs pos="28000">
                    <a:srgbClr val="53565A"/>
                  </a:gs>
                </a:gsLst>
                <a:lin ang="5400000" scaled="0"/>
              </a:gradFill>
              <a:latin typeface="Arial"/>
            </a:endParaRPr>
          </a:p>
          <a:p>
            <a:pPr defTabSz="1219140">
              <a:lnSpc>
                <a:spcPct val="100000"/>
              </a:lnSpc>
              <a:spcBef>
                <a:spcPts val="0"/>
              </a:spcBef>
              <a:buSzTx/>
            </a:pPr>
            <a:endParaRPr lang="en-US" sz="1500" dirty="0">
              <a:gradFill>
                <a:gsLst>
                  <a:gs pos="5417">
                    <a:srgbClr val="53565A"/>
                  </a:gs>
                  <a:gs pos="28000">
                    <a:srgbClr val="53565A"/>
                  </a:gs>
                </a:gsLst>
                <a:lin ang="5400000" scaled="0"/>
              </a:gradFill>
              <a:latin typeface="Arial"/>
            </a:endParaRPr>
          </a:p>
          <a:p>
            <a:endParaRPr lang="en-US" sz="1600" b="1" u="sng" spc="-67" dirty="0">
              <a:gradFill>
                <a:gsLst>
                  <a:gs pos="5417">
                    <a:schemeClr val="tx1"/>
                  </a:gs>
                  <a:gs pos="28000">
                    <a:schemeClr val="tx1"/>
                  </a:gs>
                </a:gsLst>
                <a:lin ang="5400000" scaled="0"/>
              </a:gradFill>
              <a:latin typeface="+mn-lt"/>
            </a:endParaRPr>
          </a:p>
          <a:p>
            <a:endParaRPr lang="en-US" sz="1600" b="1" u="sng" spc="-67" dirty="0">
              <a:gradFill>
                <a:gsLst>
                  <a:gs pos="5417">
                    <a:schemeClr val="tx1"/>
                  </a:gs>
                  <a:gs pos="28000">
                    <a:schemeClr val="tx1"/>
                  </a:gs>
                </a:gsLst>
                <a:lin ang="5400000" scaled="0"/>
              </a:gradFill>
              <a:latin typeface="+mn-lt"/>
            </a:endParaRPr>
          </a:p>
          <a:p>
            <a:endParaRPr lang="en-US" sz="1600" b="1" u="sng" spc="-67" dirty="0">
              <a:gradFill>
                <a:gsLst>
                  <a:gs pos="5417">
                    <a:schemeClr val="tx1"/>
                  </a:gs>
                  <a:gs pos="28000">
                    <a:schemeClr val="tx1"/>
                  </a:gs>
                </a:gsLst>
                <a:lin ang="5400000" scaled="0"/>
              </a:gradFill>
              <a:latin typeface="+mn-lt"/>
            </a:endParaRPr>
          </a:p>
          <a:p>
            <a:r>
              <a:rPr lang="en-US" sz="1600" spc="-67" dirty="0" smtClean="0">
                <a:gradFill>
                  <a:gsLst>
                    <a:gs pos="5417">
                      <a:schemeClr val="tx1"/>
                    </a:gs>
                    <a:gs pos="28000">
                      <a:schemeClr val="tx1"/>
                    </a:gs>
                  </a:gsLst>
                  <a:lin ang="5400000" scaled="0"/>
                </a:gradFill>
                <a:latin typeface="+mn-lt"/>
              </a:rPr>
              <a:t>* Planned feature count = total features assigned 7 days after PI start date. Delivered feature count = total features assigned to PI on PI release/end date</a:t>
            </a:r>
          </a:p>
          <a:p>
            <a:r>
              <a:rPr lang="en-US" sz="1600" spc="-67" dirty="0" smtClean="0">
                <a:gradFill>
                  <a:gsLst>
                    <a:gs pos="5417">
                      <a:schemeClr val="tx1"/>
                    </a:gs>
                    <a:gs pos="28000">
                      <a:schemeClr val="tx1"/>
                    </a:gs>
                  </a:gsLst>
                  <a:lin ang="5400000" scaled="0"/>
                </a:gradFill>
                <a:latin typeface="+mn-lt"/>
              </a:rPr>
              <a:t>** Schedule calculations are based on original PI Start and Release date</a:t>
            </a:r>
            <a:endParaRPr lang="en-US" sz="1600" spc="-67" dirty="0">
              <a:gradFill>
                <a:gsLst>
                  <a:gs pos="5417">
                    <a:schemeClr val="tx1"/>
                  </a:gs>
                  <a:gs pos="28000">
                    <a:schemeClr val="tx1"/>
                  </a:gs>
                </a:gsLst>
                <a:lin ang="5400000" scaled="0"/>
              </a:gradFill>
              <a:latin typeface="+mn-lt"/>
            </a:endParaRPr>
          </a:p>
          <a:p>
            <a:r>
              <a:rPr lang="en-US" sz="1600" spc="-67" dirty="0" smtClean="0">
                <a:gradFill>
                  <a:gsLst>
                    <a:gs pos="5417">
                      <a:schemeClr val="tx1"/>
                    </a:gs>
                    <a:gs pos="28000">
                      <a:schemeClr val="tx1"/>
                    </a:gs>
                  </a:gsLst>
                  <a:lin ang="5400000" scaled="0"/>
                </a:gradFill>
                <a:latin typeface="+mn-lt"/>
              </a:rPr>
              <a:t>*** All failures captured in the month defect ages</a:t>
            </a:r>
            <a:endParaRPr lang="en-US" sz="1600" spc="-67" dirty="0">
              <a:gradFill>
                <a:gsLst>
                  <a:gs pos="5417">
                    <a:schemeClr val="tx1"/>
                  </a:gs>
                  <a:gs pos="28000">
                    <a:schemeClr val="tx1"/>
                  </a:gs>
                </a:gsLst>
                <a:lin ang="5400000" scaled="0"/>
              </a:gradFill>
              <a:latin typeface="+mn-lt"/>
            </a:endParaRPr>
          </a:p>
          <a:p>
            <a:endParaRPr lang="en-US" sz="1600" b="1" u="sng" spc="-67" dirty="0">
              <a:gradFill>
                <a:gsLst>
                  <a:gs pos="5417">
                    <a:schemeClr val="tx1"/>
                  </a:gs>
                  <a:gs pos="28000">
                    <a:schemeClr val="tx1"/>
                  </a:gs>
                </a:gsLst>
                <a:lin ang="5400000" scaled="0"/>
              </a:gradFill>
              <a:latin typeface="+mn-lt"/>
            </a:endParaRPr>
          </a:p>
          <a:p>
            <a:endParaRPr lang="en-US" sz="1600" b="1" u="sng" spc="-67" dirty="0">
              <a:gradFill>
                <a:gsLst>
                  <a:gs pos="5417">
                    <a:schemeClr val="tx1"/>
                  </a:gs>
                  <a:gs pos="28000">
                    <a:schemeClr val="tx1"/>
                  </a:gs>
                </a:gsLst>
                <a:lin ang="5400000" scaled="0"/>
              </a:gradFill>
              <a:latin typeface="+mn-lt"/>
            </a:endParaRPr>
          </a:p>
        </p:txBody>
      </p:sp>
      <p:grpSp>
        <p:nvGrpSpPr>
          <p:cNvPr id="13" name="Group 12"/>
          <p:cNvGrpSpPr/>
          <p:nvPr/>
        </p:nvGrpSpPr>
        <p:grpSpPr>
          <a:xfrm>
            <a:off x="698632" y="1568592"/>
            <a:ext cx="540044" cy="440197"/>
            <a:chOff x="2751138" y="1573213"/>
            <a:chExt cx="463550" cy="377825"/>
          </a:xfrm>
          <a:solidFill>
            <a:srgbClr val="FFFFFF"/>
          </a:solidFill>
        </p:grpSpPr>
        <p:sp>
          <p:nvSpPr>
            <p:cNvPr id="15" name="Freeform 14"/>
            <p:cNvSpPr>
              <a:spLocks noEditPoints="1"/>
            </p:cNvSpPr>
            <p:nvPr/>
          </p:nvSpPr>
          <p:spPr bwMode="auto">
            <a:xfrm>
              <a:off x="2751138" y="1573213"/>
              <a:ext cx="463550" cy="377825"/>
            </a:xfrm>
            <a:custGeom>
              <a:avLst/>
              <a:gdLst>
                <a:gd name="T0" fmla="*/ 292 w 292"/>
                <a:gd name="T1" fmla="*/ 192 h 238"/>
                <a:gd name="T2" fmla="*/ 292 w 292"/>
                <a:gd name="T3" fmla="*/ 0 h 238"/>
                <a:gd name="T4" fmla="*/ 0 w 292"/>
                <a:gd name="T5" fmla="*/ 0 h 238"/>
                <a:gd name="T6" fmla="*/ 0 w 292"/>
                <a:gd name="T7" fmla="*/ 192 h 238"/>
                <a:gd name="T8" fmla="*/ 87 w 292"/>
                <a:gd name="T9" fmla="*/ 192 h 238"/>
                <a:gd name="T10" fmla="*/ 87 w 292"/>
                <a:gd name="T11" fmla="*/ 211 h 238"/>
                <a:gd name="T12" fmla="*/ 47 w 292"/>
                <a:gd name="T13" fmla="*/ 211 h 238"/>
                <a:gd name="T14" fmla="*/ 47 w 292"/>
                <a:gd name="T15" fmla="*/ 238 h 238"/>
                <a:gd name="T16" fmla="*/ 249 w 292"/>
                <a:gd name="T17" fmla="*/ 238 h 238"/>
                <a:gd name="T18" fmla="*/ 249 w 292"/>
                <a:gd name="T19" fmla="*/ 211 h 238"/>
                <a:gd name="T20" fmla="*/ 208 w 292"/>
                <a:gd name="T21" fmla="*/ 211 h 238"/>
                <a:gd name="T22" fmla="*/ 208 w 292"/>
                <a:gd name="T23" fmla="*/ 192 h 238"/>
                <a:gd name="T24" fmla="*/ 292 w 292"/>
                <a:gd name="T25" fmla="*/ 192 h 238"/>
                <a:gd name="T26" fmla="*/ 240 w 292"/>
                <a:gd name="T27" fmla="*/ 228 h 238"/>
                <a:gd name="T28" fmla="*/ 55 w 292"/>
                <a:gd name="T29" fmla="*/ 228 h 238"/>
                <a:gd name="T30" fmla="*/ 55 w 292"/>
                <a:gd name="T31" fmla="*/ 220 h 238"/>
                <a:gd name="T32" fmla="*/ 240 w 292"/>
                <a:gd name="T33" fmla="*/ 220 h 238"/>
                <a:gd name="T34" fmla="*/ 240 w 292"/>
                <a:gd name="T35" fmla="*/ 228 h 238"/>
                <a:gd name="T36" fmla="*/ 200 w 292"/>
                <a:gd name="T37" fmla="*/ 197 h 238"/>
                <a:gd name="T38" fmla="*/ 200 w 292"/>
                <a:gd name="T39" fmla="*/ 211 h 238"/>
                <a:gd name="T40" fmla="*/ 95 w 292"/>
                <a:gd name="T41" fmla="*/ 211 h 238"/>
                <a:gd name="T42" fmla="*/ 95 w 292"/>
                <a:gd name="T43" fmla="*/ 197 h 238"/>
                <a:gd name="T44" fmla="*/ 200 w 292"/>
                <a:gd name="T45" fmla="*/ 197 h 238"/>
                <a:gd name="T46" fmla="*/ 8 w 292"/>
                <a:gd name="T47" fmla="*/ 9 h 238"/>
                <a:gd name="T48" fmla="*/ 284 w 292"/>
                <a:gd name="T49" fmla="*/ 9 h 238"/>
                <a:gd name="T50" fmla="*/ 284 w 292"/>
                <a:gd name="T51" fmla="*/ 183 h 238"/>
                <a:gd name="T52" fmla="*/ 8 w 292"/>
                <a:gd name="T53" fmla="*/ 183 h 238"/>
                <a:gd name="T54" fmla="*/ 8 w 292"/>
                <a:gd name="T55" fmla="*/ 9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92" h="238">
                  <a:moveTo>
                    <a:pt x="292" y="192"/>
                  </a:moveTo>
                  <a:lnTo>
                    <a:pt x="292" y="0"/>
                  </a:lnTo>
                  <a:lnTo>
                    <a:pt x="0" y="0"/>
                  </a:lnTo>
                  <a:lnTo>
                    <a:pt x="0" y="192"/>
                  </a:lnTo>
                  <a:lnTo>
                    <a:pt x="87" y="192"/>
                  </a:lnTo>
                  <a:lnTo>
                    <a:pt x="87" y="211"/>
                  </a:lnTo>
                  <a:lnTo>
                    <a:pt x="47" y="211"/>
                  </a:lnTo>
                  <a:lnTo>
                    <a:pt x="47" y="238"/>
                  </a:lnTo>
                  <a:lnTo>
                    <a:pt x="249" y="238"/>
                  </a:lnTo>
                  <a:lnTo>
                    <a:pt x="249" y="211"/>
                  </a:lnTo>
                  <a:lnTo>
                    <a:pt x="208" y="211"/>
                  </a:lnTo>
                  <a:lnTo>
                    <a:pt x="208" y="192"/>
                  </a:lnTo>
                  <a:lnTo>
                    <a:pt x="292" y="192"/>
                  </a:lnTo>
                  <a:close/>
                  <a:moveTo>
                    <a:pt x="240" y="228"/>
                  </a:moveTo>
                  <a:lnTo>
                    <a:pt x="55" y="228"/>
                  </a:lnTo>
                  <a:lnTo>
                    <a:pt x="55" y="220"/>
                  </a:lnTo>
                  <a:lnTo>
                    <a:pt x="240" y="220"/>
                  </a:lnTo>
                  <a:lnTo>
                    <a:pt x="240" y="228"/>
                  </a:lnTo>
                  <a:close/>
                  <a:moveTo>
                    <a:pt x="200" y="197"/>
                  </a:moveTo>
                  <a:lnTo>
                    <a:pt x="200" y="211"/>
                  </a:lnTo>
                  <a:lnTo>
                    <a:pt x="95" y="211"/>
                  </a:lnTo>
                  <a:lnTo>
                    <a:pt x="95" y="197"/>
                  </a:lnTo>
                  <a:lnTo>
                    <a:pt x="200" y="197"/>
                  </a:lnTo>
                  <a:close/>
                  <a:moveTo>
                    <a:pt x="8" y="9"/>
                  </a:moveTo>
                  <a:lnTo>
                    <a:pt x="284" y="9"/>
                  </a:lnTo>
                  <a:lnTo>
                    <a:pt x="284" y="183"/>
                  </a:lnTo>
                  <a:lnTo>
                    <a:pt x="8" y="183"/>
                  </a:lnTo>
                  <a:lnTo>
                    <a:pt x="8" y="9"/>
                  </a:lnTo>
                  <a:close/>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sp>
          <p:nvSpPr>
            <p:cNvPr id="19" name="Freeform 18"/>
            <p:cNvSpPr>
              <a:spLocks noEditPoints="1"/>
            </p:cNvSpPr>
            <p:nvPr/>
          </p:nvSpPr>
          <p:spPr bwMode="auto">
            <a:xfrm>
              <a:off x="2797176" y="1616076"/>
              <a:ext cx="347663" cy="209550"/>
            </a:xfrm>
            <a:custGeom>
              <a:avLst/>
              <a:gdLst>
                <a:gd name="T0" fmla="*/ 31 w 219"/>
                <a:gd name="T1" fmla="*/ 132 h 132"/>
                <a:gd name="T2" fmla="*/ 24 w 219"/>
                <a:gd name="T3" fmla="*/ 126 h 132"/>
                <a:gd name="T4" fmla="*/ 75 w 219"/>
                <a:gd name="T5" fmla="*/ 57 h 132"/>
                <a:gd name="T6" fmla="*/ 142 w 219"/>
                <a:gd name="T7" fmla="*/ 103 h 132"/>
                <a:gd name="T8" fmla="*/ 213 w 219"/>
                <a:gd name="T9" fmla="*/ 31 h 132"/>
                <a:gd name="T10" fmla="*/ 219 w 219"/>
                <a:gd name="T11" fmla="*/ 38 h 132"/>
                <a:gd name="T12" fmla="*/ 143 w 219"/>
                <a:gd name="T13" fmla="*/ 115 h 132"/>
                <a:gd name="T14" fmla="*/ 77 w 219"/>
                <a:gd name="T15" fmla="*/ 69 h 132"/>
                <a:gd name="T16" fmla="*/ 31 w 219"/>
                <a:gd name="T17" fmla="*/ 132 h 132"/>
                <a:gd name="T18" fmla="*/ 54 w 219"/>
                <a:gd name="T19" fmla="*/ 21 h 132"/>
                <a:gd name="T20" fmla="*/ 32 w 219"/>
                <a:gd name="T21" fmla="*/ 21 h 132"/>
                <a:gd name="T22" fmla="*/ 32 w 219"/>
                <a:gd name="T23" fmla="*/ 0 h 132"/>
                <a:gd name="T24" fmla="*/ 23 w 219"/>
                <a:gd name="T25" fmla="*/ 0 h 132"/>
                <a:gd name="T26" fmla="*/ 23 w 219"/>
                <a:gd name="T27" fmla="*/ 21 h 132"/>
                <a:gd name="T28" fmla="*/ 0 w 219"/>
                <a:gd name="T29" fmla="*/ 21 h 132"/>
                <a:gd name="T30" fmla="*/ 0 w 219"/>
                <a:gd name="T31" fmla="*/ 30 h 132"/>
                <a:gd name="T32" fmla="*/ 23 w 219"/>
                <a:gd name="T33" fmla="*/ 30 h 132"/>
                <a:gd name="T34" fmla="*/ 23 w 219"/>
                <a:gd name="T35" fmla="*/ 52 h 132"/>
                <a:gd name="T36" fmla="*/ 32 w 219"/>
                <a:gd name="T37" fmla="*/ 52 h 132"/>
                <a:gd name="T38" fmla="*/ 32 w 219"/>
                <a:gd name="T39" fmla="*/ 30 h 132"/>
                <a:gd name="T40" fmla="*/ 54 w 219"/>
                <a:gd name="T41" fmla="*/ 30 h 132"/>
                <a:gd name="T42" fmla="*/ 54 w 219"/>
                <a:gd name="T43" fmla="*/ 21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9" h="132">
                  <a:moveTo>
                    <a:pt x="31" y="132"/>
                  </a:moveTo>
                  <a:lnTo>
                    <a:pt x="24" y="126"/>
                  </a:lnTo>
                  <a:lnTo>
                    <a:pt x="75" y="57"/>
                  </a:lnTo>
                  <a:lnTo>
                    <a:pt x="142" y="103"/>
                  </a:lnTo>
                  <a:lnTo>
                    <a:pt x="213" y="31"/>
                  </a:lnTo>
                  <a:lnTo>
                    <a:pt x="219" y="38"/>
                  </a:lnTo>
                  <a:lnTo>
                    <a:pt x="143" y="115"/>
                  </a:lnTo>
                  <a:lnTo>
                    <a:pt x="77" y="69"/>
                  </a:lnTo>
                  <a:lnTo>
                    <a:pt x="31" y="132"/>
                  </a:lnTo>
                  <a:close/>
                  <a:moveTo>
                    <a:pt x="54" y="21"/>
                  </a:moveTo>
                  <a:lnTo>
                    <a:pt x="32" y="21"/>
                  </a:lnTo>
                  <a:lnTo>
                    <a:pt x="32" y="0"/>
                  </a:lnTo>
                  <a:lnTo>
                    <a:pt x="23" y="0"/>
                  </a:lnTo>
                  <a:lnTo>
                    <a:pt x="23" y="21"/>
                  </a:lnTo>
                  <a:lnTo>
                    <a:pt x="0" y="21"/>
                  </a:lnTo>
                  <a:lnTo>
                    <a:pt x="0" y="30"/>
                  </a:lnTo>
                  <a:lnTo>
                    <a:pt x="23" y="30"/>
                  </a:lnTo>
                  <a:lnTo>
                    <a:pt x="23" y="52"/>
                  </a:lnTo>
                  <a:lnTo>
                    <a:pt x="32" y="52"/>
                  </a:lnTo>
                  <a:lnTo>
                    <a:pt x="32" y="30"/>
                  </a:lnTo>
                  <a:lnTo>
                    <a:pt x="54" y="30"/>
                  </a:lnTo>
                  <a:lnTo>
                    <a:pt x="54" y="21"/>
                  </a:lnTo>
                  <a:close/>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8" name="Title 1"/>
          <p:cNvSpPr txBox="1">
            <a:spLocks/>
          </p:cNvSpPr>
          <p:nvPr/>
        </p:nvSpPr>
        <p:spPr>
          <a:xfrm>
            <a:off x="461389" y="304803"/>
            <a:ext cx="8396863" cy="620359"/>
          </a:xfrm>
          <a:prstGeom prst="rect">
            <a:avLst/>
          </a:prstGeom>
        </p:spPr>
        <p:txBody>
          <a:bodyPr vert="horz" lIns="121914" tIns="60957" rIns="121914" bIns="60957" rtlCol="0" anchor="b" anchorCtr="0">
            <a:normAutofit/>
          </a:bodyPr>
          <a:lstStyle>
            <a:lvl1pPr algn="l" defTabSz="914400" rtl="0" eaLnBrk="1" latinLnBrk="0" hangingPunct="1">
              <a:lnSpc>
                <a:spcPct val="90000"/>
              </a:lnSpc>
              <a:spcBef>
                <a:spcPct val="0"/>
              </a:spcBef>
              <a:buNone/>
              <a:defRPr sz="2000" b="0" kern="1200">
                <a:solidFill>
                  <a:schemeClr val="tx1"/>
                </a:solidFill>
                <a:latin typeface="Arial" pitchFamily="34" charset="0"/>
                <a:ea typeface="+mj-ea"/>
                <a:cs typeface="Arial" pitchFamily="34" charset="0"/>
              </a:defRPr>
            </a:lvl1pPr>
          </a:lstStyle>
          <a:p>
            <a:r>
              <a:rPr lang="en-US" dirty="0" smtClean="0"/>
              <a:t>Delivery Calculation Summary</a:t>
            </a:r>
            <a:endParaRPr lang="en-US" dirty="0"/>
          </a:p>
        </p:txBody>
      </p:sp>
      <p:sp>
        <p:nvSpPr>
          <p:cNvPr id="9" name="Rectangle 26"/>
          <p:cNvSpPr>
            <a:spLocks noChangeArrowheads="1"/>
          </p:cNvSpPr>
          <p:nvPr/>
        </p:nvSpPr>
        <p:spPr bwMode="auto">
          <a:xfrm>
            <a:off x="531099" y="1337807"/>
            <a:ext cx="875110" cy="4563121"/>
          </a:xfrm>
          <a:prstGeom prst="rect">
            <a:avLst/>
          </a:prstGeom>
          <a:solidFill>
            <a:srgbClr val="422C8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51192" tIns="36566" rIns="21938" bIns="36566" numCol="1" anchor="ctr" anchorCtr="0" compatLnSpc="1">
            <a:prstTxWarp prst="textNoShape">
              <a:avLst/>
            </a:prstTxWarp>
          </a:bodyPr>
          <a:lstStyle/>
          <a:p>
            <a:pPr defTabSz="1219140">
              <a:lnSpc>
                <a:spcPct val="95000"/>
              </a:lnSpc>
            </a:pPr>
            <a:endParaRPr lang="en-US" sz="900" dirty="0">
              <a:solidFill>
                <a:srgbClr val="53565A"/>
              </a:solidFill>
            </a:endParaRPr>
          </a:p>
        </p:txBody>
      </p:sp>
      <p:grpSp>
        <p:nvGrpSpPr>
          <p:cNvPr id="10" name="Group 9"/>
          <p:cNvGrpSpPr/>
          <p:nvPr/>
        </p:nvGrpSpPr>
        <p:grpSpPr>
          <a:xfrm>
            <a:off x="676270" y="1500190"/>
            <a:ext cx="528638" cy="528639"/>
            <a:chOff x="3405188" y="812800"/>
            <a:chExt cx="704850" cy="528638"/>
          </a:xfrm>
        </p:grpSpPr>
        <p:sp>
          <p:nvSpPr>
            <p:cNvPr id="11" name="Freeform 35"/>
            <p:cNvSpPr>
              <a:spLocks/>
            </p:cNvSpPr>
            <p:nvPr/>
          </p:nvSpPr>
          <p:spPr bwMode="auto">
            <a:xfrm>
              <a:off x="3405188" y="812800"/>
              <a:ext cx="704850" cy="528638"/>
            </a:xfrm>
            <a:custGeom>
              <a:avLst/>
              <a:gdLst>
                <a:gd name="T0" fmla="*/ 94 w 188"/>
                <a:gd name="T1" fmla="*/ 0 h 141"/>
                <a:gd name="T2" fmla="*/ 0 w 188"/>
                <a:gd name="T3" fmla="*/ 94 h 141"/>
                <a:gd name="T4" fmla="*/ 13 w 188"/>
                <a:gd name="T5" fmla="*/ 141 h 141"/>
                <a:gd name="T6" fmla="*/ 18 w 188"/>
                <a:gd name="T7" fmla="*/ 139 h 141"/>
                <a:gd name="T8" fmla="*/ 18 w 188"/>
                <a:gd name="T9" fmla="*/ 139 h 141"/>
                <a:gd name="T10" fmla="*/ 5 w 188"/>
                <a:gd name="T11" fmla="*/ 94 h 141"/>
                <a:gd name="T12" fmla="*/ 94 w 188"/>
                <a:gd name="T13" fmla="*/ 6 h 141"/>
                <a:gd name="T14" fmla="*/ 182 w 188"/>
                <a:gd name="T15" fmla="*/ 94 h 141"/>
                <a:gd name="T16" fmla="*/ 172 w 188"/>
                <a:gd name="T17" fmla="*/ 135 h 141"/>
                <a:gd name="T18" fmla="*/ 177 w 188"/>
                <a:gd name="T19" fmla="*/ 138 h 141"/>
                <a:gd name="T20" fmla="*/ 177 w 188"/>
                <a:gd name="T21" fmla="*/ 138 h 141"/>
                <a:gd name="T22" fmla="*/ 188 w 188"/>
                <a:gd name="T23" fmla="*/ 94 h 141"/>
                <a:gd name="T24" fmla="*/ 94 w 188"/>
                <a:gd name="T25" fmla="*/ 0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8" h="141">
                  <a:moveTo>
                    <a:pt x="94" y="0"/>
                  </a:moveTo>
                  <a:cubicBezTo>
                    <a:pt x="42" y="0"/>
                    <a:pt x="0" y="42"/>
                    <a:pt x="0" y="94"/>
                  </a:cubicBezTo>
                  <a:cubicBezTo>
                    <a:pt x="0" y="110"/>
                    <a:pt x="5" y="127"/>
                    <a:pt x="13" y="141"/>
                  </a:cubicBezTo>
                  <a:cubicBezTo>
                    <a:pt x="18" y="139"/>
                    <a:pt x="18" y="139"/>
                    <a:pt x="18" y="139"/>
                  </a:cubicBezTo>
                  <a:cubicBezTo>
                    <a:pt x="18" y="139"/>
                    <a:pt x="18" y="139"/>
                    <a:pt x="18" y="139"/>
                  </a:cubicBezTo>
                  <a:cubicBezTo>
                    <a:pt x="10" y="125"/>
                    <a:pt x="5" y="110"/>
                    <a:pt x="5" y="94"/>
                  </a:cubicBezTo>
                  <a:cubicBezTo>
                    <a:pt x="5" y="45"/>
                    <a:pt x="45" y="6"/>
                    <a:pt x="94" y="6"/>
                  </a:cubicBezTo>
                  <a:cubicBezTo>
                    <a:pt x="143" y="6"/>
                    <a:pt x="182" y="45"/>
                    <a:pt x="182" y="94"/>
                  </a:cubicBezTo>
                  <a:cubicBezTo>
                    <a:pt x="182" y="108"/>
                    <a:pt x="179" y="123"/>
                    <a:pt x="172" y="135"/>
                  </a:cubicBezTo>
                  <a:cubicBezTo>
                    <a:pt x="177" y="138"/>
                    <a:pt x="177" y="138"/>
                    <a:pt x="177" y="138"/>
                  </a:cubicBezTo>
                  <a:cubicBezTo>
                    <a:pt x="177" y="138"/>
                    <a:pt x="177" y="138"/>
                    <a:pt x="177" y="138"/>
                  </a:cubicBezTo>
                  <a:cubicBezTo>
                    <a:pt x="184" y="125"/>
                    <a:pt x="188" y="109"/>
                    <a:pt x="188" y="94"/>
                  </a:cubicBezTo>
                  <a:cubicBezTo>
                    <a:pt x="188" y="42"/>
                    <a:pt x="145" y="0"/>
                    <a:pt x="9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36"/>
            <p:cNvSpPr>
              <a:spLocks/>
            </p:cNvSpPr>
            <p:nvPr/>
          </p:nvSpPr>
          <p:spPr bwMode="auto">
            <a:xfrm>
              <a:off x="3473450" y="876300"/>
              <a:ext cx="569912" cy="409575"/>
            </a:xfrm>
            <a:custGeom>
              <a:avLst/>
              <a:gdLst>
                <a:gd name="T0" fmla="*/ 124 w 152"/>
                <a:gd name="T1" fmla="*/ 100 h 109"/>
                <a:gd name="T2" fmla="*/ 145 w 152"/>
                <a:gd name="T3" fmla="*/ 109 h 109"/>
                <a:gd name="T4" fmla="*/ 145 w 152"/>
                <a:gd name="T5" fmla="*/ 109 h 109"/>
                <a:gd name="T6" fmla="*/ 146 w 152"/>
                <a:gd name="T7" fmla="*/ 108 h 109"/>
                <a:gd name="T8" fmla="*/ 152 w 152"/>
                <a:gd name="T9" fmla="*/ 77 h 109"/>
                <a:gd name="T10" fmla="*/ 76 w 152"/>
                <a:gd name="T11" fmla="*/ 0 h 109"/>
                <a:gd name="T12" fmla="*/ 0 w 152"/>
                <a:gd name="T13" fmla="*/ 77 h 109"/>
                <a:gd name="T14" fmla="*/ 6 w 152"/>
                <a:gd name="T15" fmla="*/ 106 h 109"/>
                <a:gd name="T16" fmla="*/ 7 w 152"/>
                <a:gd name="T17" fmla="*/ 109 h 109"/>
                <a:gd name="T18" fmla="*/ 27 w 152"/>
                <a:gd name="T19" fmla="*/ 101 h 109"/>
                <a:gd name="T20" fmla="*/ 25 w 152"/>
                <a:gd name="T21" fmla="*/ 95 h 109"/>
                <a:gd name="T22" fmla="*/ 10 w 152"/>
                <a:gd name="T23" fmla="*/ 101 h 109"/>
                <a:gd name="T24" fmla="*/ 9 w 152"/>
                <a:gd name="T25" fmla="*/ 100 h 109"/>
                <a:gd name="T26" fmla="*/ 6 w 152"/>
                <a:gd name="T27" fmla="*/ 77 h 109"/>
                <a:gd name="T28" fmla="*/ 9 w 152"/>
                <a:gd name="T29" fmla="*/ 54 h 109"/>
                <a:gd name="T30" fmla="*/ 10 w 152"/>
                <a:gd name="T31" fmla="*/ 53 h 109"/>
                <a:gd name="T32" fmla="*/ 25 w 152"/>
                <a:gd name="T33" fmla="*/ 59 h 109"/>
                <a:gd name="T34" fmla="*/ 27 w 152"/>
                <a:gd name="T35" fmla="*/ 54 h 109"/>
                <a:gd name="T36" fmla="*/ 12 w 152"/>
                <a:gd name="T37" fmla="*/ 47 h 109"/>
                <a:gd name="T38" fmla="*/ 12 w 152"/>
                <a:gd name="T39" fmla="*/ 46 h 109"/>
                <a:gd name="T40" fmla="*/ 45 w 152"/>
                <a:gd name="T41" fmla="*/ 13 h 109"/>
                <a:gd name="T42" fmla="*/ 46 w 152"/>
                <a:gd name="T43" fmla="*/ 13 h 109"/>
                <a:gd name="T44" fmla="*/ 53 w 152"/>
                <a:gd name="T45" fmla="*/ 29 h 109"/>
                <a:gd name="T46" fmla="*/ 58 w 152"/>
                <a:gd name="T47" fmla="*/ 27 h 109"/>
                <a:gd name="T48" fmla="*/ 51 w 152"/>
                <a:gd name="T49" fmla="*/ 11 h 109"/>
                <a:gd name="T50" fmla="*/ 53 w 152"/>
                <a:gd name="T51" fmla="*/ 10 h 109"/>
                <a:gd name="T52" fmla="*/ 99 w 152"/>
                <a:gd name="T53" fmla="*/ 10 h 109"/>
                <a:gd name="T54" fmla="*/ 101 w 152"/>
                <a:gd name="T55" fmla="*/ 11 h 109"/>
                <a:gd name="T56" fmla="*/ 94 w 152"/>
                <a:gd name="T57" fmla="*/ 27 h 109"/>
                <a:gd name="T58" fmla="*/ 99 w 152"/>
                <a:gd name="T59" fmla="*/ 29 h 109"/>
                <a:gd name="T60" fmla="*/ 105 w 152"/>
                <a:gd name="T61" fmla="*/ 13 h 109"/>
                <a:gd name="T62" fmla="*/ 106 w 152"/>
                <a:gd name="T63" fmla="*/ 13 h 109"/>
                <a:gd name="T64" fmla="*/ 139 w 152"/>
                <a:gd name="T65" fmla="*/ 46 h 109"/>
                <a:gd name="T66" fmla="*/ 140 w 152"/>
                <a:gd name="T67" fmla="*/ 48 h 109"/>
                <a:gd name="T68" fmla="*/ 124 w 152"/>
                <a:gd name="T69" fmla="*/ 54 h 109"/>
                <a:gd name="T70" fmla="*/ 127 w 152"/>
                <a:gd name="T71" fmla="*/ 59 h 109"/>
                <a:gd name="T72" fmla="*/ 142 w 152"/>
                <a:gd name="T73" fmla="*/ 53 h 109"/>
                <a:gd name="T74" fmla="*/ 142 w 152"/>
                <a:gd name="T75" fmla="*/ 54 h 109"/>
                <a:gd name="T76" fmla="*/ 146 w 152"/>
                <a:gd name="T77" fmla="*/ 77 h 109"/>
                <a:gd name="T78" fmla="*/ 142 w 152"/>
                <a:gd name="T79" fmla="*/ 100 h 109"/>
                <a:gd name="T80" fmla="*/ 142 w 152"/>
                <a:gd name="T81" fmla="*/ 101 h 109"/>
                <a:gd name="T82" fmla="*/ 127 w 152"/>
                <a:gd name="T83" fmla="*/ 95 h 109"/>
                <a:gd name="T84" fmla="*/ 124 w 152"/>
                <a:gd name="T85" fmla="*/ 10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52" h="109">
                  <a:moveTo>
                    <a:pt x="124" y="100"/>
                  </a:moveTo>
                  <a:cubicBezTo>
                    <a:pt x="145" y="109"/>
                    <a:pt x="145" y="109"/>
                    <a:pt x="145" y="109"/>
                  </a:cubicBezTo>
                  <a:cubicBezTo>
                    <a:pt x="145" y="109"/>
                    <a:pt x="145" y="109"/>
                    <a:pt x="145" y="109"/>
                  </a:cubicBezTo>
                  <a:cubicBezTo>
                    <a:pt x="146" y="108"/>
                    <a:pt x="146" y="108"/>
                    <a:pt x="146" y="108"/>
                  </a:cubicBezTo>
                  <a:cubicBezTo>
                    <a:pt x="150" y="98"/>
                    <a:pt x="152" y="88"/>
                    <a:pt x="152" y="77"/>
                  </a:cubicBezTo>
                  <a:cubicBezTo>
                    <a:pt x="152" y="35"/>
                    <a:pt x="118" y="0"/>
                    <a:pt x="76" y="0"/>
                  </a:cubicBezTo>
                  <a:cubicBezTo>
                    <a:pt x="34" y="0"/>
                    <a:pt x="0" y="35"/>
                    <a:pt x="0" y="77"/>
                  </a:cubicBezTo>
                  <a:cubicBezTo>
                    <a:pt x="0" y="87"/>
                    <a:pt x="2" y="97"/>
                    <a:pt x="6" y="106"/>
                  </a:cubicBezTo>
                  <a:cubicBezTo>
                    <a:pt x="7" y="109"/>
                    <a:pt x="7" y="109"/>
                    <a:pt x="7" y="109"/>
                  </a:cubicBezTo>
                  <a:cubicBezTo>
                    <a:pt x="27" y="101"/>
                    <a:pt x="27" y="101"/>
                    <a:pt x="27" y="101"/>
                  </a:cubicBezTo>
                  <a:cubicBezTo>
                    <a:pt x="25" y="95"/>
                    <a:pt x="25" y="95"/>
                    <a:pt x="25" y="95"/>
                  </a:cubicBezTo>
                  <a:cubicBezTo>
                    <a:pt x="10" y="101"/>
                    <a:pt x="10" y="101"/>
                    <a:pt x="10" y="101"/>
                  </a:cubicBezTo>
                  <a:cubicBezTo>
                    <a:pt x="9" y="100"/>
                    <a:pt x="9" y="100"/>
                    <a:pt x="9" y="100"/>
                  </a:cubicBezTo>
                  <a:cubicBezTo>
                    <a:pt x="7" y="94"/>
                    <a:pt x="6" y="86"/>
                    <a:pt x="6" y="77"/>
                  </a:cubicBezTo>
                  <a:cubicBezTo>
                    <a:pt x="6" y="68"/>
                    <a:pt x="7" y="61"/>
                    <a:pt x="9" y="54"/>
                  </a:cubicBezTo>
                  <a:cubicBezTo>
                    <a:pt x="10" y="53"/>
                    <a:pt x="10" y="53"/>
                    <a:pt x="10" y="53"/>
                  </a:cubicBezTo>
                  <a:cubicBezTo>
                    <a:pt x="25" y="59"/>
                    <a:pt x="25" y="59"/>
                    <a:pt x="25" y="59"/>
                  </a:cubicBezTo>
                  <a:cubicBezTo>
                    <a:pt x="27" y="54"/>
                    <a:pt x="27" y="54"/>
                    <a:pt x="27" y="54"/>
                  </a:cubicBezTo>
                  <a:cubicBezTo>
                    <a:pt x="12" y="47"/>
                    <a:pt x="12" y="47"/>
                    <a:pt x="12" y="47"/>
                  </a:cubicBezTo>
                  <a:cubicBezTo>
                    <a:pt x="12" y="46"/>
                    <a:pt x="12" y="46"/>
                    <a:pt x="12" y="46"/>
                  </a:cubicBezTo>
                  <a:cubicBezTo>
                    <a:pt x="19" y="32"/>
                    <a:pt x="31" y="20"/>
                    <a:pt x="45" y="13"/>
                  </a:cubicBezTo>
                  <a:cubicBezTo>
                    <a:pt x="46" y="13"/>
                    <a:pt x="46" y="13"/>
                    <a:pt x="46" y="13"/>
                  </a:cubicBezTo>
                  <a:cubicBezTo>
                    <a:pt x="53" y="29"/>
                    <a:pt x="53" y="29"/>
                    <a:pt x="53" y="29"/>
                  </a:cubicBezTo>
                  <a:cubicBezTo>
                    <a:pt x="58" y="27"/>
                    <a:pt x="58" y="27"/>
                    <a:pt x="58" y="27"/>
                  </a:cubicBezTo>
                  <a:cubicBezTo>
                    <a:pt x="51" y="11"/>
                    <a:pt x="51" y="11"/>
                    <a:pt x="51" y="11"/>
                  </a:cubicBezTo>
                  <a:cubicBezTo>
                    <a:pt x="53" y="10"/>
                    <a:pt x="53" y="10"/>
                    <a:pt x="53" y="10"/>
                  </a:cubicBezTo>
                  <a:cubicBezTo>
                    <a:pt x="68" y="6"/>
                    <a:pt x="84" y="6"/>
                    <a:pt x="99" y="10"/>
                  </a:cubicBezTo>
                  <a:cubicBezTo>
                    <a:pt x="101" y="11"/>
                    <a:pt x="101" y="11"/>
                    <a:pt x="101" y="11"/>
                  </a:cubicBezTo>
                  <a:cubicBezTo>
                    <a:pt x="94" y="27"/>
                    <a:pt x="94" y="27"/>
                    <a:pt x="94" y="27"/>
                  </a:cubicBezTo>
                  <a:cubicBezTo>
                    <a:pt x="99" y="29"/>
                    <a:pt x="99" y="29"/>
                    <a:pt x="99" y="29"/>
                  </a:cubicBezTo>
                  <a:cubicBezTo>
                    <a:pt x="105" y="13"/>
                    <a:pt x="105" y="13"/>
                    <a:pt x="105" y="13"/>
                  </a:cubicBezTo>
                  <a:cubicBezTo>
                    <a:pt x="106" y="13"/>
                    <a:pt x="106" y="13"/>
                    <a:pt x="106" y="13"/>
                  </a:cubicBezTo>
                  <a:cubicBezTo>
                    <a:pt x="121" y="20"/>
                    <a:pt x="132" y="32"/>
                    <a:pt x="139" y="46"/>
                  </a:cubicBezTo>
                  <a:cubicBezTo>
                    <a:pt x="140" y="48"/>
                    <a:pt x="140" y="48"/>
                    <a:pt x="140" y="48"/>
                  </a:cubicBezTo>
                  <a:cubicBezTo>
                    <a:pt x="124" y="54"/>
                    <a:pt x="124" y="54"/>
                    <a:pt x="124" y="54"/>
                  </a:cubicBezTo>
                  <a:cubicBezTo>
                    <a:pt x="127" y="59"/>
                    <a:pt x="127" y="59"/>
                    <a:pt x="127" y="59"/>
                  </a:cubicBezTo>
                  <a:cubicBezTo>
                    <a:pt x="142" y="53"/>
                    <a:pt x="142" y="53"/>
                    <a:pt x="142" y="53"/>
                  </a:cubicBezTo>
                  <a:cubicBezTo>
                    <a:pt x="142" y="54"/>
                    <a:pt x="142" y="54"/>
                    <a:pt x="142" y="54"/>
                  </a:cubicBezTo>
                  <a:cubicBezTo>
                    <a:pt x="145" y="61"/>
                    <a:pt x="146" y="68"/>
                    <a:pt x="146" y="77"/>
                  </a:cubicBezTo>
                  <a:cubicBezTo>
                    <a:pt x="146" y="87"/>
                    <a:pt x="145" y="94"/>
                    <a:pt x="142" y="100"/>
                  </a:cubicBezTo>
                  <a:cubicBezTo>
                    <a:pt x="142" y="101"/>
                    <a:pt x="142" y="101"/>
                    <a:pt x="142" y="101"/>
                  </a:cubicBezTo>
                  <a:cubicBezTo>
                    <a:pt x="127" y="95"/>
                    <a:pt x="127" y="95"/>
                    <a:pt x="127" y="95"/>
                  </a:cubicBezTo>
                  <a:lnTo>
                    <a:pt x="124" y="10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61"/>
            <p:cNvSpPr>
              <a:spLocks noEditPoints="1"/>
            </p:cNvSpPr>
            <p:nvPr/>
          </p:nvSpPr>
          <p:spPr bwMode="auto">
            <a:xfrm>
              <a:off x="3713163" y="1120775"/>
              <a:ext cx="90487" cy="90488"/>
            </a:xfrm>
            <a:custGeom>
              <a:avLst/>
              <a:gdLst>
                <a:gd name="T0" fmla="*/ 12 w 24"/>
                <a:gd name="T1" fmla="*/ 24 h 24"/>
                <a:gd name="T2" fmla="*/ 0 w 24"/>
                <a:gd name="T3" fmla="*/ 12 h 24"/>
                <a:gd name="T4" fmla="*/ 12 w 24"/>
                <a:gd name="T5" fmla="*/ 0 h 24"/>
                <a:gd name="T6" fmla="*/ 24 w 24"/>
                <a:gd name="T7" fmla="*/ 12 h 24"/>
                <a:gd name="T8" fmla="*/ 12 w 24"/>
                <a:gd name="T9" fmla="*/ 24 h 24"/>
                <a:gd name="T10" fmla="*/ 12 w 24"/>
                <a:gd name="T11" fmla="*/ 3 h 24"/>
                <a:gd name="T12" fmla="*/ 3 w 24"/>
                <a:gd name="T13" fmla="*/ 12 h 24"/>
                <a:gd name="T14" fmla="*/ 12 w 24"/>
                <a:gd name="T15" fmla="*/ 20 h 24"/>
                <a:gd name="T16" fmla="*/ 20 w 24"/>
                <a:gd name="T17" fmla="*/ 12 h 24"/>
                <a:gd name="T18" fmla="*/ 12 w 24"/>
                <a:gd name="T19" fmla="*/ 3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24">
                  <a:moveTo>
                    <a:pt x="12" y="24"/>
                  </a:moveTo>
                  <a:cubicBezTo>
                    <a:pt x="5" y="24"/>
                    <a:pt x="0" y="18"/>
                    <a:pt x="0" y="12"/>
                  </a:cubicBezTo>
                  <a:cubicBezTo>
                    <a:pt x="0" y="5"/>
                    <a:pt x="5" y="0"/>
                    <a:pt x="12" y="0"/>
                  </a:cubicBezTo>
                  <a:cubicBezTo>
                    <a:pt x="18" y="0"/>
                    <a:pt x="24" y="5"/>
                    <a:pt x="24" y="12"/>
                  </a:cubicBezTo>
                  <a:cubicBezTo>
                    <a:pt x="24" y="18"/>
                    <a:pt x="18" y="24"/>
                    <a:pt x="12" y="24"/>
                  </a:cubicBezTo>
                  <a:close/>
                  <a:moveTo>
                    <a:pt x="12" y="3"/>
                  </a:moveTo>
                  <a:cubicBezTo>
                    <a:pt x="7" y="3"/>
                    <a:pt x="3" y="7"/>
                    <a:pt x="3" y="12"/>
                  </a:cubicBezTo>
                  <a:cubicBezTo>
                    <a:pt x="3" y="16"/>
                    <a:pt x="7" y="20"/>
                    <a:pt x="12" y="20"/>
                  </a:cubicBezTo>
                  <a:cubicBezTo>
                    <a:pt x="16" y="20"/>
                    <a:pt x="20" y="16"/>
                    <a:pt x="20" y="12"/>
                  </a:cubicBezTo>
                  <a:cubicBezTo>
                    <a:pt x="20" y="7"/>
                    <a:pt x="16" y="3"/>
                    <a:pt x="12"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62"/>
            <p:cNvSpPr>
              <a:spLocks/>
            </p:cNvSpPr>
            <p:nvPr/>
          </p:nvSpPr>
          <p:spPr bwMode="auto">
            <a:xfrm>
              <a:off x="3795713" y="1131888"/>
              <a:ext cx="142875" cy="33338"/>
            </a:xfrm>
            <a:custGeom>
              <a:avLst/>
              <a:gdLst>
                <a:gd name="T0" fmla="*/ 2 w 38"/>
                <a:gd name="T1" fmla="*/ 9 h 9"/>
                <a:gd name="T2" fmla="*/ 0 w 38"/>
                <a:gd name="T3" fmla="*/ 7 h 9"/>
                <a:gd name="T4" fmla="*/ 2 w 38"/>
                <a:gd name="T5" fmla="*/ 5 h 9"/>
                <a:gd name="T6" fmla="*/ 35 w 38"/>
                <a:gd name="T7" fmla="*/ 1 h 9"/>
                <a:gd name="T8" fmla="*/ 38 w 38"/>
                <a:gd name="T9" fmla="*/ 3 h 9"/>
                <a:gd name="T10" fmla="*/ 36 w 38"/>
                <a:gd name="T11" fmla="*/ 5 h 9"/>
                <a:gd name="T12" fmla="*/ 2 w 38"/>
                <a:gd name="T13" fmla="*/ 9 h 9"/>
                <a:gd name="T14" fmla="*/ 2 w 38"/>
                <a:gd name="T15" fmla="*/ 9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9">
                  <a:moveTo>
                    <a:pt x="2" y="9"/>
                  </a:moveTo>
                  <a:cubicBezTo>
                    <a:pt x="1" y="9"/>
                    <a:pt x="0" y="9"/>
                    <a:pt x="0" y="7"/>
                  </a:cubicBezTo>
                  <a:cubicBezTo>
                    <a:pt x="0" y="6"/>
                    <a:pt x="1" y="5"/>
                    <a:pt x="2" y="5"/>
                  </a:cubicBezTo>
                  <a:cubicBezTo>
                    <a:pt x="35" y="1"/>
                    <a:pt x="35" y="1"/>
                    <a:pt x="35" y="1"/>
                  </a:cubicBezTo>
                  <a:cubicBezTo>
                    <a:pt x="36" y="0"/>
                    <a:pt x="37" y="1"/>
                    <a:pt x="38" y="3"/>
                  </a:cubicBezTo>
                  <a:cubicBezTo>
                    <a:pt x="38" y="4"/>
                    <a:pt x="37" y="5"/>
                    <a:pt x="36" y="5"/>
                  </a:cubicBezTo>
                  <a:cubicBezTo>
                    <a:pt x="2" y="9"/>
                    <a:pt x="2" y="9"/>
                    <a:pt x="2" y="9"/>
                  </a:cubicBezTo>
                  <a:cubicBezTo>
                    <a:pt x="2" y="9"/>
                    <a:pt x="2" y="9"/>
                    <a:pt x="2" y="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aphicFrame>
        <p:nvGraphicFramePr>
          <p:cNvPr id="4" name="Table 3"/>
          <p:cNvGraphicFramePr>
            <a:graphicFrameLocks noGrp="1"/>
          </p:cNvGraphicFramePr>
          <p:nvPr>
            <p:extLst>
              <p:ext uri="{D42A27DB-BD31-4B8C-83A1-F6EECF244321}">
                <p14:modId xmlns:p14="http://schemas.microsoft.com/office/powerpoint/2010/main" val="3222076351"/>
              </p:ext>
            </p:extLst>
          </p:nvPr>
        </p:nvGraphicFramePr>
        <p:xfrm>
          <a:off x="1574563" y="2821553"/>
          <a:ext cx="6432550" cy="1438383"/>
        </p:xfrm>
        <a:graphic>
          <a:graphicData uri="http://schemas.openxmlformats.org/drawingml/2006/table">
            <a:tbl>
              <a:tblPr firstRow="1" bandRow="1">
                <a:tableStyleId>{5FD0F851-EC5A-4D38-B0AD-8093EC10F338}</a:tableStyleId>
              </a:tblPr>
              <a:tblGrid>
                <a:gridCol w="1002337"/>
                <a:gridCol w="5430213"/>
              </a:tblGrid>
              <a:tr h="423072">
                <a:tc>
                  <a:txBody>
                    <a:bodyPr/>
                    <a:lstStyle/>
                    <a:p>
                      <a:r>
                        <a:rPr lang="en-US" sz="1500" dirty="0" smtClean="0"/>
                        <a:t>Scope</a:t>
                      </a:r>
                      <a:endParaRPr lang="en-US" sz="1500" dirty="0"/>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b="0" dirty="0" smtClean="0"/>
                        <a:t>Number of</a:t>
                      </a:r>
                      <a:r>
                        <a:rPr lang="en-US" sz="1200" b="0" baseline="0" dirty="0" smtClean="0"/>
                        <a:t> delivered features is at least 90% of planned for each product or application Program Increment*</a:t>
                      </a:r>
                      <a:endParaRPr lang="en-US" sz="1200" b="0" dirty="0"/>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1533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500" b="1" dirty="0" smtClean="0"/>
                        <a:t>Schedule</a:t>
                      </a:r>
                      <a:endParaRPr lang="en-US" sz="1500" b="1" dirty="0"/>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srgbClr val="55565A"/>
                          </a:solidFill>
                          <a:effectLst/>
                          <a:uLnTx/>
                          <a:uFillTx/>
                          <a:latin typeface="+mn-lt"/>
                          <a:ea typeface="+mn-ea"/>
                          <a:cs typeface="+mn-cs"/>
                        </a:rPr>
                        <a:t>Actual Program Increment schedule days does not exceed 110% of original Program Increment schedule days**</a:t>
                      </a:r>
                      <a:endParaRPr lang="en-US" sz="1900" dirty="0"/>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65844">
                <a:tc>
                  <a:txBody>
                    <a:bodyPr/>
                    <a:lstStyle/>
                    <a:p>
                      <a:r>
                        <a:rPr lang="en-US" sz="1500" b="1" dirty="0" smtClean="0"/>
                        <a:t>Quality</a:t>
                      </a:r>
                      <a:endParaRPr lang="en-US" sz="1500" b="1" dirty="0"/>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All critical and major defects closed</a:t>
                      </a:r>
                      <a:r>
                        <a:rPr lang="en-US" sz="1200" kern="1200" baseline="0" dirty="0" smtClean="0">
                          <a:solidFill>
                            <a:schemeClr val="tx1"/>
                          </a:solidFill>
                          <a:effectLst/>
                          <a:latin typeface="+mn-lt"/>
                          <a:ea typeface="+mn-ea"/>
                          <a:cs typeface="+mn-cs"/>
                        </a:rPr>
                        <a:t> within 28 days ***</a:t>
                      </a:r>
                      <a:endParaRPr lang="en-US" sz="1200" kern="1200" dirty="0" smtClean="0">
                        <a:solidFill>
                          <a:schemeClr val="tx1"/>
                        </a:solidFill>
                        <a:effectLst/>
                        <a:latin typeface="+mn-lt"/>
                        <a:ea typeface="+mn-ea"/>
                        <a:cs typeface="+mn-cs"/>
                      </a:endParaRPr>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36647030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txBox="1">
            <a:spLocks/>
          </p:cNvSpPr>
          <p:nvPr/>
        </p:nvSpPr>
        <p:spPr>
          <a:xfrm>
            <a:off x="1475099" y="1337809"/>
            <a:ext cx="7251051" cy="4405873"/>
          </a:xfrm>
          <a:prstGeom prst="rect">
            <a:avLst/>
          </a:prstGeom>
        </p:spPr>
        <p:txBody>
          <a:bodyPr wrap="square" lIns="175764" tIns="0" rIns="175764" bIns="0" anchor="t"/>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1219140">
              <a:lnSpc>
                <a:spcPct val="100000"/>
              </a:lnSpc>
              <a:spcBef>
                <a:spcPts val="0"/>
              </a:spcBef>
              <a:buSzTx/>
            </a:pPr>
            <a:r>
              <a:rPr lang="en-US" sz="1600" b="1" u="sng" spc="-67" dirty="0">
                <a:gradFill>
                  <a:gsLst>
                    <a:gs pos="5417">
                      <a:srgbClr val="53565A"/>
                    </a:gs>
                    <a:gs pos="28000">
                      <a:srgbClr val="53565A"/>
                    </a:gs>
                  </a:gsLst>
                  <a:lin ang="5400000" scaled="0"/>
                </a:gradFill>
                <a:latin typeface="Arial"/>
              </a:rPr>
              <a:t>Group By </a:t>
            </a:r>
            <a:r>
              <a:rPr lang="en-US" sz="1600" b="1" spc="-67" dirty="0">
                <a:gradFill>
                  <a:gsLst>
                    <a:gs pos="5417">
                      <a:srgbClr val="53565A"/>
                    </a:gs>
                    <a:gs pos="28000">
                      <a:srgbClr val="53565A"/>
                    </a:gs>
                  </a:gsLst>
                  <a:lin ang="5400000" scaled="0"/>
                </a:gradFill>
                <a:latin typeface="Arial"/>
              </a:rPr>
              <a:t>  </a:t>
            </a:r>
            <a:r>
              <a:rPr lang="en-US" sz="1500" dirty="0">
                <a:gradFill>
                  <a:gsLst>
                    <a:gs pos="5417">
                      <a:srgbClr val="53565A"/>
                    </a:gs>
                    <a:gs pos="28000">
                      <a:srgbClr val="53565A"/>
                    </a:gs>
                  </a:gsLst>
                  <a:lin ang="5400000" scaled="0"/>
                </a:gradFill>
                <a:latin typeface="Arial"/>
              </a:rPr>
              <a:t>Cost Center Structure </a:t>
            </a:r>
            <a:r>
              <a:rPr lang="en-US" sz="1500" dirty="0" smtClean="0">
                <a:gradFill>
                  <a:gsLst>
                    <a:gs pos="5417">
                      <a:srgbClr val="53565A"/>
                    </a:gs>
                    <a:gs pos="28000">
                      <a:srgbClr val="53565A"/>
                    </a:gs>
                  </a:gsLst>
                  <a:lin ang="5400000" scaled="0"/>
                </a:gradFill>
                <a:latin typeface="Arial"/>
              </a:rPr>
              <a:t>and Product</a:t>
            </a:r>
            <a:r>
              <a:rPr lang="en-US" sz="1500" dirty="0">
                <a:gradFill>
                  <a:gsLst>
                    <a:gs pos="5417">
                      <a:srgbClr val="53565A"/>
                    </a:gs>
                    <a:gs pos="28000">
                      <a:srgbClr val="53565A"/>
                    </a:gs>
                  </a:gsLst>
                  <a:lin ang="5400000" scaled="0"/>
                </a:gradFill>
                <a:latin typeface="Arial"/>
              </a:rPr>
              <a:t>,  Asset or Billing Application </a:t>
            </a:r>
          </a:p>
          <a:p>
            <a:pPr defTabSz="1219140">
              <a:lnSpc>
                <a:spcPct val="100000"/>
              </a:lnSpc>
              <a:spcBef>
                <a:spcPts val="0"/>
              </a:spcBef>
              <a:buSzTx/>
            </a:pPr>
            <a:endParaRPr lang="en-US" sz="1600" b="1" u="sng" spc="-67" dirty="0" smtClean="0">
              <a:gradFill>
                <a:gsLst>
                  <a:gs pos="5417">
                    <a:srgbClr val="53565A"/>
                  </a:gs>
                  <a:gs pos="28000">
                    <a:srgbClr val="53565A"/>
                  </a:gs>
                </a:gsLst>
                <a:lin ang="5400000" scaled="0"/>
              </a:gradFill>
              <a:latin typeface="Arial"/>
            </a:endParaRPr>
          </a:p>
          <a:p>
            <a:pPr defTabSz="1219140">
              <a:lnSpc>
                <a:spcPct val="100000"/>
              </a:lnSpc>
              <a:spcBef>
                <a:spcPts val="0"/>
              </a:spcBef>
              <a:buSzTx/>
            </a:pPr>
            <a:r>
              <a:rPr lang="en-US" sz="1600" b="1" u="sng" spc="-67" dirty="0" smtClean="0">
                <a:gradFill>
                  <a:gsLst>
                    <a:gs pos="5417">
                      <a:srgbClr val="53565A"/>
                    </a:gs>
                    <a:gs pos="28000">
                      <a:srgbClr val="53565A"/>
                    </a:gs>
                  </a:gsLst>
                  <a:lin ang="5400000" scaled="0"/>
                </a:gradFill>
                <a:latin typeface="Arial"/>
              </a:rPr>
              <a:t>Pre Condition </a:t>
            </a:r>
            <a:r>
              <a:rPr lang="en-US" sz="1500" spc="-67" dirty="0" smtClean="0">
                <a:gradFill>
                  <a:gsLst>
                    <a:gs pos="5417">
                      <a:srgbClr val="53565A"/>
                    </a:gs>
                    <a:gs pos="28000">
                      <a:srgbClr val="53565A"/>
                    </a:gs>
                  </a:gsLst>
                  <a:lin ang="5400000" scaled="0"/>
                </a:gradFill>
                <a:latin typeface="Arial"/>
              </a:rPr>
              <a:t>All work must be associated to a product or application billing group</a:t>
            </a:r>
            <a:endParaRPr lang="en-US" sz="1500" b="1" u="sng" spc="-67" dirty="0" smtClean="0">
              <a:gradFill>
                <a:gsLst>
                  <a:gs pos="5417">
                    <a:srgbClr val="53565A"/>
                  </a:gs>
                  <a:gs pos="28000">
                    <a:srgbClr val="53565A"/>
                  </a:gs>
                </a:gsLst>
                <a:lin ang="5400000" scaled="0"/>
              </a:gradFill>
              <a:latin typeface="Arial"/>
            </a:endParaRPr>
          </a:p>
          <a:p>
            <a:pPr defTabSz="1219140">
              <a:lnSpc>
                <a:spcPct val="100000"/>
              </a:lnSpc>
              <a:spcBef>
                <a:spcPts val="0"/>
              </a:spcBef>
              <a:buSzTx/>
            </a:pPr>
            <a:endParaRPr lang="en-US" sz="1600" b="1" u="sng" spc="-67" dirty="0" smtClean="0">
              <a:gradFill>
                <a:gsLst>
                  <a:gs pos="5417">
                    <a:srgbClr val="53565A"/>
                  </a:gs>
                  <a:gs pos="28000">
                    <a:srgbClr val="53565A"/>
                  </a:gs>
                </a:gsLst>
                <a:lin ang="5400000" scaled="0"/>
              </a:gradFill>
              <a:latin typeface="Arial"/>
            </a:endParaRPr>
          </a:p>
          <a:p>
            <a:pPr defTabSz="1219140">
              <a:lnSpc>
                <a:spcPct val="100000"/>
              </a:lnSpc>
              <a:spcBef>
                <a:spcPts val="0"/>
              </a:spcBef>
              <a:buSzTx/>
            </a:pPr>
            <a:r>
              <a:rPr lang="en-US" sz="1600" b="1" u="sng" spc="-67" dirty="0" smtClean="0">
                <a:gradFill>
                  <a:gsLst>
                    <a:gs pos="5417">
                      <a:srgbClr val="53565A"/>
                    </a:gs>
                    <a:gs pos="28000">
                      <a:srgbClr val="53565A"/>
                    </a:gs>
                  </a:gsLst>
                  <a:lin ang="5400000" scaled="0"/>
                </a:gradFill>
                <a:latin typeface="Arial"/>
              </a:rPr>
              <a:t>Scope Target/Goal</a:t>
            </a:r>
            <a:r>
              <a:rPr lang="en-US" sz="1600" b="1" spc="-67" dirty="0" smtClean="0">
                <a:gradFill>
                  <a:gsLst>
                    <a:gs pos="5417">
                      <a:srgbClr val="53565A"/>
                    </a:gs>
                    <a:gs pos="28000">
                      <a:srgbClr val="53565A"/>
                    </a:gs>
                  </a:gsLst>
                  <a:lin ang="5400000" scaled="0"/>
                </a:gradFill>
                <a:latin typeface="Arial"/>
              </a:rPr>
              <a:t> </a:t>
            </a:r>
            <a:r>
              <a:rPr lang="en-US" sz="1500" dirty="0" smtClean="0">
                <a:gradFill>
                  <a:gsLst>
                    <a:gs pos="5417">
                      <a:srgbClr val="53565A"/>
                    </a:gs>
                    <a:gs pos="28000">
                      <a:srgbClr val="53565A"/>
                    </a:gs>
                  </a:gsLst>
                  <a:lin ang="5400000" scaled="0"/>
                </a:gradFill>
                <a:latin typeface="Arial"/>
              </a:rPr>
              <a:t>90% of all committed features are delivered in the Program Increment</a:t>
            </a:r>
          </a:p>
          <a:p>
            <a:pPr defTabSz="1219140">
              <a:lnSpc>
                <a:spcPct val="100000"/>
              </a:lnSpc>
              <a:spcBef>
                <a:spcPts val="0"/>
              </a:spcBef>
              <a:buSzTx/>
            </a:pPr>
            <a:endParaRPr lang="en-US" sz="1500" dirty="0">
              <a:gradFill>
                <a:gsLst>
                  <a:gs pos="5417">
                    <a:srgbClr val="53565A"/>
                  </a:gs>
                  <a:gs pos="28000">
                    <a:srgbClr val="53565A"/>
                  </a:gs>
                </a:gsLst>
                <a:lin ang="5400000" scaled="0"/>
              </a:gradFill>
              <a:latin typeface="Arial"/>
            </a:endParaRPr>
          </a:p>
          <a:p>
            <a:pPr defTabSz="1219140">
              <a:lnSpc>
                <a:spcPct val="100000"/>
              </a:lnSpc>
              <a:spcBef>
                <a:spcPts val="0"/>
              </a:spcBef>
              <a:buSzTx/>
            </a:pPr>
            <a:endParaRPr lang="en-US" sz="1500" dirty="0" smtClean="0">
              <a:gradFill>
                <a:gsLst>
                  <a:gs pos="5417">
                    <a:srgbClr val="53565A"/>
                  </a:gs>
                  <a:gs pos="28000">
                    <a:srgbClr val="53565A"/>
                  </a:gs>
                </a:gsLst>
                <a:lin ang="5400000" scaled="0"/>
              </a:gradFill>
              <a:latin typeface="Arial"/>
            </a:endParaRPr>
          </a:p>
          <a:p>
            <a:pPr defTabSz="1219140">
              <a:lnSpc>
                <a:spcPct val="100000"/>
              </a:lnSpc>
              <a:spcBef>
                <a:spcPts val="0"/>
              </a:spcBef>
              <a:buSzTx/>
            </a:pPr>
            <a:endParaRPr lang="en-US" sz="1500" dirty="0" smtClean="0">
              <a:gradFill>
                <a:gsLst>
                  <a:gs pos="5417">
                    <a:srgbClr val="53565A"/>
                  </a:gs>
                  <a:gs pos="28000">
                    <a:srgbClr val="53565A"/>
                  </a:gs>
                </a:gsLst>
                <a:lin ang="5400000" scaled="0"/>
              </a:gradFill>
              <a:latin typeface="Arial"/>
            </a:endParaRPr>
          </a:p>
          <a:p>
            <a:pPr defTabSz="1219140">
              <a:lnSpc>
                <a:spcPct val="100000"/>
              </a:lnSpc>
              <a:spcBef>
                <a:spcPts val="0"/>
              </a:spcBef>
              <a:buSzTx/>
            </a:pPr>
            <a:endParaRPr lang="en-US" sz="1500" dirty="0">
              <a:gradFill>
                <a:gsLst>
                  <a:gs pos="5417">
                    <a:srgbClr val="53565A"/>
                  </a:gs>
                  <a:gs pos="28000">
                    <a:srgbClr val="53565A"/>
                  </a:gs>
                </a:gsLst>
                <a:lin ang="5400000" scaled="0"/>
              </a:gradFill>
              <a:latin typeface="Arial"/>
            </a:endParaRPr>
          </a:p>
          <a:p>
            <a:pPr defTabSz="1219140">
              <a:lnSpc>
                <a:spcPct val="100000"/>
              </a:lnSpc>
              <a:spcBef>
                <a:spcPts val="0"/>
              </a:spcBef>
              <a:buSzTx/>
            </a:pPr>
            <a:endParaRPr lang="en-US" sz="1500" dirty="0">
              <a:gradFill>
                <a:gsLst>
                  <a:gs pos="5417">
                    <a:srgbClr val="53565A"/>
                  </a:gs>
                  <a:gs pos="28000">
                    <a:srgbClr val="53565A"/>
                  </a:gs>
                </a:gsLst>
                <a:lin ang="5400000" scaled="0"/>
              </a:gradFill>
              <a:latin typeface="Arial"/>
            </a:endParaRPr>
          </a:p>
          <a:p>
            <a:endParaRPr lang="en-US" sz="1600" b="1" u="sng" spc="-67" dirty="0">
              <a:gradFill>
                <a:gsLst>
                  <a:gs pos="5417">
                    <a:srgbClr val="55565A"/>
                  </a:gs>
                  <a:gs pos="28000">
                    <a:srgbClr val="55565A"/>
                  </a:gs>
                </a:gsLst>
                <a:lin ang="5400000" scaled="0"/>
              </a:gradFill>
              <a:latin typeface="Arial" panose="020B0604020202020204"/>
            </a:endParaRPr>
          </a:p>
          <a:p>
            <a:endParaRPr lang="en-US" sz="1600" b="1" u="sng" spc="-67" dirty="0">
              <a:gradFill>
                <a:gsLst>
                  <a:gs pos="5417">
                    <a:srgbClr val="55565A"/>
                  </a:gs>
                  <a:gs pos="28000">
                    <a:srgbClr val="55565A"/>
                  </a:gs>
                </a:gsLst>
                <a:lin ang="5400000" scaled="0"/>
              </a:gradFill>
              <a:latin typeface="Arial" panose="020B0604020202020204"/>
            </a:endParaRPr>
          </a:p>
          <a:p>
            <a:endParaRPr lang="en-US" sz="1600" b="1" u="sng" spc="-67" dirty="0">
              <a:gradFill>
                <a:gsLst>
                  <a:gs pos="5417">
                    <a:srgbClr val="55565A"/>
                  </a:gs>
                  <a:gs pos="28000">
                    <a:srgbClr val="55565A"/>
                  </a:gs>
                </a:gsLst>
                <a:lin ang="5400000" scaled="0"/>
              </a:gradFill>
              <a:latin typeface="Arial" panose="020B0604020202020204"/>
            </a:endParaRPr>
          </a:p>
          <a:p>
            <a:endParaRPr lang="en-US" sz="1600" b="1" u="sng" spc="-67" dirty="0">
              <a:gradFill>
                <a:gsLst>
                  <a:gs pos="5417">
                    <a:srgbClr val="55565A"/>
                  </a:gs>
                  <a:gs pos="28000">
                    <a:srgbClr val="55565A"/>
                  </a:gs>
                </a:gsLst>
                <a:lin ang="5400000" scaled="0"/>
              </a:gradFill>
              <a:latin typeface="Arial" panose="020B0604020202020204"/>
            </a:endParaRPr>
          </a:p>
          <a:p>
            <a:endParaRPr lang="en-US" sz="1600" b="1" u="sng" spc="-67" dirty="0">
              <a:gradFill>
                <a:gsLst>
                  <a:gs pos="5417">
                    <a:srgbClr val="55565A"/>
                  </a:gs>
                  <a:gs pos="28000">
                    <a:srgbClr val="55565A"/>
                  </a:gs>
                </a:gsLst>
                <a:lin ang="5400000" scaled="0"/>
              </a:gradFill>
              <a:latin typeface="Arial" panose="020B0604020202020204"/>
            </a:endParaRPr>
          </a:p>
        </p:txBody>
      </p:sp>
      <p:grpSp>
        <p:nvGrpSpPr>
          <p:cNvPr id="13" name="Group 12"/>
          <p:cNvGrpSpPr/>
          <p:nvPr/>
        </p:nvGrpSpPr>
        <p:grpSpPr>
          <a:xfrm>
            <a:off x="698632" y="1568592"/>
            <a:ext cx="540044" cy="440197"/>
            <a:chOff x="2751138" y="1573213"/>
            <a:chExt cx="463550" cy="377825"/>
          </a:xfrm>
          <a:solidFill>
            <a:srgbClr val="FFFFFF"/>
          </a:solidFill>
        </p:grpSpPr>
        <p:sp>
          <p:nvSpPr>
            <p:cNvPr id="15" name="Freeform 14"/>
            <p:cNvSpPr>
              <a:spLocks noEditPoints="1"/>
            </p:cNvSpPr>
            <p:nvPr/>
          </p:nvSpPr>
          <p:spPr bwMode="auto">
            <a:xfrm>
              <a:off x="2751138" y="1573213"/>
              <a:ext cx="463550" cy="377825"/>
            </a:xfrm>
            <a:custGeom>
              <a:avLst/>
              <a:gdLst>
                <a:gd name="T0" fmla="*/ 292 w 292"/>
                <a:gd name="T1" fmla="*/ 192 h 238"/>
                <a:gd name="T2" fmla="*/ 292 w 292"/>
                <a:gd name="T3" fmla="*/ 0 h 238"/>
                <a:gd name="T4" fmla="*/ 0 w 292"/>
                <a:gd name="T5" fmla="*/ 0 h 238"/>
                <a:gd name="T6" fmla="*/ 0 w 292"/>
                <a:gd name="T7" fmla="*/ 192 h 238"/>
                <a:gd name="T8" fmla="*/ 87 w 292"/>
                <a:gd name="T9" fmla="*/ 192 h 238"/>
                <a:gd name="T10" fmla="*/ 87 w 292"/>
                <a:gd name="T11" fmla="*/ 211 h 238"/>
                <a:gd name="T12" fmla="*/ 47 w 292"/>
                <a:gd name="T13" fmla="*/ 211 h 238"/>
                <a:gd name="T14" fmla="*/ 47 w 292"/>
                <a:gd name="T15" fmla="*/ 238 h 238"/>
                <a:gd name="T16" fmla="*/ 249 w 292"/>
                <a:gd name="T17" fmla="*/ 238 h 238"/>
                <a:gd name="T18" fmla="*/ 249 w 292"/>
                <a:gd name="T19" fmla="*/ 211 h 238"/>
                <a:gd name="T20" fmla="*/ 208 w 292"/>
                <a:gd name="T21" fmla="*/ 211 h 238"/>
                <a:gd name="T22" fmla="*/ 208 w 292"/>
                <a:gd name="T23" fmla="*/ 192 h 238"/>
                <a:gd name="T24" fmla="*/ 292 w 292"/>
                <a:gd name="T25" fmla="*/ 192 h 238"/>
                <a:gd name="T26" fmla="*/ 240 w 292"/>
                <a:gd name="T27" fmla="*/ 228 h 238"/>
                <a:gd name="T28" fmla="*/ 55 w 292"/>
                <a:gd name="T29" fmla="*/ 228 h 238"/>
                <a:gd name="T30" fmla="*/ 55 w 292"/>
                <a:gd name="T31" fmla="*/ 220 h 238"/>
                <a:gd name="T32" fmla="*/ 240 w 292"/>
                <a:gd name="T33" fmla="*/ 220 h 238"/>
                <a:gd name="T34" fmla="*/ 240 w 292"/>
                <a:gd name="T35" fmla="*/ 228 h 238"/>
                <a:gd name="T36" fmla="*/ 200 w 292"/>
                <a:gd name="T37" fmla="*/ 197 h 238"/>
                <a:gd name="T38" fmla="*/ 200 w 292"/>
                <a:gd name="T39" fmla="*/ 211 h 238"/>
                <a:gd name="T40" fmla="*/ 95 w 292"/>
                <a:gd name="T41" fmla="*/ 211 h 238"/>
                <a:gd name="T42" fmla="*/ 95 w 292"/>
                <a:gd name="T43" fmla="*/ 197 h 238"/>
                <a:gd name="T44" fmla="*/ 200 w 292"/>
                <a:gd name="T45" fmla="*/ 197 h 238"/>
                <a:gd name="T46" fmla="*/ 8 w 292"/>
                <a:gd name="T47" fmla="*/ 9 h 238"/>
                <a:gd name="T48" fmla="*/ 284 w 292"/>
                <a:gd name="T49" fmla="*/ 9 h 238"/>
                <a:gd name="T50" fmla="*/ 284 w 292"/>
                <a:gd name="T51" fmla="*/ 183 h 238"/>
                <a:gd name="T52" fmla="*/ 8 w 292"/>
                <a:gd name="T53" fmla="*/ 183 h 238"/>
                <a:gd name="T54" fmla="*/ 8 w 292"/>
                <a:gd name="T55" fmla="*/ 9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92" h="238">
                  <a:moveTo>
                    <a:pt x="292" y="192"/>
                  </a:moveTo>
                  <a:lnTo>
                    <a:pt x="292" y="0"/>
                  </a:lnTo>
                  <a:lnTo>
                    <a:pt x="0" y="0"/>
                  </a:lnTo>
                  <a:lnTo>
                    <a:pt x="0" y="192"/>
                  </a:lnTo>
                  <a:lnTo>
                    <a:pt x="87" y="192"/>
                  </a:lnTo>
                  <a:lnTo>
                    <a:pt x="87" y="211"/>
                  </a:lnTo>
                  <a:lnTo>
                    <a:pt x="47" y="211"/>
                  </a:lnTo>
                  <a:lnTo>
                    <a:pt x="47" y="238"/>
                  </a:lnTo>
                  <a:lnTo>
                    <a:pt x="249" y="238"/>
                  </a:lnTo>
                  <a:lnTo>
                    <a:pt x="249" y="211"/>
                  </a:lnTo>
                  <a:lnTo>
                    <a:pt x="208" y="211"/>
                  </a:lnTo>
                  <a:lnTo>
                    <a:pt x="208" y="192"/>
                  </a:lnTo>
                  <a:lnTo>
                    <a:pt x="292" y="192"/>
                  </a:lnTo>
                  <a:close/>
                  <a:moveTo>
                    <a:pt x="240" y="228"/>
                  </a:moveTo>
                  <a:lnTo>
                    <a:pt x="55" y="228"/>
                  </a:lnTo>
                  <a:lnTo>
                    <a:pt x="55" y="220"/>
                  </a:lnTo>
                  <a:lnTo>
                    <a:pt x="240" y="220"/>
                  </a:lnTo>
                  <a:lnTo>
                    <a:pt x="240" y="228"/>
                  </a:lnTo>
                  <a:close/>
                  <a:moveTo>
                    <a:pt x="200" y="197"/>
                  </a:moveTo>
                  <a:lnTo>
                    <a:pt x="200" y="211"/>
                  </a:lnTo>
                  <a:lnTo>
                    <a:pt x="95" y="211"/>
                  </a:lnTo>
                  <a:lnTo>
                    <a:pt x="95" y="197"/>
                  </a:lnTo>
                  <a:lnTo>
                    <a:pt x="200" y="197"/>
                  </a:lnTo>
                  <a:close/>
                  <a:moveTo>
                    <a:pt x="8" y="9"/>
                  </a:moveTo>
                  <a:lnTo>
                    <a:pt x="284" y="9"/>
                  </a:lnTo>
                  <a:lnTo>
                    <a:pt x="284" y="183"/>
                  </a:lnTo>
                  <a:lnTo>
                    <a:pt x="8" y="183"/>
                  </a:lnTo>
                  <a:lnTo>
                    <a:pt x="8" y="9"/>
                  </a:lnTo>
                  <a:close/>
                </a:path>
              </a:pathLst>
            </a:custGeom>
            <a:grpFill/>
            <a:ln>
              <a:noFill/>
            </a:ln>
          </p:spPr>
          <p:txBody>
            <a:bodyPr vert="horz" wrap="square" lIns="91440" tIns="45720" rIns="91440" bIns="45720" numCol="1" anchor="t" anchorCtr="0" compatLnSpc="1">
              <a:prstTxWarp prst="textNoShape">
                <a:avLst/>
              </a:prstTxWarp>
            </a:bodyPr>
            <a:lstStyle/>
            <a:p>
              <a:endParaRPr lang="en-US" dirty="0">
                <a:solidFill>
                  <a:srgbClr val="55565A"/>
                </a:solidFill>
              </a:endParaRPr>
            </a:p>
          </p:txBody>
        </p:sp>
        <p:sp>
          <p:nvSpPr>
            <p:cNvPr id="19" name="Freeform 18"/>
            <p:cNvSpPr>
              <a:spLocks noEditPoints="1"/>
            </p:cNvSpPr>
            <p:nvPr/>
          </p:nvSpPr>
          <p:spPr bwMode="auto">
            <a:xfrm>
              <a:off x="2797176" y="1616076"/>
              <a:ext cx="347663" cy="209550"/>
            </a:xfrm>
            <a:custGeom>
              <a:avLst/>
              <a:gdLst>
                <a:gd name="T0" fmla="*/ 31 w 219"/>
                <a:gd name="T1" fmla="*/ 132 h 132"/>
                <a:gd name="T2" fmla="*/ 24 w 219"/>
                <a:gd name="T3" fmla="*/ 126 h 132"/>
                <a:gd name="T4" fmla="*/ 75 w 219"/>
                <a:gd name="T5" fmla="*/ 57 h 132"/>
                <a:gd name="T6" fmla="*/ 142 w 219"/>
                <a:gd name="T7" fmla="*/ 103 h 132"/>
                <a:gd name="T8" fmla="*/ 213 w 219"/>
                <a:gd name="T9" fmla="*/ 31 h 132"/>
                <a:gd name="T10" fmla="*/ 219 w 219"/>
                <a:gd name="T11" fmla="*/ 38 h 132"/>
                <a:gd name="T12" fmla="*/ 143 w 219"/>
                <a:gd name="T13" fmla="*/ 115 h 132"/>
                <a:gd name="T14" fmla="*/ 77 w 219"/>
                <a:gd name="T15" fmla="*/ 69 h 132"/>
                <a:gd name="T16" fmla="*/ 31 w 219"/>
                <a:gd name="T17" fmla="*/ 132 h 132"/>
                <a:gd name="T18" fmla="*/ 54 w 219"/>
                <a:gd name="T19" fmla="*/ 21 h 132"/>
                <a:gd name="T20" fmla="*/ 32 w 219"/>
                <a:gd name="T21" fmla="*/ 21 h 132"/>
                <a:gd name="T22" fmla="*/ 32 w 219"/>
                <a:gd name="T23" fmla="*/ 0 h 132"/>
                <a:gd name="T24" fmla="*/ 23 w 219"/>
                <a:gd name="T25" fmla="*/ 0 h 132"/>
                <a:gd name="T26" fmla="*/ 23 w 219"/>
                <a:gd name="T27" fmla="*/ 21 h 132"/>
                <a:gd name="T28" fmla="*/ 0 w 219"/>
                <a:gd name="T29" fmla="*/ 21 h 132"/>
                <a:gd name="T30" fmla="*/ 0 w 219"/>
                <a:gd name="T31" fmla="*/ 30 h 132"/>
                <a:gd name="T32" fmla="*/ 23 w 219"/>
                <a:gd name="T33" fmla="*/ 30 h 132"/>
                <a:gd name="T34" fmla="*/ 23 w 219"/>
                <a:gd name="T35" fmla="*/ 52 h 132"/>
                <a:gd name="T36" fmla="*/ 32 w 219"/>
                <a:gd name="T37" fmla="*/ 52 h 132"/>
                <a:gd name="T38" fmla="*/ 32 w 219"/>
                <a:gd name="T39" fmla="*/ 30 h 132"/>
                <a:gd name="T40" fmla="*/ 54 w 219"/>
                <a:gd name="T41" fmla="*/ 30 h 132"/>
                <a:gd name="T42" fmla="*/ 54 w 219"/>
                <a:gd name="T43" fmla="*/ 21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9" h="132">
                  <a:moveTo>
                    <a:pt x="31" y="132"/>
                  </a:moveTo>
                  <a:lnTo>
                    <a:pt x="24" y="126"/>
                  </a:lnTo>
                  <a:lnTo>
                    <a:pt x="75" y="57"/>
                  </a:lnTo>
                  <a:lnTo>
                    <a:pt x="142" y="103"/>
                  </a:lnTo>
                  <a:lnTo>
                    <a:pt x="213" y="31"/>
                  </a:lnTo>
                  <a:lnTo>
                    <a:pt x="219" y="38"/>
                  </a:lnTo>
                  <a:lnTo>
                    <a:pt x="143" y="115"/>
                  </a:lnTo>
                  <a:lnTo>
                    <a:pt x="77" y="69"/>
                  </a:lnTo>
                  <a:lnTo>
                    <a:pt x="31" y="132"/>
                  </a:lnTo>
                  <a:close/>
                  <a:moveTo>
                    <a:pt x="54" y="21"/>
                  </a:moveTo>
                  <a:lnTo>
                    <a:pt x="32" y="21"/>
                  </a:lnTo>
                  <a:lnTo>
                    <a:pt x="32" y="0"/>
                  </a:lnTo>
                  <a:lnTo>
                    <a:pt x="23" y="0"/>
                  </a:lnTo>
                  <a:lnTo>
                    <a:pt x="23" y="21"/>
                  </a:lnTo>
                  <a:lnTo>
                    <a:pt x="0" y="21"/>
                  </a:lnTo>
                  <a:lnTo>
                    <a:pt x="0" y="30"/>
                  </a:lnTo>
                  <a:lnTo>
                    <a:pt x="23" y="30"/>
                  </a:lnTo>
                  <a:lnTo>
                    <a:pt x="23" y="52"/>
                  </a:lnTo>
                  <a:lnTo>
                    <a:pt x="32" y="52"/>
                  </a:lnTo>
                  <a:lnTo>
                    <a:pt x="32" y="30"/>
                  </a:lnTo>
                  <a:lnTo>
                    <a:pt x="54" y="30"/>
                  </a:lnTo>
                  <a:lnTo>
                    <a:pt x="54" y="21"/>
                  </a:lnTo>
                  <a:close/>
                </a:path>
              </a:pathLst>
            </a:custGeom>
            <a:grpFill/>
            <a:ln>
              <a:noFill/>
            </a:ln>
          </p:spPr>
          <p:txBody>
            <a:bodyPr vert="horz" wrap="square" lIns="91440" tIns="45720" rIns="91440" bIns="45720" numCol="1" anchor="t" anchorCtr="0" compatLnSpc="1">
              <a:prstTxWarp prst="textNoShape">
                <a:avLst/>
              </a:prstTxWarp>
            </a:bodyPr>
            <a:lstStyle/>
            <a:p>
              <a:endParaRPr lang="en-US" dirty="0">
                <a:solidFill>
                  <a:srgbClr val="55565A"/>
                </a:solidFill>
              </a:endParaRPr>
            </a:p>
          </p:txBody>
        </p:sp>
      </p:grpSp>
      <p:sp>
        <p:nvSpPr>
          <p:cNvPr id="8" name="Title 1"/>
          <p:cNvSpPr txBox="1">
            <a:spLocks/>
          </p:cNvSpPr>
          <p:nvPr/>
        </p:nvSpPr>
        <p:spPr>
          <a:xfrm>
            <a:off x="461389" y="304803"/>
            <a:ext cx="8396863" cy="620359"/>
          </a:xfrm>
          <a:prstGeom prst="rect">
            <a:avLst/>
          </a:prstGeom>
        </p:spPr>
        <p:txBody>
          <a:bodyPr vert="horz" lIns="121914" tIns="60957" rIns="121914" bIns="60957" rtlCol="0" anchor="b" anchorCtr="0">
            <a:normAutofit/>
          </a:bodyPr>
          <a:lstStyle>
            <a:lvl1pPr algn="l" defTabSz="914400" rtl="0" eaLnBrk="1" latinLnBrk="0" hangingPunct="1">
              <a:lnSpc>
                <a:spcPct val="90000"/>
              </a:lnSpc>
              <a:spcBef>
                <a:spcPct val="0"/>
              </a:spcBef>
              <a:buNone/>
              <a:defRPr sz="2000" b="0" kern="1200">
                <a:solidFill>
                  <a:schemeClr val="tx1"/>
                </a:solidFill>
                <a:latin typeface="Arial" pitchFamily="34" charset="0"/>
                <a:ea typeface="+mj-ea"/>
                <a:cs typeface="Arial" pitchFamily="34" charset="0"/>
              </a:defRPr>
            </a:lvl1pPr>
          </a:lstStyle>
          <a:p>
            <a:r>
              <a:rPr lang="en-US" dirty="0" smtClean="0">
                <a:solidFill>
                  <a:srgbClr val="55565A"/>
                </a:solidFill>
              </a:rPr>
              <a:t>Delivery Calculation Detail - Scope</a:t>
            </a:r>
            <a:endParaRPr lang="en-US" dirty="0">
              <a:solidFill>
                <a:srgbClr val="55565A"/>
              </a:solidFill>
            </a:endParaRPr>
          </a:p>
        </p:txBody>
      </p:sp>
      <p:sp>
        <p:nvSpPr>
          <p:cNvPr id="9" name="Rectangle 26"/>
          <p:cNvSpPr>
            <a:spLocks noChangeArrowheads="1"/>
          </p:cNvSpPr>
          <p:nvPr/>
        </p:nvSpPr>
        <p:spPr bwMode="auto">
          <a:xfrm>
            <a:off x="531099" y="1337807"/>
            <a:ext cx="875110" cy="4563121"/>
          </a:xfrm>
          <a:prstGeom prst="rect">
            <a:avLst/>
          </a:prstGeom>
          <a:solidFill>
            <a:srgbClr val="422C8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51192" tIns="36566" rIns="21938" bIns="36566" numCol="1" anchor="ctr" anchorCtr="0" compatLnSpc="1">
            <a:prstTxWarp prst="textNoShape">
              <a:avLst/>
            </a:prstTxWarp>
          </a:bodyPr>
          <a:lstStyle/>
          <a:p>
            <a:pPr defTabSz="1219140">
              <a:lnSpc>
                <a:spcPct val="95000"/>
              </a:lnSpc>
            </a:pPr>
            <a:endParaRPr lang="en-US" sz="900" dirty="0">
              <a:solidFill>
                <a:srgbClr val="53565A"/>
              </a:solidFill>
            </a:endParaRPr>
          </a:p>
        </p:txBody>
      </p:sp>
      <p:grpSp>
        <p:nvGrpSpPr>
          <p:cNvPr id="10" name="Group 9"/>
          <p:cNvGrpSpPr/>
          <p:nvPr/>
        </p:nvGrpSpPr>
        <p:grpSpPr>
          <a:xfrm>
            <a:off x="676270" y="1500190"/>
            <a:ext cx="528638" cy="528639"/>
            <a:chOff x="3405188" y="812800"/>
            <a:chExt cx="704850" cy="528638"/>
          </a:xfrm>
        </p:grpSpPr>
        <p:sp>
          <p:nvSpPr>
            <p:cNvPr id="11" name="Freeform 35"/>
            <p:cNvSpPr>
              <a:spLocks/>
            </p:cNvSpPr>
            <p:nvPr/>
          </p:nvSpPr>
          <p:spPr bwMode="auto">
            <a:xfrm>
              <a:off x="3405188" y="812800"/>
              <a:ext cx="704850" cy="528638"/>
            </a:xfrm>
            <a:custGeom>
              <a:avLst/>
              <a:gdLst>
                <a:gd name="T0" fmla="*/ 94 w 188"/>
                <a:gd name="T1" fmla="*/ 0 h 141"/>
                <a:gd name="T2" fmla="*/ 0 w 188"/>
                <a:gd name="T3" fmla="*/ 94 h 141"/>
                <a:gd name="T4" fmla="*/ 13 w 188"/>
                <a:gd name="T5" fmla="*/ 141 h 141"/>
                <a:gd name="T6" fmla="*/ 18 w 188"/>
                <a:gd name="T7" fmla="*/ 139 h 141"/>
                <a:gd name="T8" fmla="*/ 18 w 188"/>
                <a:gd name="T9" fmla="*/ 139 h 141"/>
                <a:gd name="T10" fmla="*/ 5 w 188"/>
                <a:gd name="T11" fmla="*/ 94 h 141"/>
                <a:gd name="T12" fmla="*/ 94 w 188"/>
                <a:gd name="T13" fmla="*/ 6 h 141"/>
                <a:gd name="T14" fmla="*/ 182 w 188"/>
                <a:gd name="T15" fmla="*/ 94 h 141"/>
                <a:gd name="T16" fmla="*/ 172 w 188"/>
                <a:gd name="T17" fmla="*/ 135 h 141"/>
                <a:gd name="T18" fmla="*/ 177 w 188"/>
                <a:gd name="T19" fmla="*/ 138 h 141"/>
                <a:gd name="T20" fmla="*/ 177 w 188"/>
                <a:gd name="T21" fmla="*/ 138 h 141"/>
                <a:gd name="T22" fmla="*/ 188 w 188"/>
                <a:gd name="T23" fmla="*/ 94 h 141"/>
                <a:gd name="T24" fmla="*/ 94 w 188"/>
                <a:gd name="T25" fmla="*/ 0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8" h="141">
                  <a:moveTo>
                    <a:pt x="94" y="0"/>
                  </a:moveTo>
                  <a:cubicBezTo>
                    <a:pt x="42" y="0"/>
                    <a:pt x="0" y="42"/>
                    <a:pt x="0" y="94"/>
                  </a:cubicBezTo>
                  <a:cubicBezTo>
                    <a:pt x="0" y="110"/>
                    <a:pt x="5" y="127"/>
                    <a:pt x="13" y="141"/>
                  </a:cubicBezTo>
                  <a:cubicBezTo>
                    <a:pt x="18" y="139"/>
                    <a:pt x="18" y="139"/>
                    <a:pt x="18" y="139"/>
                  </a:cubicBezTo>
                  <a:cubicBezTo>
                    <a:pt x="18" y="139"/>
                    <a:pt x="18" y="139"/>
                    <a:pt x="18" y="139"/>
                  </a:cubicBezTo>
                  <a:cubicBezTo>
                    <a:pt x="10" y="125"/>
                    <a:pt x="5" y="110"/>
                    <a:pt x="5" y="94"/>
                  </a:cubicBezTo>
                  <a:cubicBezTo>
                    <a:pt x="5" y="45"/>
                    <a:pt x="45" y="6"/>
                    <a:pt x="94" y="6"/>
                  </a:cubicBezTo>
                  <a:cubicBezTo>
                    <a:pt x="143" y="6"/>
                    <a:pt x="182" y="45"/>
                    <a:pt x="182" y="94"/>
                  </a:cubicBezTo>
                  <a:cubicBezTo>
                    <a:pt x="182" y="108"/>
                    <a:pt x="179" y="123"/>
                    <a:pt x="172" y="135"/>
                  </a:cubicBezTo>
                  <a:cubicBezTo>
                    <a:pt x="177" y="138"/>
                    <a:pt x="177" y="138"/>
                    <a:pt x="177" y="138"/>
                  </a:cubicBezTo>
                  <a:cubicBezTo>
                    <a:pt x="177" y="138"/>
                    <a:pt x="177" y="138"/>
                    <a:pt x="177" y="138"/>
                  </a:cubicBezTo>
                  <a:cubicBezTo>
                    <a:pt x="184" y="125"/>
                    <a:pt x="188" y="109"/>
                    <a:pt x="188" y="94"/>
                  </a:cubicBezTo>
                  <a:cubicBezTo>
                    <a:pt x="188" y="42"/>
                    <a:pt x="145" y="0"/>
                    <a:pt x="9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5565A"/>
                </a:solidFill>
              </a:endParaRPr>
            </a:p>
          </p:txBody>
        </p:sp>
        <p:sp>
          <p:nvSpPr>
            <p:cNvPr id="14" name="Freeform 36"/>
            <p:cNvSpPr>
              <a:spLocks/>
            </p:cNvSpPr>
            <p:nvPr/>
          </p:nvSpPr>
          <p:spPr bwMode="auto">
            <a:xfrm>
              <a:off x="3473450" y="876300"/>
              <a:ext cx="569912" cy="409575"/>
            </a:xfrm>
            <a:custGeom>
              <a:avLst/>
              <a:gdLst>
                <a:gd name="T0" fmla="*/ 124 w 152"/>
                <a:gd name="T1" fmla="*/ 100 h 109"/>
                <a:gd name="T2" fmla="*/ 145 w 152"/>
                <a:gd name="T3" fmla="*/ 109 h 109"/>
                <a:gd name="T4" fmla="*/ 145 w 152"/>
                <a:gd name="T5" fmla="*/ 109 h 109"/>
                <a:gd name="T6" fmla="*/ 146 w 152"/>
                <a:gd name="T7" fmla="*/ 108 h 109"/>
                <a:gd name="T8" fmla="*/ 152 w 152"/>
                <a:gd name="T9" fmla="*/ 77 h 109"/>
                <a:gd name="T10" fmla="*/ 76 w 152"/>
                <a:gd name="T11" fmla="*/ 0 h 109"/>
                <a:gd name="T12" fmla="*/ 0 w 152"/>
                <a:gd name="T13" fmla="*/ 77 h 109"/>
                <a:gd name="T14" fmla="*/ 6 w 152"/>
                <a:gd name="T15" fmla="*/ 106 h 109"/>
                <a:gd name="T16" fmla="*/ 7 w 152"/>
                <a:gd name="T17" fmla="*/ 109 h 109"/>
                <a:gd name="T18" fmla="*/ 27 w 152"/>
                <a:gd name="T19" fmla="*/ 101 h 109"/>
                <a:gd name="T20" fmla="*/ 25 w 152"/>
                <a:gd name="T21" fmla="*/ 95 h 109"/>
                <a:gd name="T22" fmla="*/ 10 w 152"/>
                <a:gd name="T23" fmla="*/ 101 h 109"/>
                <a:gd name="T24" fmla="*/ 9 w 152"/>
                <a:gd name="T25" fmla="*/ 100 h 109"/>
                <a:gd name="T26" fmla="*/ 6 w 152"/>
                <a:gd name="T27" fmla="*/ 77 h 109"/>
                <a:gd name="T28" fmla="*/ 9 w 152"/>
                <a:gd name="T29" fmla="*/ 54 h 109"/>
                <a:gd name="T30" fmla="*/ 10 w 152"/>
                <a:gd name="T31" fmla="*/ 53 h 109"/>
                <a:gd name="T32" fmla="*/ 25 w 152"/>
                <a:gd name="T33" fmla="*/ 59 h 109"/>
                <a:gd name="T34" fmla="*/ 27 w 152"/>
                <a:gd name="T35" fmla="*/ 54 h 109"/>
                <a:gd name="T36" fmla="*/ 12 w 152"/>
                <a:gd name="T37" fmla="*/ 47 h 109"/>
                <a:gd name="T38" fmla="*/ 12 w 152"/>
                <a:gd name="T39" fmla="*/ 46 h 109"/>
                <a:gd name="T40" fmla="*/ 45 w 152"/>
                <a:gd name="T41" fmla="*/ 13 h 109"/>
                <a:gd name="T42" fmla="*/ 46 w 152"/>
                <a:gd name="T43" fmla="*/ 13 h 109"/>
                <a:gd name="T44" fmla="*/ 53 w 152"/>
                <a:gd name="T45" fmla="*/ 29 h 109"/>
                <a:gd name="T46" fmla="*/ 58 w 152"/>
                <a:gd name="T47" fmla="*/ 27 h 109"/>
                <a:gd name="T48" fmla="*/ 51 w 152"/>
                <a:gd name="T49" fmla="*/ 11 h 109"/>
                <a:gd name="T50" fmla="*/ 53 w 152"/>
                <a:gd name="T51" fmla="*/ 10 h 109"/>
                <a:gd name="T52" fmla="*/ 99 w 152"/>
                <a:gd name="T53" fmla="*/ 10 h 109"/>
                <a:gd name="T54" fmla="*/ 101 w 152"/>
                <a:gd name="T55" fmla="*/ 11 h 109"/>
                <a:gd name="T56" fmla="*/ 94 w 152"/>
                <a:gd name="T57" fmla="*/ 27 h 109"/>
                <a:gd name="T58" fmla="*/ 99 w 152"/>
                <a:gd name="T59" fmla="*/ 29 h 109"/>
                <a:gd name="T60" fmla="*/ 105 w 152"/>
                <a:gd name="T61" fmla="*/ 13 h 109"/>
                <a:gd name="T62" fmla="*/ 106 w 152"/>
                <a:gd name="T63" fmla="*/ 13 h 109"/>
                <a:gd name="T64" fmla="*/ 139 w 152"/>
                <a:gd name="T65" fmla="*/ 46 h 109"/>
                <a:gd name="T66" fmla="*/ 140 w 152"/>
                <a:gd name="T67" fmla="*/ 48 h 109"/>
                <a:gd name="T68" fmla="*/ 124 w 152"/>
                <a:gd name="T69" fmla="*/ 54 h 109"/>
                <a:gd name="T70" fmla="*/ 127 w 152"/>
                <a:gd name="T71" fmla="*/ 59 h 109"/>
                <a:gd name="T72" fmla="*/ 142 w 152"/>
                <a:gd name="T73" fmla="*/ 53 h 109"/>
                <a:gd name="T74" fmla="*/ 142 w 152"/>
                <a:gd name="T75" fmla="*/ 54 h 109"/>
                <a:gd name="T76" fmla="*/ 146 w 152"/>
                <a:gd name="T77" fmla="*/ 77 h 109"/>
                <a:gd name="T78" fmla="*/ 142 w 152"/>
                <a:gd name="T79" fmla="*/ 100 h 109"/>
                <a:gd name="T80" fmla="*/ 142 w 152"/>
                <a:gd name="T81" fmla="*/ 101 h 109"/>
                <a:gd name="T82" fmla="*/ 127 w 152"/>
                <a:gd name="T83" fmla="*/ 95 h 109"/>
                <a:gd name="T84" fmla="*/ 124 w 152"/>
                <a:gd name="T85" fmla="*/ 10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52" h="109">
                  <a:moveTo>
                    <a:pt x="124" y="100"/>
                  </a:moveTo>
                  <a:cubicBezTo>
                    <a:pt x="145" y="109"/>
                    <a:pt x="145" y="109"/>
                    <a:pt x="145" y="109"/>
                  </a:cubicBezTo>
                  <a:cubicBezTo>
                    <a:pt x="145" y="109"/>
                    <a:pt x="145" y="109"/>
                    <a:pt x="145" y="109"/>
                  </a:cubicBezTo>
                  <a:cubicBezTo>
                    <a:pt x="146" y="108"/>
                    <a:pt x="146" y="108"/>
                    <a:pt x="146" y="108"/>
                  </a:cubicBezTo>
                  <a:cubicBezTo>
                    <a:pt x="150" y="98"/>
                    <a:pt x="152" y="88"/>
                    <a:pt x="152" y="77"/>
                  </a:cubicBezTo>
                  <a:cubicBezTo>
                    <a:pt x="152" y="35"/>
                    <a:pt x="118" y="0"/>
                    <a:pt x="76" y="0"/>
                  </a:cubicBezTo>
                  <a:cubicBezTo>
                    <a:pt x="34" y="0"/>
                    <a:pt x="0" y="35"/>
                    <a:pt x="0" y="77"/>
                  </a:cubicBezTo>
                  <a:cubicBezTo>
                    <a:pt x="0" y="87"/>
                    <a:pt x="2" y="97"/>
                    <a:pt x="6" y="106"/>
                  </a:cubicBezTo>
                  <a:cubicBezTo>
                    <a:pt x="7" y="109"/>
                    <a:pt x="7" y="109"/>
                    <a:pt x="7" y="109"/>
                  </a:cubicBezTo>
                  <a:cubicBezTo>
                    <a:pt x="27" y="101"/>
                    <a:pt x="27" y="101"/>
                    <a:pt x="27" y="101"/>
                  </a:cubicBezTo>
                  <a:cubicBezTo>
                    <a:pt x="25" y="95"/>
                    <a:pt x="25" y="95"/>
                    <a:pt x="25" y="95"/>
                  </a:cubicBezTo>
                  <a:cubicBezTo>
                    <a:pt x="10" y="101"/>
                    <a:pt x="10" y="101"/>
                    <a:pt x="10" y="101"/>
                  </a:cubicBezTo>
                  <a:cubicBezTo>
                    <a:pt x="9" y="100"/>
                    <a:pt x="9" y="100"/>
                    <a:pt x="9" y="100"/>
                  </a:cubicBezTo>
                  <a:cubicBezTo>
                    <a:pt x="7" y="94"/>
                    <a:pt x="6" y="86"/>
                    <a:pt x="6" y="77"/>
                  </a:cubicBezTo>
                  <a:cubicBezTo>
                    <a:pt x="6" y="68"/>
                    <a:pt x="7" y="61"/>
                    <a:pt x="9" y="54"/>
                  </a:cubicBezTo>
                  <a:cubicBezTo>
                    <a:pt x="10" y="53"/>
                    <a:pt x="10" y="53"/>
                    <a:pt x="10" y="53"/>
                  </a:cubicBezTo>
                  <a:cubicBezTo>
                    <a:pt x="25" y="59"/>
                    <a:pt x="25" y="59"/>
                    <a:pt x="25" y="59"/>
                  </a:cubicBezTo>
                  <a:cubicBezTo>
                    <a:pt x="27" y="54"/>
                    <a:pt x="27" y="54"/>
                    <a:pt x="27" y="54"/>
                  </a:cubicBezTo>
                  <a:cubicBezTo>
                    <a:pt x="12" y="47"/>
                    <a:pt x="12" y="47"/>
                    <a:pt x="12" y="47"/>
                  </a:cubicBezTo>
                  <a:cubicBezTo>
                    <a:pt x="12" y="46"/>
                    <a:pt x="12" y="46"/>
                    <a:pt x="12" y="46"/>
                  </a:cubicBezTo>
                  <a:cubicBezTo>
                    <a:pt x="19" y="32"/>
                    <a:pt x="31" y="20"/>
                    <a:pt x="45" y="13"/>
                  </a:cubicBezTo>
                  <a:cubicBezTo>
                    <a:pt x="46" y="13"/>
                    <a:pt x="46" y="13"/>
                    <a:pt x="46" y="13"/>
                  </a:cubicBezTo>
                  <a:cubicBezTo>
                    <a:pt x="53" y="29"/>
                    <a:pt x="53" y="29"/>
                    <a:pt x="53" y="29"/>
                  </a:cubicBezTo>
                  <a:cubicBezTo>
                    <a:pt x="58" y="27"/>
                    <a:pt x="58" y="27"/>
                    <a:pt x="58" y="27"/>
                  </a:cubicBezTo>
                  <a:cubicBezTo>
                    <a:pt x="51" y="11"/>
                    <a:pt x="51" y="11"/>
                    <a:pt x="51" y="11"/>
                  </a:cubicBezTo>
                  <a:cubicBezTo>
                    <a:pt x="53" y="10"/>
                    <a:pt x="53" y="10"/>
                    <a:pt x="53" y="10"/>
                  </a:cubicBezTo>
                  <a:cubicBezTo>
                    <a:pt x="68" y="6"/>
                    <a:pt x="84" y="6"/>
                    <a:pt x="99" y="10"/>
                  </a:cubicBezTo>
                  <a:cubicBezTo>
                    <a:pt x="101" y="11"/>
                    <a:pt x="101" y="11"/>
                    <a:pt x="101" y="11"/>
                  </a:cubicBezTo>
                  <a:cubicBezTo>
                    <a:pt x="94" y="27"/>
                    <a:pt x="94" y="27"/>
                    <a:pt x="94" y="27"/>
                  </a:cubicBezTo>
                  <a:cubicBezTo>
                    <a:pt x="99" y="29"/>
                    <a:pt x="99" y="29"/>
                    <a:pt x="99" y="29"/>
                  </a:cubicBezTo>
                  <a:cubicBezTo>
                    <a:pt x="105" y="13"/>
                    <a:pt x="105" y="13"/>
                    <a:pt x="105" y="13"/>
                  </a:cubicBezTo>
                  <a:cubicBezTo>
                    <a:pt x="106" y="13"/>
                    <a:pt x="106" y="13"/>
                    <a:pt x="106" y="13"/>
                  </a:cubicBezTo>
                  <a:cubicBezTo>
                    <a:pt x="121" y="20"/>
                    <a:pt x="132" y="32"/>
                    <a:pt x="139" y="46"/>
                  </a:cubicBezTo>
                  <a:cubicBezTo>
                    <a:pt x="140" y="48"/>
                    <a:pt x="140" y="48"/>
                    <a:pt x="140" y="48"/>
                  </a:cubicBezTo>
                  <a:cubicBezTo>
                    <a:pt x="124" y="54"/>
                    <a:pt x="124" y="54"/>
                    <a:pt x="124" y="54"/>
                  </a:cubicBezTo>
                  <a:cubicBezTo>
                    <a:pt x="127" y="59"/>
                    <a:pt x="127" y="59"/>
                    <a:pt x="127" y="59"/>
                  </a:cubicBezTo>
                  <a:cubicBezTo>
                    <a:pt x="142" y="53"/>
                    <a:pt x="142" y="53"/>
                    <a:pt x="142" y="53"/>
                  </a:cubicBezTo>
                  <a:cubicBezTo>
                    <a:pt x="142" y="54"/>
                    <a:pt x="142" y="54"/>
                    <a:pt x="142" y="54"/>
                  </a:cubicBezTo>
                  <a:cubicBezTo>
                    <a:pt x="145" y="61"/>
                    <a:pt x="146" y="68"/>
                    <a:pt x="146" y="77"/>
                  </a:cubicBezTo>
                  <a:cubicBezTo>
                    <a:pt x="146" y="87"/>
                    <a:pt x="145" y="94"/>
                    <a:pt x="142" y="100"/>
                  </a:cubicBezTo>
                  <a:cubicBezTo>
                    <a:pt x="142" y="101"/>
                    <a:pt x="142" y="101"/>
                    <a:pt x="142" y="101"/>
                  </a:cubicBezTo>
                  <a:cubicBezTo>
                    <a:pt x="127" y="95"/>
                    <a:pt x="127" y="95"/>
                    <a:pt x="127" y="95"/>
                  </a:cubicBezTo>
                  <a:lnTo>
                    <a:pt x="124" y="10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5565A"/>
                </a:solidFill>
              </a:endParaRPr>
            </a:p>
          </p:txBody>
        </p:sp>
        <p:sp>
          <p:nvSpPr>
            <p:cNvPr id="16" name="Freeform 61"/>
            <p:cNvSpPr>
              <a:spLocks noEditPoints="1"/>
            </p:cNvSpPr>
            <p:nvPr/>
          </p:nvSpPr>
          <p:spPr bwMode="auto">
            <a:xfrm>
              <a:off x="3713163" y="1120775"/>
              <a:ext cx="90487" cy="90488"/>
            </a:xfrm>
            <a:custGeom>
              <a:avLst/>
              <a:gdLst>
                <a:gd name="T0" fmla="*/ 12 w 24"/>
                <a:gd name="T1" fmla="*/ 24 h 24"/>
                <a:gd name="T2" fmla="*/ 0 w 24"/>
                <a:gd name="T3" fmla="*/ 12 h 24"/>
                <a:gd name="T4" fmla="*/ 12 w 24"/>
                <a:gd name="T5" fmla="*/ 0 h 24"/>
                <a:gd name="T6" fmla="*/ 24 w 24"/>
                <a:gd name="T7" fmla="*/ 12 h 24"/>
                <a:gd name="T8" fmla="*/ 12 w 24"/>
                <a:gd name="T9" fmla="*/ 24 h 24"/>
                <a:gd name="T10" fmla="*/ 12 w 24"/>
                <a:gd name="T11" fmla="*/ 3 h 24"/>
                <a:gd name="T12" fmla="*/ 3 w 24"/>
                <a:gd name="T13" fmla="*/ 12 h 24"/>
                <a:gd name="T14" fmla="*/ 12 w 24"/>
                <a:gd name="T15" fmla="*/ 20 h 24"/>
                <a:gd name="T16" fmla="*/ 20 w 24"/>
                <a:gd name="T17" fmla="*/ 12 h 24"/>
                <a:gd name="T18" fmla="*/ 12 w 24"/>
                <a:gd name="T19" fmla="*/ 3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24">
                  <a:moveTo>
                    <a:pt x="12" y="24"/>
                  </a:moveTo>
                  <a:cubicBezTo>
                    <a:pt x="5" y="24"/>
                    <a:pt x="0" y="18"/>
                    <a:pt x="0" y="12"/>
                  </a:cubicBezTo>
                  <a:cubicBezTo>
                    <a:pt x="0" y="5"/>
                    <a:pt x="5" y="0"/>
                    <a:pt x="12" y="0"/>
                  </a:cubicBezTo>
                  <a:cubicBezTo>
                    <a:pt x="18" y="0"/>
                    <a:pt x="24" y="5"/>
                    <a:pt x="24" y="12"/>
                  </a:cubicBezTo>
                  <a:cubicBezTo>
                    <a:pt x="24" y="18"/>
                    <a:pt x="18" y="24"/>
                    <a:pt x="12" y="24"/>
                  </a:cubicBezTo>
                  <a:close/>
                  <a:moveTo>
                    <a:pt x="12" y="3"/>
                  </a:moveTo>
                  <a:cubicBezTo>
                    <a:pt x="7" y="3"/>
                    <a:pt x="3" y="7"/>
                    <a:pt x="3" y="12"/>
                  </a:cubicBezTo>
                  <a:cubicBezTo>
                    <a:pt x="3" y="16"/>
                    <a:pt x="7" y="20"/>
                    <a:pt x="12" y="20"/>
                  </a:cubicBezTo>
                  <a:cubicBezTo>
                    <a:pt x="16" y="20"/>
                    <a:pt x="20" y="16"/>
                    <a:pt x="20" y="12"/>
                  </a:cubicBezTo>
                  <a:cubicBezTo>
                    <a:pt x="20" y="7"/>
                    <a:pt x="16" y="3"/>
                    <a:pt x="12"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5565A"/>
                </a:solidFill>
              </a:endParaRPr>
            </a:p>
          </p:txBody>
        </p:sp>
        <p:sp>
          <p:nvSpPr>
            <p:cNvPr id="17" name="Freeform 62"/>
            <p:cNvSpPr>
              <a:spLocks/>
            </p:cNvSpPr>
            <p:nvPr/>
          </p:nvSpPr>
          <p:spPr bwMode="auto">
            <a:xfrm>
              <a:off x="3795713" y="1131888"/>
              <a:ext cx="142875" cy="33338"/>
            </a:xfrm>
            <a:custGeom>
              <a:avLst/>
              <a:gdLst>
                <a:gd name="T0" fmla="*/ 2 w 38"/>
                <a:gd name="T1" fmla="*/ 9 h 9"/>
                <a:gd name="T2" fmla="*/ 0 w 38"/>
                <a:gd name="T3" fmla="*/ 7 h 9"/>
                <a:gd name="T4" fmla="*/ 2 w 38"/>
                <a:gd name="T5" fmla="*/ 5 h 9"/>
                <a:gd name="T6" fmla="*/ 35 w 38"/>
                <a:gd name="T7" fmla="*/ 1 h 9"/>
                <a:gd name="T8" fmla="*/ 38 w 38"/>
                <a:gd name="T9" fmla="*/ 3 h 9"/>
                <a:gd name="T10" fmla="*/ 36 w 38"/>
                <a:gd name="T11" fmla="*/ 5 h 9"/>
                <a:gd name="T12" fmla="*/ 2 w 38"/>
                <a:gd name="T13" fmla="*/ 9 h 9"/>
                <a:gd name="T14" fmla="*/ 2 w 38"/>
                <a:gd name="T15" fmla="*/ 9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9">
                  <a:moveTo>
                    <a:pt x="2" y="9"/>
                  </a:moveTo>
                  <a:cubicBezTo>
                    <a:pt x="1" y="9"/>
                    <a:pt x="0" y="9"/>
                    <a:pt x="0" y="7"/>
                  </a:cubicBezTo>
                  <a:cubicBezTo>
                    <a:pt x="0" y="6"/>
                    <a:pt x="1" y="5"/>
                    <a:pt x="2" y="5"/>
                  </a:cubicBezTo>
                  <a:cubicBezTo>
                    <a:pt x="35" y="1"/>
                    <a:pt x="35" y="1"/>
                    <a:pt x="35" y="1"/>
                  </a:cubicBezTo>
                  <a:cubicBezTo>
                    <a:pt x="36" y="0"/>
                    <a:pt x="37" y="1"/>
                    <a:pt x="38" y="3"/>
                  </a:cubicBezTo>
                  <a:cubicBezTo>
                    <a:pt x="38" y="4"/>
                    <a:pt x="37" y="5"/>
                    <a:pt x="36" y="5"/>
                  </a:cubicBezTo>
                  <a:cubicBezTo>
                    <a:pt x="2" y="9"/>
                    <a:pt x="2" y="9"/>
                    <a:pt x="2" y="9"/>
                  </a:cubicBezTo>
                  <a:cubicBezTo>
                    <a:pt x="2" y="9"/>
                    <a:pt x="2" y="9"/>
                    <a:pt x="2" y="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5565A"/>
                </a:solidFill>
              </a:endParaRPr>
            </a:p>
          </p:txBody>
        </p:sp>
      </p:grpSp>
      <p:graphicFrame>
        <p:nvGraphicFramePr>
          <p:cNvPr id="4" name="Table 3"/>
          <p:cNvGraphicFramePr>
            <a:graphicFrameLocks noGrp="1"/>
          </p:cNvGraphicFramePr>
          <p:nvPr>
            <p:extLst>
              <p:ext uri="{D42A27DB-BD31-4B8C-83A1-F6EECF244321}">
                <p14:modId xmlns:p14="http://schemas.microsoft.com/office/powerpoint/2010/main" val="1340148655"/>
              </p:ext>
            </p:extLst>
          </p:nvPr>
        </p:nvGraphicFramePr>
        <p:xfrm>
          <a:off x="1574563" y="2821552"/>
          <a:ext cx="6432550" cy="3992880"/>
        </p:xfrm>
        <a:graphic>
          <a:graphicData uri="http://schemas.openxmlformats.org/drawingml/2006/table">
            <a:tbl>
              <a:tblPr firstRow="1" bandRow="1">
                <a:tableStyleId>{5FD0F851-EC5A-4D38-B0AD-8093EC10F338}</a:tableStyleId>
              </a:tblPr>
              <a:tblGrid>
                <a:gridCol w="1293329"/>
                <a:gridCol w="5139221"/>
              </a:tblGrid>
              <a:tr h="465844">
                <a:tc>
                  <a:txBody>
                    <a:bodyPr/>
                    <a:lstStyle/>
                    <a:p>
                      <a:r>
                        <a:rPr lang="en-US" sz="1400" b="0" baseline="0" dirty="0" smtClean="0"/>
                        <a:t>Single PI for a Product/Application Calculation </a:t>
                      </a:r>
                      <a:endParaRPr lang="en-US" sz="1400" b="0" dirty="0"/>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kern="1200" dirty="0" smtClean="0">
                          <a:solidFill>
                            <a:schemeClr val="tx1"/>
                          </a:solidFill>
                          <a:effectLst/>
                          <a:latin typeface="+mn-lt"/>
                          <a:ea typeface="+mn-ea"/>
                          <a:cs typeface="+mn-cs"/>
                        </a:rPr>
                        <a:t>Find</a:t>
                      </a:r>
                      <a:r>
                        <a:rPr lang="en-US" sz="1400" b="0" kern="1200" baseline="0" dirty="0" smtClean="0">
                          <a:solidFill>
                            <a:schemeClr val="tx1"/>
                          </a:solidFill>
                          <a:effectLst/>
                          <a:latin typeface="+mn-lt"/>
                          <a:ea typeface="+mn-ea"/>
                          <a:cs typeface="+mn-cs"/>
                        </a:rPr>
                        <a:t> a</a:t>
                      </a:r>
                      <a:r>
                        <a:rPr lang="en-US" sz="1400" b="0" kern="1200" dirty="0" smtClean="0">
                          <a:solidFill>
                            <a:schemeClr val="tx1"/>
                          </a:solidFill>
                          <a:effectLst/>
                          <a:latin typeface="+mn-lt"/>
                          <a:ea typeface="+mn-ea"/>
                          <a:cs typeface="+mn-cs"/>
                        </a:rPr>
                        <a:t>ll</a:t>
                      </a:r>
                      <a:r>
                        <a:rPr lang="en-US" sz="1400" b="0" kern="1200" baseline="0" dirty="0" smtClean="0">
                          <a:solidFill>
                            <a:schemeClr val="tx1"/>
                          </a:solidFill>
                          <a:effectLst/>
                          <a:latin typeface="+mn-lt"/>
                          <a:ea typeface="+mn-ea"/>
                          <a:cs typeface="+mn-cs"/>
                        </a:rPr>
                        <a:t> PI Planning Horizon teams for product selected in filter of report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kern="1200" baseline="0" dirty="0" smtClean="0">
                          <a:solidFill>
                            <a:schemeClr val="tx1"/>
                          </a:solidFill>
                          <a:effectLst/>
                          <a:latin typeface="+mn-lt"/>
                          <a:ea typeface="+mn-ea"/>
                          <a:cs typeface="+mn-cs"/>
                        </a:rPr>
                        <a:t>Gather all Program Increment (release) time boxes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kern="1200" baseline="0" dirty="0" smtClean="0">
                          <a:solidFill>
                            <a:schemeClr val="tx1"/>
                          </a:solidFill>
                          <a:effectLst/>
                          <a:latin typeface="+mn-lt"/>
                          <a:ea typeface="+mn-ea"/>
                          <a:cs typeface="+mn-cs"/>
                        </a:rPr>
                        <a:t>Save a snapshot/baseline of PI dates and associated feature count</a:t>
                      </a:r>
                    </a:p>
                    <a:p>
                      <a:pPr marL="457189" marR="0" lvl="1" indent="0" algn="l" defTabSz="914400" rtl="0" eaLnBrk="1" fontAlgn="auto" latinLnBrk="0" hangingPunct="1">
                        <a:lnSpc>
                          <a:spcPct val="100000"/>
                        </a:lnSpc>
                        <a:spcBef>
                          <a:spcPts val="0"/>
                        </a:spcBef>
                        <a:spcAft>
                          <a:spcPts val="0"/>
                        </a:spcAft>
                        <a:buClrTx/>
                        <a:buSzTx/>
                        <a:buFontTx/>
                        <a:buNone/>
                        <a:tabLst/>
                        <a:defRPr/>
                      </a:pPr>
                      <a:r>
                        <a:rPr lang="en-US" sz="1400" b="0" kern="1200" baseline="0" dirty="0" smtClean="0">
                          <a:solidFill>
                            <a:schemeClr val="tx1"/>
                          </a:solidFill>
                          <a:effectLst/>
                          <a:latin typeface="+mn-lt"/>
                          <a:ea typeface="+mn-ea"/>
                          <a:cs typeface="+mn-cs"/>
                        </a:rPr>
                        <a:t>Snapshots/baselines are captured at creation, 7 days after start and the end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kern="1200" dirty="0" smtClean="0">
                          <a:solidFill>
                            <a:schemeClr val="tx1"/>
                          </a:solidFill>
                          <a:effectLst/>
                          <a:latin typeface="+mn-lt"/>
                          <a:ea typeface="+mn-ea"/>
                          <a:cs typeface="+mn-cs"/>
                        </a:rPr>
                        <a:t>On PI end date compare</a:t>
                      </a:r>
                      <a:r>
                        <a:rPr lang="en-US" sz="1400" b="0" kern="1200" baseline="0" dirty="0" smtClean="0">
                          <a:solidFill>
                            <a:schemeClr val="tx1"/>
                          </a:solidFill>
                          <a:effectLst/>
                          <a:latin typeface="+mn-lt"/>
                          <a:ea typeface="+mn-ea"/>
                          <a:cs typeface="+mn-cs"/>
                        </a:rPr>
                        <a:t> associated feature count to baseline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kern="1200" baseline="0" dirty="0" smtClean="0">
                          <a:solidFill>
                            <a:schemeClr val="tx1"/>
                          </a:solidFill>
                          <a:effectLst/>
                          <a:latin typeface="+mn-lt"/>
                          <a:ea typeface="+mn-ea"/>
                          <a:cs typeface="+mn-cs"/>
                        </a:rPr>
                        <a:t>If number of features delivered is at least 90% of committed pass</a:t>
                      </a:r>
                      <a:endParaRPr lang="en-US" sz="1400" b="0" kern="1200" dirty="0" smtClean="0">
                        <a:solidFill>
                          <a:schemeClr val="tx1"/>
                        </a:solidFill>
                        <a:effectLst/>
                        <a:latin typeface="+mn-lt"/>
                        <a:ea typeface="+mn-ea"/>
                        <a:cs typeface="+mn-cs"/>
                      </a:endParaRPr>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65844">
                <a:tc>
                  <a:txBody>
                    <a:bodyPr/>
                    <a:lstStyle/>
                    <a:p>
                      <a:r>
                        <a:rPr lang="en-US" sz="1400" b="0" dirty="0" smtClean="0"/>
                        <a:t>Multiple PI </a:t>
                      </a:r>
                      <a:r>
                        <a:rPr lang="en-US" sz="1400" b="0" baseline="0" dirty="0" smtClean="0"/>
                        <a:t> Calculation</a:t>
                      </a:r>
                      <a:endParaRPr lang="en-US" sz="1400" b="0" dirty="0"/>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kern="1200" dirty="0" smtClean="0">
                          <a:solidFill>
                            <a:schemeClr val="tx1"/>
                          </a:solidFill>
                          <a:effectLst/>
                          <a:latin typeface="+mn-lt"/>
                          <a:ea typeface="+mn-ea"/>
                          <a:cs typeface="+mn-cs"/>
                        </a:rPr>
                        <a:t>Each</a:t>
                      </a:r>
                      <a:r>
                        <a:rPr lang="en-US" sz="1400" b="0" kern="1200" baseline="0" dirty="0" smtClean="0">
                          <a:solidFill>
                            <a:schemeClr val="tx1"/>
                          </a:solidFill>
                          <a:effectLst/>
                          <a:latin typeface="+mn-lt"/>
                          <a:ea typeface="+mn-ea"/>
                          <a:cs typeface="+mn-cs"/>
                        </a:rPr>
                        <a:t> individual PI scope score is averaged and displayed as a percent for the given month for the selected Product/Application</a:t>
                      </a:r>
                      <a:endParaRPr lang="en-US" sz="1400" b="0" kern="1200" dirty="0" smtClean="0">
                        <a:solidFill>
                          <a:schemeClr val="tx1"/>
                        </a:solidFill>
                        <a:effectLst/>
                        <a:latin typeface="+mn-lt"/>
                        <a:ea typeface="+mn-ea"/>
                        <a:cs typeface="+mn-cs"/>
                      </a:endParaRPr>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65844">
                <a:tc>
                  <a:txBody>
                    <a:bodyPr/>
                    <a:lstStyle/>
                    <a:p>
                      <a:r>
                        <a:rPr lang="en-US" sz="1400" b="0" dirty="0" smtClean="0"/>
                        <a:t>Organization</a:t>
                      </a:r>
                      <a:r>
                        <a:rPr lang="en-US" sz="1400" b="0" baseline="0" dirty="0" smtClean="0"/>
                        <a:t> Level Calculation</a:t>
                      </a:r>
                      <a:endParaRPr lang="en-US" sz="1400" b="0" dirty="0"/>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kern="1200" dirty="0" smtClean="0">
                          <a:solidFill>
                            <a:schemeClr val="tx1"/>
                          </a:solidFill>
                          <a:effectLst/>
                          <a:latin typeface="+mn-lt"/>
                          <a:ea typeface="+mn-ea"/>
                          <a:cs typeface="+mn-cs"/>
                        </a:rPr>
                        <a:t>Each PI for all Products/Applications mapped</a:t>
                      </a:r>
                      <a:r>
                        <a:rPr lang="en-US" sz="1400" b="0" kern="1200" baseline="0" dirty="0" smtClean="0">
                          <a:solidFill>
                            <a:schemeClr val="tx1"/>
                          </a:solidFill>
                          <a:effectLst/>
                          <a:latin typeface="+mn-lt"/>
                          <a:ea typeface="+mn-ea"/>
                          <a:cs typeface="+mn-cs"/>
                        </a:rPr>
                        <a:t> for the leader selected will be averaged and displayed as a percent for the given month.</a:t>
                      </a:r>
                      <a:endParaRPr lang="en-US" sz="1400" b="0" kern="1200" dirty="0" smtClean="0">
                        <a:solidFill>
                          <a:schemeClr val="tx1"/>
                        </a:solidFill>
                        <a:effectLst/>
                        <a:latin typeface="+mn-lt"/>
                        <a:ea typeface="+mn-ea"/>
                        <a:cs typeface="+mn-cs"/>
                      </a:endParaRPr>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65844">
                <a:tc>
                  <a:txBody>
                    <a:bodyPr/>
                    <a:lstStyle/>
                    <a:p>
                      <a:r>
                        <a:rPr lang="en-US" sz="1400" b="0" dirty="0" smtClean="0"/>
                        <a:t>Year</a:t>
                      </a:r>
                      <a:r>
                        <a:rPr lang="en-US" sz="1400" b="0" baseline="0" dirty="0" smtClean="0"/>
                        <a:t> to Date Calculation</a:t>
                      </a:r>
                      <a:endParaRPr lang="en-US" sz="1400" b="0" dirty="0"/>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kern="1200" dirty="0" smtClean="0">
                          <a:solidFill>
                            <a:schemeClr val="tx1"/>
                          </a:solidFill>
                          <a:effectLst/>
                          <a:latin typeface="+mn-lt"/>
                          <a:ea typeface="+mn-ea"/>
                          <a:cs typeface="+mn-cs"/>
                        </a:rPr>
                        <a:t>All products</a:t>
                      </a:r>
                      <a:r>
                        <a:rPr lang="en-US" sz="1400" b="0" kern="1200" baseline="0" dirty="0" smtClean="0">
                          <a:solidFill>
                            <a:schemeClr val="tx1"/>
                          </a:solidFill>
                          <a:effectLst/>
                          <a:latin typeface="+mn-lt"/>
                          <a:ea typeface="+mn-ea"/>
                          <a:cs typeface="+mn-cs"/>
                        </a:rPr>
                        <a:t> selected in the filter are calculated by month and will be averaged for the year to date measure. </a:t>
                      </a:r>
                      <a:endParaRPr lang="en-US" sz="1400" b="0" kern="1200" dirty="0" smtClean="0">
                        <a:solidFill>
                          <a:schemeClr val="tx1"/>
                        </a:solidFill>
                        <a:effectLst/>
                        <a:latin typeface="+mn-lt"/>
                        <a:ea typeface="+mn-ea"/>
                        <a:cs typeface="+mn-cs"/>
                      </a:endParaRPr>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5375762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txBox="1">
            <a:spLocks/>
          </p:cNvSpPr>
          <p:nvPr/>
        </p:nvSpPr>
        <p:spPr>
          <a:xfrm>
            <a:off x="1475099" y="1337809"/>
            <a:ext cx="7251051" cy="4405873"/>
          </a:xfrm>
          <a:prstGeom prst="rect">
            <a:avLst/>
          </a:prstGeom>
        </p:spPr>
        <p:txBody>
          <a:bodyPr wrap="square" lIns="175764" tIns="0" rIns="175764" bIns="0" anchor="t"/>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1219140">
              <a:lnSpc>
                <a:spcPct val="100000"/>
              </a:lnSpc>
              <a:spcBef>
                <a:spcPts val="0"/>
              </a:spcBef>
              <a:buSzTx/>
            </a:pPr>
            <a:r>
              <a:rPr lang="en-US" sz="1600" b="1" u="sng" spc="-67" dirty="0">
                <a:gradFill>
                  <a:gsLst>
                    <a:gs pos="5417">
                      <a:srgbClr val="53565A"/>
                    </a:gs>
                    <a:gs pos="28000">
                      <a:srgbClr val="53565A"/>
                    </a:gs>
                  </a:gsLst>
                  <a:lin ang="5400000" scaled="0"/>
                </a:gradFill>
                <a:latin typeface="Arial"/>
              </a:rPr>
              <a:t>Group By </a:t>
            </a:r>
            <a:r>
              <a:rPr lang="en-US" sz="1600" b="1" spc="-67" dirty="0">
                <a:gradFill>
                  <a:gsLst>
                    <a:gs pos="5417">
                      <a:srgbClr val="53565A"/>
                    </a:gs>
                    <a:gs pos="28000">
                      <a:srgbClr val="53565A"/>
                    </a:gs>
                  </a:gsLst>
                  <a:lin ang="5400000" scaled="0"/>
                </a:gradFill>
                <a:latin typeface="Arial"/>
              </a:rPr>
              <a:t>  </a:t>
            </a:r>
            <a:r>
              <a:rPr lang="en-US" sz="1500" dirty="0">
                <a:gradFill>
                  <a:gsLst>
                    <a:gs pos="5417">
                      <a:srgbClr val="53565A"/>
                    </a:gs>
                    <a:gs pos="28000">
                      <a:srgbClr val="53565A"/>
                    </a:gs>
                  </a:gsLst>
                  <a:lin ang="5400000" scaled="0"/>
                </a:gradFill>
                <a:latin typeface="Arial"/>
              </a:rPr>
              <a:t>Cost Center Structure </a:t>
            </a:r>
            <a:r>
              <a:rPr lang="en-US" sz="1500" dirty="0" smtClean="0">
                <a:gradFill>
                  <a:gsLst>
                    <a:gs pos="5417">
                      <a:srgbClr val="53565A"/>
                    </a:gs>
                    <a:gs pos="28000">
                      <a:srgbClr val="53565A"/>
                    </a:gs>
                  </a:gsLst>
                  <a:lin ang="5400000" scaled="0"/>
                </a:gradFill>
                <a:latin typeface="Arial"/>
              </a:rPr>
              <a:t>and Product</a:t>
            </a:r>
            <a:r>
              <a:rPr lang="en-US" sz="1500" dirty="0">
                <a:gradFill>
                  <a:gsLst>
                    <a:gs pos="5417">
                      <a:srgbClr val="53565A"/>
                    </a:gs>
                    <a:gs pos="28000">
                      <a:srgbClr val="53565A"/>
                    </a:gs>
                  </a:gsLst>
                  <a:lin ang="5400000" scaled="0"/>
                </a:gradFill>
                <a:latin typeface="Arial"/>
              </a:rPr>
              <a:t>,  Asset or Billing Application </a:t>
            </a:r>
          </a:p>
          <a:p>
            <a:pPr defTabSz="1219140">
              <a:lnSpc>
                <a:spcPct val="100000"/>
              </a:lnSpc>
              <a:spcBef>
                <a:spcPts val="0"/>
              </a:spcBef>
              <a:buSzTx/>
            </a:pPr>
            <a:endParaRPr lang="en-US" sz="1600" b="1" u="sng" spc="-67" dirty="0" smtClean="0">
              <a:gradFill>
                <a:gsLst>
                  <a:gs pos="5417">
                    <a:srgbClr val="53565A"/>
                  </a:gs>
                  <a:gs pos="28000">
                    <a:srgbClr val="53565A"/>
                  </a:gs>
                </a:gsLst>
                <a:lin ang="5400000" scaled="0"/>
              </a:gradFill>
              <a:latin typeface="Arial"/>
            </a:endParaRPr>
          </a:p>
          <a:p>
            <a:pPr defTabSz="1219140">
              <a:lnSpc>
                <a:spcPct val="100000"/>
              </a:lnSpc>
              <a:spcBef>
                <a:spcPts val="0"/>
              </a:spcBef>
              <a:buSzTx/>
            </a:pPr>
            <a:r>
              <a:rPr lang="en-US" sz="1600" b="1" u="sng" spc="-67" dirty="0" smtClean="0">
                <a:gradFill>
                  <a:gsLst>
                    <a:gs pos="5417">
                      <a:srgbClr val="53565A"/>
                    </a:gs>
                    <a:gs pos="28000">
                      <a:srgbClr val="53565A"/>
                    </a:gs>
                  </a:gsLst>
                  <a:lin ang="5400000" scaled="0"/>
                </a:gradFill>
                <a:latin typeface="Arial"/>
              </a:rPr>
              <a:t>Pre Condition </a:t>
            </a:r>
            <a:r>
              <a:rPr lang="en-US" sz="1500" spc="-67" dirty="0" smtClean="0">
                <a:gradFill>
                  <a:gsLst>
                    <a:gs pos="5417">
                      <a:srgbClr val="53565A"/>
                    </a:gs>
                    <a:gs pos="28000">
                      <a:srgbClr val="53565A"/>
                    </a:gs>
                  </a:gsLst>
                  <a:lin ang="5400000" scaled="0"/>
                </a:gradFill>
                <a:latin typeface="Arial"/>
              </a:rPr>
              <a:t>All work must be associated to a product or application billing group</a:t>
            </a:r>
            <a:endParaRPr lang="en-US" sz="1500" b="1" u="sng" spc="-67" dirty="0" smtClean="0">
              <a:gradFill>
                <a:gsLst>
                  <a:gs pos="5417">
                    <a:srgbClr val="53565A"/>
                  </a:gs>
                  <a:gs pos="28000">
                    <a:srgbClr val="53565A"/>
                  </a:gs>
                </a:gsLst>
                <a:lin ang="5400000" scaled="0"/>
              </a:gradFill>
              <a:latin typeface="Arial"/>
            </a:endParaRPr>
          </a:p>
          <a:p>
            <a:pPr defTabSz="1219140">
              <a:lnSpc>
                <a:spcPct val="100000"/>
              </a:lnSpc>
              <a:spcBef>
                <a:spcPts val="0"/>
              </a:spcBef>
              <a:buSzTx/>
            </a:pPr>
            <a:endParaRPr lang="en-US" sz="1600" b="1" u="sng" spc="-67" dirty="0" smtClean="0">
              <a:gradFill>
                <a:gsLst>
                  <a:gs pos="5417">
                    <a:srgbClr val="53565A"/>
                  </a:gs>
                  <a:gs pos="28000">
                    <a:srgbClr val="53565A"/>
                  </a:gs>
                </a:gsLst>
                <a:lin ang="5400000" scaled="0"/>
              </a:gradFill>
              <a:latin typeface="Arial"/>
            </a:endParaRPr>
          </a:p>
          <a:p>
            <a:pPr defTabSz="1219140">
              <a:lnSpc>
                <a:spcPct val="100000"/>
              </a:lnSpc>
              <a:spcBef>
                <a:spcPts val="0"/>
              </a:spcBef>
              <a:buSzTx/>
            </a:pPr>
            <a:r>
              <a:rPr lang="en-US" sz="1600" b="1" u="sng" spc="-67" dirty="0" smtClean="0">
                <a:gradFill>
                  <a:gsLst>
                    <a:gs pos="5417">
                      <a:srgbClr val="53565A"/>
                    </a:gs>
                    <a:gs pos="28000">
                      <a:srgbClr val="53565A"/>
                    </a:gs>
                  </a:gsLst>
                  <a:lin ang="5400000" scaled="0"/>
                </a:gradFill>
                <a:latin typeface="Arial"/>
              </a:rPr>
              <a:t>Schedule Target/Goal</a:t>
            </a:r>
            <a:r>
              <a:rPr lang="en-US" sz="1600" b="1" spc="-67" dirty="0" smtClean="0">
                <a:gradFill>
                  <a:gsLst>
                    <a:gs pos="5417">
                      <a:srgbClr val="53565A"/>
                    </a:gs>
                    <a:gs pos="28000">
                      <a:srgbClr val="53565A"/>
                    </a:gs>
                  </a:gsLst>
                  <a:lin ang="5400000" scaled="0"/>
                </a:gradFill>
                <a:latin typeface="Arial"/>
              </a:rPr>
              <a:t> </a:t>
            </a:r>
            <a:r>
              <a:rPr lang="en-US" sz="1500" dirty="0">
                <a:gradFill>
                  <a:gsLst>
                    <a:gs pos="5417">
                      <a:srgbClr val="53565A"/>
                    </a:gs>
                    <a:gs pos="28000">
                      <a:srgbClr val="53565A"/>
                    </a:gs>
                  </a:gsLst>
                  <a:lin ang="5400000" scaled="0"/>
                </a:gradFill>
                <a:latin typeface="Arial"/>
              </a:rPr>
              <a:t>C</a:t>
            </a:r>
            <a:r>
              <a:rPr lang="en-US" sz="1500" dirty="0" smtClean="0">
                <a:gradFill>
                  <a:gsLst>
                    <a:gs pos="5417">
                      <a:srgbClr val="53565A"/>
                    </a:gs>
                    <a:gs pos="28000">
                      <a:srgbClr val="53565A"/>
                    </a:gs>
                  </a:gsLst>
                  <a:lin ang="5400000" scaled="0"/>
                </a:gradFill>
                <a:latin typeface="Arial"/>
              </a:rPr>
              <a:t>ommitted schedule does not extend more than 10% </a:t>
            </a:r>
          </a:p>
          <a:p>
            <a:pPr defTabSz="1219140">
              <a:lnSpc>
                <a:spcPct val="100000"/>
              </a:lnSpc>
              <a:spcBef>
                <a:spcPts val="0"/>
              </a:spcBef>
              <a:buSzTx/>
            </a:pPr>
            <a:endParaRPr lang="en-US" sz="1500" dirty="0">
              <a:gradFill>
                <a:gsLst>
                  <a:gs pos="5417">
                    <a:srgbClr val="53565A"/>
                  </a:gs>
                  <a:gs pos="28000">
                    <a:srgbClr val="53565A"/>
                  </a:gs>
                </a:gsLst>
                <a:lin ang="5400000" scaled="0"/>
              </a:gradFill>
              <a:latin typeface="Arial"/>
            </a:endParaRPr>
          </a:p>
          <a:p>
            <a:pPr defTabSz="1219140">
              <a:lnSpc>
                <a:spcPct val="100000"/>
              </a:lnSpc>
              <a:spcBef>
                <a:spcPts val="0"/>
              </a:spcBef>
              <a:buSzTx/>
            </a:pPr>
            <a:endParaRPr lang="en-US" sz="1500" dirty="0" smtClean="0">
              <a:gradFill>
                <a:gsLst>
                  <a:gs pos="5417">
                    <a:srgbClr val="53565A"/>
                  </a:gs>
                  <a:gs pos="28000">
                    <a:srgbClr val="53565A"/>
                  </a:gs>
                </a:gsLst>
                <a:lin ang="5400000" scaled="0"/>
              </a:gradFill>
              <a:latin typeface="Arial"/>
            </a:endParaRPr>
          </a:p>
          <a:p>
            <a:pPr defTabSz="1219140">
              <a:lnSpc>
                <a:spcPct val="100000"/>
              </a:lnSpc>
              <a:spcBef>
                <a:spcPts val="0"/>
              </a:spcBef>
              <a:buSzTx/>
            </a:pPr>
            <a:endParaRPr lang="en-US" sz="1500" dirty="0" smtClean="0">
              <a:gradFill>
                <a:gsLst>
                  <a:gs pos="5417">
                    <a:srgbClr val="53565A"/>
                  </a:gs>
                  <a:gs pos="28000">
                    <a:srgbClr val="53565A"/>
                  </a:gs>
                </a:gsLst>
                <a:lin ang="5400000" scaled="0"/>
              </a:gradFill>
              <a:latin typeface="Arial"/>
            </a:endParaRPr>
          </a:p>
          <a:p>
            <a:pPr defTabSz="1219140">
              <a:lnSpc>
                <a:spcPct val="100000"/>
              </a:lnSpc>
              <a:spcBef>
                <a:spcPts val="0"/>
              </a:spcBef>
              <a:buSzTx/>
            </a:pPr>
            <a:endParaRPr lang="en-US" sz="1500" dirty="0">
              <a:gradFill>
                <a:gsLst>
                  <a:gs pos="5417">
                    <a:srgbClr val="53565A"/>
                  </a:gs>
                  <a:gs pos="28000">
                    <a:srgbClr val="53565A"/>
                  </a:gs>
                </a:gsLst>
                <a:lin ang="5400000" scaled="0"/>
              </a:gradFill>
              <a:latin typeface="Arial"/>
            </a:endParaRPr>
          </a:p>
          <a:p>
            <a:pPr defTabSz="1219140">
              <a:lnSpc>
                <a:spcPct val="100000"/>
              </a:lnSpc>
              <a:spcBef>
                <a:spcPts val="0"/>
              </a:spcBef>
              <a:buSzTx/>
            </a:pPr>
            <a:endParaRPr lang="en-US" sz="1500" dirty="0">
              <a:gradFill>
                <a:gsLst>
                  <a:gs pos="5417">
                    <a:srgbClr val="53565A"/>
                  </a:gs>
                  <a:gs pos="28000">
                    <a:srgbClr val="53565A"/>
                  </a:gs>
                </a:gsLst>
                <a:lin ang="5400000" scaled="0"/>
              </a:gradFill>
              <a:latin typeface="Arial"/>
            </a:endParaRPr>
          </a:p>
          <a:p>
            <a:endParaRPr lang="en-US" sz="1600" b="1" u="sng" spc="-67" dirty="0">
              <a:gradFill>
                <a:gsLst>
                  <a:gs pos="5417">
                    <a:srgbClr val="55565A"/>
                  </a:gs>
                  <a:gs pos="28000">
                    <a:srgbClr val="55565A"/>
                  </a:gs>
                </a:gsLst>
                <a:lin ang="5400000" scaled="0"/>
              </a:gradFill>
              <a:latin typeface="Arial" panose="020B0604020202020204"/>
            </a:endParaRPr>
          </a:p>
          <a:p>
            <a:endParaRPr lang="en-US" sz="1600" b="1" u="sng" spc="-67" dirty="0">
              <a:gradFill>
                <a:gsLst>
                  <a:gs pos="5417">
                    <a:srgbClr val="55565A"/>
                  </a:gs>
                  <a:gs pos="28000">
                    <a:srgbClr val="55565A"/>
                  </a:gs>
                </a:gsLst>
                <a:lin ang="5400000" scaled="0"/>
              </a:gradFill>
              <a:latin typeface="Arial" panose="020B0604020202020204"/>
            </a:endParaRPr>
          </a:p>
          <a:p>
            <a:endParaRPr lang="en-US" sz="1600" b="1" u="sng" spc="-67" dirty="0">
              <a:gradFill>
                <a:gsLst>
                  <a:gs pos="5417">
                    <a:srgbClr val="55565A"/>
                  </a:gs>
                  <a:gs pos="28000">
                    <a:srgbClr val="55565A"/>
                  </a:gs>
                </a:gsLst>
                <a:lin ang="5400000" scaled="0"/>
              </a:gradFill>
              <a:latin typeface="Arial" panose="020B0604020202020204"/>
            </a:endParaRPr>
          </a:p>
          <a:p>
            <a:endParaRPr lang="en-US" sz="1600" b="1" u="sng" spc="-67" dirty="0">
              <a:gradFill>
                <a:gsLst>
                  <a:gs pos="5417">
                    <a:srgbClr val="55565A"/>
                  </a:gs>
                  <a:gs pos="28000">
                    <a:srgbClr val="55565A"/>
                  </a:gs>
                </a:gsLst>
                <a:lin ang="5400000" scaled="0"/>
              </a:gradFill>
              <a:latin typeface="Arial" panose="020B0604020202020204"/>
            </a:endParaRPr>
          </a:p>
          <a:p>
            <a:endParaRPr lang="en-US" sz="1600" b="1" u="sng" spc="-67" dirty="0">
              <a:gradFill>
                <a:gsLst>
                  <a:gs pos="5417">
                    <a:srgbClr val="55565A"/>
                  </a:gs>
                  <a:gs pos="28000">
                    <a:srgbClr val="55565A"/>
                  </a:gs>
                </a:gsLst>
                <a:lin ang="5400000" scaled="0"/>
              </a:gradFill>
              <a:latin typeface="Arial" panose="020B0604020202020204"/>
            </a:endParaRPr>
          </a:p>
        </p:txBody>
      </p:sp>
      <p:grpSp>
        <p:nvGrpSpPr>
          <p:cNvPr id="13" name="Group 12"/>
          <p:cNvGrpSpPr/>
          <p:nvPr/>
        </p:nvGrpSpPr>
        <p:grpSpPr>
          <a:xfrm>
            <a:off x="698632" y="1568592"/>
            <a:ext cx="540044" cy="440197"/>
            <a:chOff x="2751138" y="1573213"/>
            <a:chExt cx="463550" cy="377825"/>
          </a:xfrm>
          <a:solidFill>
            <a:srgbClr val="FFFFFF"/>
          </a:solidFill>
        </p:grpSpPr>
        <p:sp>
          <p:nvSpPr>
            <p:cNvPr id="15" name="Freeform 14"/>
            <p:cNvSpPr>
              <a:spLocks noEditPoints="1"/>
            </p:cNvSpPr>
            <p:nvPr/>
          </p:nvSpPr>
          <p:spPr bwMode="auto">
            <a:xfrm>
              <a:off x="2751138" y="1573213"/>
              <a:ext cx="463550" cy="377825"/>
            </a:xfrm>
            <a:custGeom>
              <a:avLst/>
              <a:gdLst>
                <a:gd name="T0" fmla="*/ 292 w 292"/>
                <a:gd name="T1" fmla="*/ 192 h 238"/>
                <a:gd name="T2" fmla="*/ 292 w 292"/>
                <a:gd name="T3" fmla="*/ 0 h 238"/>
                <a:gd name="T4" fmla="*/ 0 w 292"/>
                <a:gd name="T5" fmla="*/ 0 h 238"/>
                <a:gd name="T6" fmla="*/ 0 w 292"/>
                <a:gd name="T7" fmla="*/ 192 h 238"/>
                <a:gd name="T8" fmla="*/ 87 w 292"/>
                <a:gd name="T9" fmla="*/ 192 h 238"/>
                <a:gd name="T10" fmla="*/ 87 w 292"/>
                <a:gd name="T11" fmla="*/ 211 h 238"/>
                <a:gd name="T12" fmla="*/ 47 w 292"/>
                <a:gd name="T13" fmla="*/ 211 h 238"/>
                <a:gd name="T14" fmla="*/ 47 w 292"/>
                <a:gd name="T15" fmla="*/ 238 h 238"/>
                <a:gd name="T16" fmla="*/ 249 w 292"/>
                <a:gd name="T17" fmla="*/ 238 h 238"/>
                <a:gd name="T18" fmla="*/ 249 w 292"/>
                <a:gd name="T19" fmla="*/ 211 h 238"/>
                <a:gd name="T20" fmla="*/ 208 w 292"/>
                <a:gd name="T21" fmla="*/ 211 h 238"/>
                <a:gd name="T22" fmla="*/ 208 w 292"/>
                <a:gd name="T23" fmla="*/ 192 h 238"/>
                <a:gd name="T24" fmla="*/ 292 w 292"/>
                <a:gd name="T25" fmla="*/ 192 h 238"/>
                <a:gd name="T26" fmla="*/ 240 w 292"/>
                <a:gd name="T27" fmla="*/ 228 h 238"/>
                <a:gd name="T28" fmla="*/ 55 w 292"/>
                <a:gd name="T29" fmla="*/ 228 h 238"/>
                <a:gd name="T30" fmla="*/ 55 w 292"/>
                <a:gd name="T31" fmla="*/ 220 h 238"/>
                <a:gd name="T32" fmla="*/ 240 w 292"/>
                <a:gd name="T33" fmla="*/ 220 h 238"/>
                <a:gd name="T34" fmla="*/ 240 w 292"/>
                <a:gd name="T35" fmla="*/ 228 h 238"/>
                <a:gd name="T36" fmla="*/ 200 w 292"/>
                <a:gd name="T37" fmla="*/ 197 h 238"/>
                <a:gd name="T38" fmla="*/ 200 w 292"/>
                <a:gd name="T39" fmla="*/ 211 h 238"/>
                <a:gd name="T40" fmla="*/ 95 w 292"/>
                <a:gd name="T41" fmla="*/ 211 h 238"/>
                <a:gd name="T42" fmla="*/ 95 w 292"/>
                <a:gd name="T43" fmla="*/ 197 h 238"/>
                <a:gd name="T44" fmla="*/ 200 w 292"/>
                <a:gd name="T45" fmla="*/ 197 h 238"/>
                <a:gd name="T46" fmla="*/ 8 w 292"/>
                <a:gd name="T47" fmla="*/ 9 h 238"/>
                <a:gd name="T48" fmla="*/ 284 w 292"/>
                <a:gd name="T49" fmla="*/ 9 h 238"/>
                <a:gd name="T50" fmla="*/ 284 w 292"/>
                <a:gd name="T51" fmla="*/ 183 h 238"/>
                <a:gd name="T52" fmla="*/ 8 w 292"/>
                <a:gd name="T53" fmla="*/ 183 h 238"/>
                <a:gd name="T54" fmla="*/ 8 w 292"/>
                <a:gd name="T55" fmla="*/ 9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92" h="238">
                  <a:moveTo>
                    <a:pt x="292" y="192"/>
                  </a:moveTo>
                  <a:lnTo>
                    <a:pt x="292" y="0"/>
                  </a:lnTo>
                  <a:lnTo>
                    <a:pt x="0" y="0"/>
                  </a:lnTo>
                  <a:lnTo>
                    <a:pt x="0" y="192"/>
                  </a:lnTo>
                  <a:lnTo>
                    <a:pt x="87" y="192"/>
                  </a:lnTo>
                  <a:lnTo>
                    <a:pt x="87" y="211"/>
                  </a:lnTo>
                  <a:lnTo>
                    <a:pt x="47" y="211"/>
                  </a:lnTo>
                  <a:lnTo>
                    <a:pt x="47" y="238"/>
                  </a:lnTo>
                  <a:lnTo>
                    <a:pt x="249" y="238"/>
                  </a:lnTo>
                  <a:lnTo>
                    <a:pt x="249" y="211"/>
                  </a:lnTo>
                  <a:lnTo>
                    <a:pt x="208" y="211"/>
                  </a:lnTo>
                  <a:lnTo>
                    <a:pt x="208" y="192"/>
                  </a:lnTo>
                  <a:lnTo>
                    <a:pt x="292" y="192"/>
                  </a:lnTo>
                  <a:close/>
                  <a:moveTo>
                    <a:pt x="240" y="228"/>
                  </a:moveTo>
                  <a:lnTo>
                    <a:pt x="55" y="228"/>
                  </a:lnTo>
                  <a:lnTo>
                    <a:pt x="55" y="220"/>
                  </a:lnTo>
                  <a:lnTo>
                    <a:pt x="240" y="220"/>
                  </a:lnTo>
                  <a:lnTo>
                    <a:pt x="240" y="228"/>
                  </a:lnTo>
                  <a:close/>
                  <a:moveTo>
                    <a:pt x="200" y="197"/>
                  </a:moveTo>
                  <a:lnTo>
                    <a:pt x="200" y="211"/>
                  </a:lnTo>
                  <a:lnTo>
                    <a:pt x="95" y="211"/>
                  </a:lnTo>
                  <a:lnTo>
                    <a:pt x="95" y="197"/>
                  </a:lnTo>
                  <a:lnTo>
                    <a:pt x="200" y="197"/>
                  </a:lnTo>
                  <a:close/>
                  <a:moveTo>
                    <a:pt x="8" y="9"/>
                  </a:moveTo>
                  <a:lnTo>
                    <a:pt x="284" y="9"/>
                  </a:lnTo>
                  <a:lnTo>
                    <a:pt x="284" y="183"/>
                  </a:lnTo>
                  <a:lnTo>
                    <a:pt x="8" y="183"/>
                  </a:lnTo>
                  <a:lnTo>
                    <a:pt x="8" y="9"/>
                  </a:lnTo>
                  <a:close/>
                </a:path>
              </a:pathLst>
            </a:custGeom>
            <a:grpFill/>
            <a:ln>
              <a:noFill/>
            </a:ln>
          </p:spPr>
          <p:txBody>
            <a:bodyPr vert="horz" wrap="square" lIns="91440" tIns="45720" rIns="91440" bIns="45720" numCol="1" anchor="t" anchorCtr="0" compatLnSpc="1">
              <a:prstTxWarp prst="textNoShape">
                <a:avLst/>
              </a:prstTxWarp>
            </a:bodyPr>
            <a:lstStyle/>
            <a:p>
              <a:endParaRPr lang="en-US" dirty="0">
                <a:solidFill>
                  <a:srgbClr val="55565A"/>
                </a:solidFill>
              </a:endParaRPr>
            </a:p>
          </p:txBody>
        </p:sp>
        <p:sp>
          <p:nvSpPr>
            <p:cNvPr id="19" name="Freeform 18"/>
            <p:cNvSpPr>
              <a:spLocks noEditPoints="1"/>
            </p:cNvSpPr>
            <p:nvPr/>
          </p:nvSpPr>
          <p:spPr bwMode="auto">
            <a:xfrm>
              <a:off x="2797176" y="1616076"/>
              <a:ext cx="347663" cy="209550"/>
            </a:xfrm>
            <a:custGeom>
              <a:avLst/>
              <a:gdLst>
                <a:gd name="T0" fmla="*/ 31 w 219"/>
                <a:gd name="T1" fmla="*/ 132 h 132"/>
                <a:gd name="T2" fmla="*/ 24 w 219"/>
                <a:gd name="T3" fmla="*/ 126 h 132"/>
                <a:gd name="T4" fmla="*/ 75 w 219"/>
                <a:gd name="T5" fmla="*/ 57 h 132"/>
                <a:gd name="T6" fmla="*/ 142 w 219"/>
                <a:gd name="T7" fmla="*/ 103 h 132"/>
                <a:gd name="T8" fmla="*/ 213 w 219"/>
                <a:gd name="T9" fmla="*/ 31 h 132"/>
                <a:gd name="T10" fmla="*/ 219 w 219"/>
                <a:gd name="T11" fmla="*/ 38 h 132"/>
                <a:gd name="T12" fmla="*/ 143 w 219"/>
                <a:gd name="T13" fmla="*/ 115 h 132"/>
                <a:gd name="T14" fmla="*/ 77 w 219"/>
                <a:gd name="T15" fmla="*/ 69 h 132"/>
                <a:gd name="T16" fmla="*/ 31 w 219"/>
                <a:gd name="T17" fmla="*/ 132 h 132"/>
                <a:gd name="T18" fmla="*/ 54 w 219"/>
                <a:gd name="T19" fmla="*/ 21 h 132"/>
                <a:gd name="T20" fmla="*/ 32 w 219"/>
                <a:gd name="T21" fmla="*/ 21 h 132"/>
                <a:gd name="T22" fmla="*/ 32 w 219"/>
                <a:gd name="T23" fmla="*/ 0 h 132"/>
                <a:gd name="T24" fmla="*/ 23 w 219"/>
                <a:gd name="T25" fmla="*/ 0 h 132"/>
                <a:gd name="T26" fmla="*/ 23 w 219"/>
                <a:gd name="T27" fmla="*/ 21 h 132"/>
                <a:gd name="T28" fmla="*/ 0 w 219"/>
                <a:gd name="T29" fmla="*/ 21 h 132"/>
                <a:gd name="T30" fmla="*/ 0 w 219"/>
                <a:gd name="T31" fmla="*/ 30 h 132"/>
                <a:gd name="T32" fmla="*/ 23 w 219"/>
                <a:gd name="T33" fmla="*/ 30 h 132"/>
                <a:gd name="T34" fmla="*/ 23 w 219"/>
                <a:gd name="T35" fmla="*/ 52 h 132"/>
                <a:gd name="T36" fmla="*/ 32 w 219"/>
                <a:gd name="T37" fmla="*/ 52 h 132"/>
                <a:gd name="T38" fmla="*/ 32 w 219"/>
                <a:gd name="T39" fmla="*/ 30 h 132"/>
                <a:gd name="T40" fmla="*/ 54 w 219"/>
                <a:gd name="T41" fmla="*/ 30 h 132"/>
                <a:gd name="T42" fmla="*/ 54 w 219"/>
                <a:gd name="T43" fmla="*/ 21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9" h="132">
                  <a:moveTo>
                    <a:pt x="31" y="132"/>
                  </a:moveTo>
                  <a:lnTo>
                    <a:pt x="24" y="126"/>
                  </a:lnTo>
                  <a:lnTo>
                    <a:pt x="75" y="57"/>
                  </a:lnTo>
                  <a:lnTo>
                    <a:pt x="142" y="103"/>
                  </a:lnTo>
                  <a:lnTo>
                    <a:pt x="213" y="31"/>
                  </a:lnTo>
                  <a:lnTo>
                    <a:pt x="219" y="38"/>
                  </a:lnTo>
                  <a:lnTo>
                    <a:pt x="143" y="115"/>
                  </a:lnTo>
                  <a:lnTo>
                    <a:pt x="77" y="69"/>
                  </a:lnTo>
                  <a:lnTo>
                    <a:pt x="31" y="132"/>
                  </a:lnTo>
                  <a:close/>
                  <a:moveTo>
                    <a:pt x="54" y="21"/>
                  </a:moveTo>
                  <a:lnTo>
                    <a:pt x="32" y="21"/>
                  </a:lnTo>
                  <a:lnTo>
                    <a:pt x="32" y="0"/>
                  </a:lnTo>
                  <a:lnTo>
                    <a:pt x="23" y="0"/>
                  </a:lnTo>
                  <a:lnTo>
                    <a:pt x="23" y="21"/>
                  </a:lnTo>
                  <a:lnTo>
                    <a:pt x="0" y="21"/>
                  </a:lnTo>
                  <a:lnTo>
                    <a:pt x="0" y="30"/>
                  </a:lnTo>
                  <a:lnTo>
                    <a:pt x="23" y="30"/>
                  </a:lnTo>
                  <a:lnTo>
                    <a:pt x="23" y="52"/>
                  </a:lnTo>
                  <a:lnTo>
                    <a:pt x="32" y="52"/>
                  </a:lnTo>
                  <a:lnTo>
                    <a:pt x="32" y="30"/>
                  </a:lnTo>
                  <a:lnTo>
                    <a:pt x="54" y="30"/>
                  </a:lnTo>
                  <a:lnTo>
                    <a:pt x="54" y="21"/>
                  </a:lnTo>
                  <a:close/>
                </a:path>
              </a:pathLst>
            </a:custGeom>
            <a:grpFill/>
            <a:ln>
              <a:noFill/>
            </a:ln>
          </p:spPr>
          <p:txBody>
            <a:bodyPr vert="horz" wrap="square" lIns="91440" tIns="45720" rIns="91440" bIns="45720" numCol="1" anchor="t" anchorCtr="0" compatLnSpc="1">
              <a:prstTxWarp prst="textNoShape">
                <a:avLst/>
              </a:prstTxWarp>
            </a:bodyPr>
            <a:lstStyle/>
            <a:p>
              <a:endParaRPr lang="en-US" dirty="0">
                <a:solidFill>
                  <a:srgbClr val="55565A"/>
                </a:solidFill>
              </a:endParaRPr>
            </a:p>
          </p:txBody>
        </p:sp>
      </p:grpSp>
      <p:sp>
        <p:nvSpPr>
          <p:cNvPr id="8" name="Title 1"/>
          <p:cNvSpPr txBox="1">
            <a:spLocks/>
          </p:cNvSpPr>
          <p:nvPr/>
        </p:nvSpPr>
        <p:spPr>
          <a:xfrm>
            <a:off x="461389" y="304803"/>
            <a:ext cx="8396863" cy="620359"/>
          </a:xfrm>
          <a:prstGeom prst="rect">
            <a:avLst/>
          </a:prstGeom>
        </p:spPr>
        <p:txBody>
          <a:bodyPr vert="horz" lIns="121914" tIns="60957" rIns="121914" bIns="60957" rtlCol="0" anchor="b" anchorCtr="0">
            <a:normAutofit/>
          </a:bodyPr>
          <a:lstStyle>
            <a:lvl1pPr algn="l" defTabSz="914400" rtl="0" eaLnBrk="1" latinLnBrk="0" hangingPunct="1">
              <a:lnSpc>
                <a:spcPct val="90000"/>
              </a:lnSpc>
              <a:spcBef>
                <a:spcPct val="0"/>
              </a:spcBef>
              <a:buNone/>
              <a:defRPr sz="2000" b="0" kern="1200">
                <a:solidFill>
                  <a:schemeClr val="tx1"/>
                </a:solidFill>
                <a:latin typeface="Arial" pitchFamily="34" charset="0"/>
                <a:ea typeface="+mj-ea"/>
                <a:cs typeface="Arial" pitchFamily="34" charset="0"/>
              </a:defRPr>
            </a:lvl1pPr>
          </a:lstStyle>
          <a:p>
            <a:r>
              <a:rPr lang="en-US" dirty="0" smtClean="0">
                <a:solidFill>
                  <a:srgbClr val="55565A"/>
                </a:solidFill>
              </a:rPr>
              <a:t>Delivery Calculation Detail - Schedule</a:t>
            </a:r>
            <a:endParaRPr lang="en-US" dirty="0">
              <a:solidFill>
                <a:srgbClr val="55565A"/>
              </a:solidFill>
            </a:endParaRPr>
          </a:p>
        </p:txBody>
      </p:sp>
      <p:sp>
        <p:nvSpPr>
          <p:cNvPr id="9" name="Rectangle 26"/>
          <p:cNvSpPr>
            <a:spLocks noChangeArrowheads="1"/>
          </p:cNvSpPr>
          <p:nvPr/>
        </p:nvSpPr>
        <p:spPr bwMode="auto">
          <a:xfrm>
            <a:off x="531099" y="1337807"/>
            <a:ext cx="875110" cy="4563121"/>
          </a:xfrm>
          <a:prstGeom prst="rect">
            <a:avLst/>
          </a:prstGeom>
          <a:solidFill>
            <a:srgbClr val="422C8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51192" tIns="36566" rIns="21938" bIns="36566" numCol="1" anchor="ctr" anchorCtr="0" compatLnSpc="1">
            <a:prstTxWarp prst="textNoShape">
              <a:avLst/>
            </a:prstTxWarp>
          </a:bodyPr>
          <a:lstStyle/>
          <a:p>
            <a:pPr defTabSz="1219140">
              <a:lnSpc>
                <a:spcPct val="95000"/>
              </a:lnSpc>
            </a:pPr>
            <a:endParaRPr lang="en-US" sz="900" dirty="0">
              <a:solidFill>
                <a:srgbClr val="53565A"/>
              </a:solidFill>
            </a:endParaRPr>
          </a:p>
        </p:txBody>
      </p:sp>
      <p:grpSp>
        <p:nvGrpSpPr>
          <p:cNvPr id="10" name="Group 9"/>
          <p:cNvGrpSpPr/>
          <p:nvPr/>
        </p:nvGrpSpPr>
        <p:grpSpPr>
          <a:xfrm>
            <a:off x="676270" y="1500190"/>
            <a:ext cx="528638" cy="528639"/>
            <a:chOff x="3405188" y="812800"/>
            <a:chExt cx="704850" cy="528638"/>
          </a:xfrm>
        </p:grpSpPr>
        <p:sp>
          <p:nvSpPr>
            <p:cNvPr id="11" name="Freeform 35"/>
            <p:cNvSpPr>
              <a:spLocks/>
            </p:cNvSpPr>
            <p:nvPr/>
          </p:nvSpPr>
          <p:spPr bwMode="auto">
            <a:xfrm>
              <a:off x="3405188" y="812800"/>
              <a:ext cx="704850" cy="528638"/>
            </a:xfrm>
            <a:custGeom>
              <a:avLst/>
              <a:gdLst>
                <a:gd name="T0" fmla="*/ 94 w 188"/>
                <a:gd name="T1" fmla="*/ 0 h 141"/>
                <a:gd name="T2" fmla="*/ 0 w 188"/>
                <a:gd name="T3" fmla="*/ 94 h 141"/>
                <a:gd name="T4" fmla="*/ 13 w 188"/>
                <a:gd name="T5" fmla="*/ 141 h 141"/>
                <a:gd name="T6" fmla="*/ 18 w 188"/>
                <a:gd name="T7" fmla="*/ 139 h 141"/>
                <a:gd name="T8" fmla="*/ 18 w 188"/>
                <a:gd name="T9" fmla="*/ 139 h 141"/>
                <a:gd name="T10" fmla="*/ 5 w 188"/>
                <a:gd name="T11" fmla="*/ 94 h 141"/>
                <a:gd name="T12" fmla="*/ 94 w 188"/>
                <a:gd name="T13" fmla="*/ 6 h 141"/>
                <a:gd name="T14" fmla="*/ 182 w 188"/>
                <a:gd name="T15" fmla="*/ 94 h 141"/>
                <a:gd name="T16" fmla="*/ 172 w 188"/>
                <a:gd name="T17" fmla="*/ 135 h 141"/>
                <a:gd name="T18" fmla="*/ 177 w 188"/>
                <a:gd name="T19" fmla="*/ 138 h 141"/>
                <a:gd name="T20" fmla="*/ 177 w 188"/>
                <a:gd name="T21" fmla="*/ 138 h 141"/>
                <a:gd name="T22" fmla="*/ 188 w 188"/>
                <a:gd name="T23" fmla="*/ 94 h 141"/>
                <a:gd name="T24" fmla="*/ 94 w 188"/>
                <a:gd name="T25" fmla="*/ 0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8" h="141">
                  <a:moveTo>
                    <a:pt x="94" y="0"/>
                  </a:moveTo>
                  <a:cubicBezTo>
                    <a:pt x="42" y="0"/>
                    <a:pt x="0" y="42"/>
                    <a:pt x="0" y="94"/>
                  </a:cubicBezTo>
                  <a:cubicBezTo>
                    <a:pt x="0" y="110"/>
                    <a:pt x="5" y="127"/>
                    <a:pt x="13" y="141"/>
                  </a:cubicBezTo>
                  <a:cubicBezTo>
                    <a:pt x="18" y="139"/>
                    <a:pt x="18" y="139"/>
                    <a:pt x="18" y="139"/>
                  </a:cubicBezTo>
                  <a:cubicBezTo>
                    <a:pt x="18" y="139"/>
                    <a:pt x="18" y="139"/>
                    <a:pt x="18" y="139"/>
                  </a:cubicBezTo>
                  <a:cubicBezTo>
                    <a:pt x="10" y="125"/>
                    <a:pt x="5" y="110"/>
                    <a:pt x="5" y="94"/>
                  </a:cubicBezTo>
                  <a:cubicBezTo>
                    <a:pt x="5" y="45"/>
                    <a:pt x="45" y="6"/>
                    <a:pt x="94" y="6"/>
                  </a:cubicBezTo>
                  <a:cubicBezTo>
                    <a:pt x="143" y="6"/>
                    <a:pt x="182" y="45"/>
                    <a:pt x="182" y="94"/>
                  </a:cubicBezTo>
                  <a:cubicBezTo>
                    <a:pt x="182" y="108"/>
                    <a:pt x="179" y="123"/>
                    <a:pt x="172" y="135"/>
                  </a:cubicBezTo>
                  <a:cubicBezTo>
                    <a:pt x="177" y="138"/>
                    <a:pt x="177" y="138"/>
                    <a:pt x="177" y="138"/>
                  </a:cubicBezTo>
                  <a:cubicBezTo>
                    <a:pt x="177" y="138"/>
                    <a:pt x="177" y="138"/>
                    <a:pt x="177" y="138"/>
                  </a:cubicBezTo>
                  <a:cubicBezTo>
                    <a:pt x="184" y="125"/>
                    <a:pt x="188" y="109"/>
                    <a:pt x="188" y="94"/>
                  </a:cubicBezTo>
                  <a:cubicBezTo>
                    <a:pt x="188" y="42"/>
                    <a:pt x="145" y="0"/>
                    <a:pt x="9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5565A"/>
                </a:solidFill>
              </a:endParaRPr>
            </a:p>
          </p:txBody>
        </p:sp>
        <p:sp>
          <p:nvSpPr>
            <p:cNvPr id="14" name="Freeform 36"/>
            <p:cNvSpPr>
              <a:spLocks/>
            </p:cNvSpPr>
            <p:nvPr/>
          </p:nvSpPr>
          <p:spPr bwMode="auto">
            <a:xfrm>
              <a:off x="3473450" y="876300"/>
              <a:ext cx="569912" cy="409575"/>
            </a:xfrm>
            <a:custGeom>
              <a:avLst/>
              <a:gdLst>
                <a:gd name="T0" fmla="*/ 124 w 152"/>
                <a:gd name="T1" fmla="*/ 100 h 109"/>
                <a:gd name="T2" fmla="*/ 145 w 152"/>
                <a:gd name="T3" fmla="*/ 109 h 109"/>
                <a:gd name="T4" fmla="*/ 145 w 152"/>
                <a:gd name="T5" fmla="*/ 109 h 109"/>
                <a:gd name="T6" fmla="*/ 146 w 152"/>
                <a:gd name="T7" fmla="*/ 108 h 109"/>
                <a:gd name="T8" fmla="*/ 152 w 152"/>
                <a:gd name="T9" fmla="*/ 77 h 109"/>
                <a:gd name="T10" fmla="*/ 76 w 152"/>
                <a:gd name="T11" fmla="*/ 0 h 109"/>
                <a:gd name="T12" fmla="*/ 0 w 152"/>
                <a:gd name="T13" fmla="*/ 77 h 109"/>
                <a:gd name="T14" fmla="*/ 6 w 152"/>
                <a:gd name="T15" fmla="*/ 106 h 109"/>
                <a:gd name="T16" fmla="*/ 7 w 152"/>
                <a:gd name="T17" fmla="*/ 109 h 109"/>
                <a:gd name="T18" fmla="*/ 27 w 152"/>
                <a:gd name="T19" fmla="*/ 101 h 109"/>
                <a:gd name="T20" fmla="*/ 25 w 152"/>
                <a:gd name="T21" fmla="*/ 95 h 109"/>
                <a:gd name="T22" fmla="*/ 10 w 152"/>
                <a:gd name="T23" fmla="*/ 101 h 109"/>
                <a:gd name="T24" fmla="*/ 9 w 152"/>
                <a:gd name="T25" fmla="*/ 100 h 109"/>
                <a:gd name="T26" fmla="*/ 6 w 152"/>
                <a:gd name="T27" fmla="*/ 77 h 109"/>
                <a:gd name="T28" fmla="*/ 9 w 152"/>
                <a:gd name="T29" fmla="*/ 54 h 109"/>
                <a:gd name="T30" fmla="*/ 10 w 152"/>
                <a:gd name="T31" fmla="*/ 53 h 109"/>
                <a:gd name="T32" fmla="*/ 25 w 152"/>
                <a:gd name="T33" fmla="*/ 59 h 109"/>
                <a:gd name="T34" fmla="*/ 27 w 152"/>
                <a:gd name="T35" fmla="*/ 54 h 109"/>
                <a:gd name="T36" fmla="*/ 12 w 152"/>
                <a:gd name="T37" fmla="*/ 47 h 109"/>
                <a:gd name="T38" fmla="*/ 12 w 152"/>
                <a:gd name="T39" fmla="*/ 46 h 109"/>
                <a:gd name="T40" fmla="*/ 45 w 152"/>
                <a:gd name="T41" fmla="*/ 13 h 109"/>
                <a:gd name="T42" fmla="*/ 46 w 152"/>
                <a:gd name="T43" fmla="*/ 13 h 109"/>
                <a:gd name="T44" fmla="*/ 53 w 152"/>
                <a:gd name="T45" fmla="*/ 29 h 109"/>
                <a:gd name="T46" fmla="*/ 58 w 152"/>
                <a:gd name="T47" fmla="*/ 27 h 109"/>
                <a:gd name="T48" fmla="*/ 51 w 152"/>
                <a:gd name="T49" fmla="*/ 11 h 109"/>
                <a:gd name="T50" fmla="*/ 53 w 152"/>
                <a:gd name="T51" fmla="*/ 10 h 109"/>
                <a:gd name="T52" fmla="*/ 99 w 152"/>
                <a:gd name="T53" fmla="*/ 10 h 109"/>
                <a:gd name="T54" fmla="*/ 101 w 152"/>
                <a:gd name="T55" fmla="*/ 11 h 109"/>
                <a:gd name="T56" fmla="*/ 94 w 152"/>
                <a:gd name="T57" fmla="*/ 27 h 109"/>
                <a:gd name="T58" fmla="*/ 99 w 152"/>
                <a:gd name="T59" fmla="*/ 29 h 109"/>
                <a:gd name="T60" fmla="*/ 105 w 152"/>
                <a:gd name="T61" fmla="*/ 13 h 109"/>
                <a:gd name="T62" fmla="*/ 106 w 152"/>
                <a:gd name="T63" fmla="*/ 13 h 109"/>
                <a:gd name="T64" fmla="*/ 139 w 152"/>
                <a:gd name="T65" fmla="*/ 46 h 109"/>
                <a:gd name="T66" fmla="*/ 140 w 152"/>
                <a:gd name="T67" fmla="*/ 48 h 109"/>
                <a:gd name="T68" fmla="*/ 124 w 152"/>
                <a:gd name="T69" fmla="*/ 54 h 109"/>
                <a:gd name="T70" fmla="*/ 127 w 152"/>
                <a:gd name="T71" fmla="*/ 59 h 109"/>
                <a:gd name="T72" fmla="*/ 142 w 152"/>
                <a:gd name="T73" fmla="*/ 53 h 109"/>
                <a:gd name="T74" fmla="*/ 142 w 152"/>
                <a:gd name="T75" fmla="*/ 54 h 109"/>
                <a:gd name="T76" fmla="*/ 146 w 152"/>
                <a:gd name="T77" fmla="*/ 77 h 109"/>
                <a:gd name="T78" fmla="*/ 142 w 152"/>
                <a:gd name="T79" fmla="*/ 100 h 109"/>
                <a:gd name="T80" fmla="*/ 142 w 152"/>
                <a:gd name="T81" fmla="*/ 101 h 109"/>
                <a:gd name="T82" fmla="*/ 127 w 152"/>
                <a:gd name="T83" fmla="*/ 95 h 109"/>
                <a:gd name="T84" fmla="*/ 124 w 152"/>
                <a:gd name="T85" fmla="*/ 10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52" h="109">
                  <a:moveTo>
                    <a:pt x="124" y="100"/>
                  </a:moveTo>
                  <a:cubicBezTo>
                    <a:pt x="145" y="109"/>
                    <a:pt x="145" y="109"/>
                    <a:pt x="145" y="109"/>
                  </a:cubicBezTo>
                  <a:cubicBezTo>
                    <a:pt x="145" y="109"/>
                    <a:pt x="145" y="109"/>
                    <a:pt x="145" y="109"/>
                  </a:cubicBezTo>
                  <a:cubicBezTo>
                    <a:pt x="146" y="108"/>
                    <a:pt x="146" y="108"/>
                    <a:pt x="146" y="108"/>
                  </a:cubicBezTo>
                  <a:cubicBezTo>
                    <a:pt x="150" y="98"/>
                    <a:pt x="152" y="88"/>
                    <a:pt x="152" y="77"/>
                  </a:cubicBezTo>
                  <a:cubicBezTo>
                    <a:pt x="152" y="35"/>
                    <a:pt x="118" y="0"/>
                    <a:pt x="76" y="0"/>
                  </a:cubicBezTo>
                  <a:cubicBezTo>
                    <a:pt x="34" y="0"/>
                    <a:pt x="0" y="35"/>
                    <a:pt x="0" y="77"/>
                  </a:cubicBezTo>
                  <a:cubicBezTo>
                    <a:pt x="0" y="87"/>
                    <a:pt x="2" y="97"/>
                    <a:pt x="6" y="106"/>
                  </a:cubicBezTo>
                  <a:cubicBezTo>
                    <a:pt x="7" y="109"/>
                    <a:pt x="7" y="109"/>
                    <a:pt x="7" y="109"/>
                  </a:cubicBezTo>
                  <a:cubicBezTo>
                    <a:pt x="27" y="101"/>
                    <a:pt x="27" y="101"/>
                    <a:pt x="27" y="101"/>
                  </a:cubicBezTo>
                  <a:cubicBezTo>
                    <a:pt x="25" y="95"/>
                    <a:pt x="25" y="95"/>
                    <a:pt x="25" y="95"/>
                  </a:cubicBezTo>
                  <a:cubicBezTo>
                    <a:pt x="10" y="101"/>
                    <a:pt x="10" y="101"/>
                    <a:pt x="10" y="101"/>
                  </a:cubicBezTo>
                  <a:cubicBezTo>
                    <a:pt x="9" y="100"/>
                    <a:pt x="9" y="100"/>
                    <a:pt x="9" y="100"/>
                  </a:cubicBezTo>
                  <a:cubicBezTo>
                    <a:pt x="7" y="94"/>
                    <a:pt x="6" y="86"/>
                    <a:pt x="6" y="77"/>
                  </a:cubicBezTo>
                  <a:cubicBezTo>
                    <a:pt x="6" y="68"/>
                    <a:pt x="7" y="61"/>
                    <a:pt x="9" y="54"/>
                  </a:cubicBezTo>
                  <a:cubicBezTo>
                    <a:pt x="10" y="53"/>
                    <a:pt x="10" y="53"/>
                    <a:pt x="10" y="53"/>
                  </a:cubicBezTo>
                  <a:cubicBezTo>
                    <a:pt x="25" y="59"/>
                    <a:pt x="25" y="59"/>
                    <a:pt x="25" y="59"/>
                  </a:cubicBezTo>
                  <a:cubicBezTo>
                    <a:pt x="27" y="54"/>
                    <a:pt x="27" y="54"/>
                    <a:pt x="27" y="54"/>
                  </a:cubicBezTo>
                  <a:cubicBezTo>
                    <a:pt x="12" y="47"/>
                    <a:pt x="12" y="47"/>
                    <a:pt x="12" y="47"/>
                  </a:cubicBezTo>
                  <a:cubicBezTo>
                    <a:pt x="12" y="46"/>
                    <a:pt x="12" y="46"/>
                    <a:pt x="12" y="46"/>
                  </a:cubicBezTo>
                  <a:cubicBezTo>
                    <a:pt x="19" y="32"/>
                    <a:pt x="31" y="20"/>
                    <a:pt x="45" y="13"/>
                  </a:cubicBezTo>
                  <a:cubicBezTo>
                    <a:pt x="46" y="13"/>
                    <a:pt x="46" y="13"/>
                    <a:pt x="46" y="13"/>
                  </a:cubicBezTo>
                  <a:cubicBezTo>
                    <a:pt x="53" y="29"/>
                    <a:pt x="53" y="29"/>
                    <a:pt x="53" y="29"/>
                  </a:cubicBezTo>
                  <a:cubicBezTo>
                    <a:pt x="58" y="27"/>
                    <a:pt x="58" y="27"/>
                    <a:pt x="58" y="27"/>
                  </a:cubicBezTo>
                  <a:cubicBezTo>
                    <a:pt x="51" y="11"/>
                    <a:pt x="51" y="11"/>
                    <a:pt x="51" y="11"/>
                  </a:cubicBezTo>
                  <a:cubicBezTo>
                    <a:pt x="53" y="10"/>
                    <a:pt x="53" y="10"/>
                    <a:pt x="53" y="10"/>
                  </a:cubicBezTo>
                  <a:cubicBezTo>
                    <a:pt x="68" y="6"/>
                    <a:pt x="84" y="6"/>
                    <a:pt x="99" y="10"/>
                  </a:cubicBezTo>
                  <a:cubicBezTo>
                    <a:pt x="101" y="11"/>
                    <a:pt x="101" y="11"/>
                    <a:pt x="101" y="11"/>
                  </a:cubicBezTo>
                  <a:cubicBezTo>
                    <a:pt x="94" y="27"/>
                    <a:pt x="94" y="27"/>
                    <a:pt x="94" y="27"/>
                  </a:cubicBezTo>
                  <a:cubicBezTo>
                    <a:pt x="99" y="29"/>
                    <a:pt x="99" y="29"/>
                    <a:pt x="99" y="29"/>
                  </a:cubicBezTo>
                  <a:cubicBezTo>
                    <a:pt x="105" y="13"/>
                    <a:pt x="105" y="13"/>
                    <a:pt x="105" y="13"/>
                  </a:cubicBezTo>
                  <a:cubicBezTo>
                    <a:pt x="106" y="13"/>
                    <a:pt x="106" y="13"/>
                    <a:pt x="106" y="13"/>
                  </a:cubicBezTo>
                  <a:cubicBezTo>
                    <a:pt x="121" y="20"/>
                    <a:pt x="132" y="32"/>
                    <a:pt x="139" y="46"/>
                  </a:cubicBezTo>
                  <a:cubicBezTo>
                    <a:pt x="140" y="48"/>
                    <a:pt x="140" y="48"/>
                    <a:pt x="140" y="48"/>
                  </a:cubicBezTo>
                  <a:cubicBezTo>
                    <a:pt x="124" y="54"/>
                    <a:pt x="124" y="54"/>
                    <a:pt x="124" y="54"/>
                  </a:cubicBezTo>
                  <a:cubicBezTo>
                    <a:pt x="127" y="59"/>
                    <a:pt x="127" y="59"/>
                    <a:pt x="127" y="59"/>
                  </a:cubicBezTo>
                  <a:cubicBezTo>
                    <a:pt x="142" y="53"/>
                    <a:pt x="142" y="53"/>
                    <a:pt x="142" y="53"/>
                  </a:cubicBezTo>
                  <a:cubicBezTo>
                    <a:pt x="142" y="54"/>
                    <a:pt x="142" y="54"/>
                    <a:pt x="142" y="54"/>
                  </a:cubicBezTo>
                  <a:cubicBezTo>
                    <a:pt x="145" y="61"/>
                    <a:pt x="146" y="68"/>
                    <a:pt x="146" y="77"/>
                  </a:cubicBezTo>
                  <a:cubicBezTo>
                    <a:pt x="146" y="87"/>
                    <a:pt x="145" y="94"/>
                    <a:pt x="142" y="100"/>
                  </a:cubicBezTo>
                  <a:cubicBezTo>
                    <a:pt x="142" y="101"/>
                    <a:pt x="142" y="101"/>
                    <a:pt x="142" y="101"/>
                  </a:cubicBezTo>
                  <a:cubicBezTo>
                    <a:pt x="127" y="95"/>
                    <a:pt x="127" y="95"/>
                    <a:pt x="127" y="95"/>
                  </a:cubicBezTo>
                  <a:lnTo>
                    <a:pt x="124" y="10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5565A"/>
                </a:solidFill>
              </a:endParaRPr>
            </a:p>
          </p:txBody>
        </p:sp>
        <p:sp>
          <p:nvSpPr>
            <p:cNvPr id="16" name="Freeform 61"/>
            <p:cNvSpPr>
              <a:spLocks noEditPoints="1"/>
            </p:cNvSpPr>
            <p:nvPr/>
          </p:nvSpPr>
          <p:spPr bwMode="auto">
            <a:xfrm>
              <a:off x="3713163" y="1120775"/>
              <a:ext cx="90487" cy="90488"/>
            </a:xfrm>
            <a:custGeom>
              <a:avLst/>
              <a:gdLst>
                <a:gd name="T0" fmla="*/ 12 w 24"/>
                <a:gd name="T1" fmla="*/ 24 h 24"/>
                <a:gd name="T2" fmla="*/ 0 w 24"/>
                <a:gd name="T3" fmla="*/ 12 h 24"/>
                <a:gd name="T4" fmla="*/ 12 w 24"/>
                <a:gd name="T5" fmla="*/ 0 h 24"/>
                <a:gd name="T6" fmla="*/ 24 w 24"/>
                <a:gd name="T7" fmla="*/ 12 h 24"/>
                <a:gd name="T8" fmla="*/ 12 w 24"/>
                <a:gd name="T9" fmla="*/ 24 h 24"/>
                <a:gd name="T10" fmla="*/ 12 w 24"/>
                <a:gd name="T11" fmla="*/ 3 h 24"/>
                <a:gd name="T12" fmla="*/ 3 w 24"/>
                <a:gd name="T13" fmla="*/ 12 h 24"/>
                <a:gd name="T14" fmla="*/ 12 w 24"/>
                <a:gd name="T15" fmla="*/ 20 h 24"/>
                <a:gd name="T16" fmla="*/ 20 w 24"/>
                <a:gd name="T17" fmla="*/ 12 h 24"/>
                <a:gd name="T18" fmla="*/ 12 w 24"/>
                <a:gd name="T19" fmla="*/ 3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24">
                  <a:moveTo>
                    <a:pt x="12" y="24"/>
                  </a:moveTo>
                  <a:cubicBezTo>
                    <a:pt x="5" y="24"/>
                    <a:pt x="0" y="18"/>
                    <a:pt x="0" y="12"/>
                  </a:cubicBezTo>
                  <a:cubicBezTo>
                    <a:pt x="0" y="5"/>
                    <a:pt x="5" y="0"/>
                    <a:pt x="12" y="0"/>
                  </a:cubicBezTo>
                  <a:cubicBezTo>
                    <a:pt x="18" y="0"/>
                    <a:pt x="24" y="5"/>
                    <a:pt x="24" y="12"/>
                  </a:cubicBezTo>
                  <a:cubicBezTo>
                    <a:pt x="24" y="18"/>
                    <a:pt x="18" y="24"/>
                    <a:pt x="12" y="24"/>
                  </a:cubicBezTo>
                  <a:close/>
                  <a:moveTo>
                    <a:pt x="12" y="3"/>
                  </a:moveTo>
                  <a:cubicBezTo>
                    <a:pt x="7" y="3"/>
                    <a:pt x="3" y="7"/>
                    <a:pt x="3" y="12"/>
                  </a:cubicBezTo>
                  <a:cubicBezTo>
                    <a:pt x="3" y="16"/>
                    <a:pt x="7" y="20"/>
                    <a:pt x="12" y="20"/>
                  </a:cubicBezTo>
                  <a:cubicBezTo>
                    <a:pt x="16" y="20"/>
                    <a:pt x="20" y="16"/>
                    <a:pt x="20" y="12"/>
                  </a:cubicBezTo>
                  <a:cubicBezTo>
                    <a:pt x="20" y="7"/>
                    <a:pt x="16" y="3"/>
                    <a:pt x="12"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5565A"/>
                </a:solidFill>
              </a:endParaRPr>
            </a:p>
          </p:txBody>
        </p:sp>
        <p:sp>
          <p:nvSpPr>
            <p:cNvPr id="17" name="Freeform 62"/>
            <p:cNvSpPr>
              <a:spLocks/>
            </p:cNvSpPr>
            <p:nvPr/>
          </p:nvSpPr>
          <p:spPr bwMode="auto">
            <a:xfrm>
              <a:off x="3795713" y="1131888"/>
              <a:ext cx="142875" cy="33338"/>
            </a:xfrm>
            <a:custGeom>
              <a:avLst/>
              <a:gdLst>
                <a:gd name="T0" fmla="*/ 2 w 38"/>
                <a:gd name="T1" fmla="*/ 9 h 9"/>
                <a:gd name="T2" fmla="*/ 0 w 38"/>
                <a:gd name="T3" fmla="*/ 7 h 9"/>
                <a:gd name="T4" fmla="*/ 2 w 38"/>
                <a:gd name="T5" fmla="*/ 5 h 9"/>
                <a:gd name="T6" fmla="*/ 35 w 38"/>
                <a:gd name="T7" fmla="*/ 1 h 9"/>
                <a:gd name="T8" fmla="*/ 38 w 38"/>
                <a:gd name="T9" fmla="*/ 3 h 9"/>
                <a:gd name="T10" fmla="*/ 36 w 38"/>
                <a:gd name="T11" fmla="*/ 5 h 9"/>
                <a:gd name="T12" fmla="*/ 2 w 38"/>
                <a:gd name="T13" fmla="*/ 9 h 9"/>
                <a:gd name="T14" fmla="*/ 2 w 38"/>
                <a:gd name="T15" fmla="*/ 9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9">
                  <a:moveTo>
                    <a:pt x="2" y="9"/>
                  </a:moveTo>
                  <a:cubicBezTo>
                    <a:pt x="1" y="9"/>
                    <a:pt x="0" y="9"/>
                    <a:pt x="0" y="7"/>
                  </a:cubicBezTo>
                  <a:cubicBezTo>
                    <a:pt x="0" y="6"/>
                    <a:pt x="1" y="5"/>
                    <a:pt x="2" y="5"/>
                  </a:cubicBezTo>
                  <a:cubicBezTo>
                    <a:pt x="35" y="1"/>
                    <a:pt x="35" y="1"/>
                    <a:pt x="35" y="1"/>
                  </a:cubicBezTo>
                  <a:cubicBezTo>
                    <a:pt x="36" y="0"/>
                    <a:pt x="37" y="1"/>
                    <a:pt x="38" y="3"/>
                  </a:cubicBezTo>
                  <a:cubicBezTo>
                    <a:pt x="38" y="4"/>
                    <a:pt x="37" y="5"/>
                    <a:pt x="36" y="5"/>
                  </a:cubicBezTo>
                  <a:cubicBezTo>
                    <a:pt x="2" y="9"/>
                    <a:pt x="2" y="9"/>
                    <a:pt x="2" y="9"/>
                  </a:cubicBezTo>
                  <a:cubicBezTo>
                    <a:pt x="2" y="9"/>
                    <a:pt x="2" y="9"/>
                    <a:pt x="2" y="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5565A"/>
                </a:solidFill>
              </a:endParaRPr>
            </a:p>
          </p:txBody>
        </p:sp>
      </p:grpSp>
      <p:graphicFrame>
        <p:nvGraphicFramePr>
          <p:cNvPr id="4" name="Table 3"/>
          <p:cNvGraphicFramePr>
            <a:graphicFrameLocks noGrp="1"/>
          </p:cNvGraphicFramePr>
          <p:nvPr>
            <p:extLst>
              <p:ext uri="{D42A27DB-BD31-4B8C-83A1-F6EECF244321}">
                <p14:modId xmlns:p14="http://schemas.microsoft.com/office/powerpoint/2010/main" val="2614595159"/>
              </p:ext>
            </p:extLst>
          </p:nvPr>
        </p:nvGraphicFramePr>
        <p:xfrm>
          <a:off x="1574563" y="2821552"/>
          <a:ext cx="6432550" cy="4206240"/>
        </p:xfrm>
        <a:graphic>
          <a:graphicData uri="http://schemas.openxmlformats.org/drawingml/2006/table">
            <a:tbl>
              <a:tblPr firstRow="1" bandRow="1">
                <a:tableStyleId>{5FD0F851-EC5A-4D38-B0AD-8093EC10F338}</a:tableStyleId>
              </a:tblPr>
              <a:tblGrid>
                <a:gridCol w="1293329"/>
                <a:gridCol w="5139221"/>
              </a:tblGrid>
              <a:tr h="465844">
                <a:tc>
                  <a:txBody>
                    <a:bodyPr/>
                    <a:lstStyle/>
                    <a:p>
                      <a:r>
                        <a:rPr lang="en-US" sz="1400" b="0" baseline="0" dirty="0" smtClean="0"/>
                        <a:t>Single PI for a Product/Application Calculation </a:t>
                      </a:r>
                      <a:endParaRPr lang="en-US" sz="1400" b="0" dirty="0"/>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kern="1200" dirty="0" smtClean="0">
                          <a:solidFill>
                            <a:schemeClr val="tx1"/>
                          </a:solidFill>
                          <a:effectLst/>
                          <a:latin typeface="+mn-lt"/>
                          <a:ea typeface="+mn-ea"/>
                          <a:cs typeface="+mn-cs"/>
                        </a:rPr>
                        <a:t>Find</a:t>
                      </a:r>
                      <a:r>
                        <a:rPr lang="en-US" sz="1400" b="0" kern="1200" baseline="0" dirty="0" smtClean="0">
                          <a:solidFill>
                            <a:schemeClr val="tx1"/>
                          </a:solidFill>
                          <a:effectLst/>
                          <a:latin typeface="+mn-lt"/>
                          <a:ea typeface="+mn-ea"/>
                          <a:cs typeface="+mn-cs"/>
                        </a:rPr>
                        <a:t> a</a:t>
                      </a:r>
                      <a:r>
                        <a:rPr lang="en-US" sz="1400" b="0" kern="1200" dirty="0" smtClean="0">
                          <a:solidFill>
                            <a:schemeClr val="tx1"/>
                          </a:solidFill>
                          <a:effectLst/>
                          <a:latin typeface="+mn-lt"/>
                          <a:ea typeface="+mn-ea"/>
                          <a:cs typeface="+mn-cs"/>
                        </a:rPr>
                        <a:t>ll</a:t>
                      </a:r>
                      <a:r>
                        <a:rPr lang="en-US" sz="1400" b="0" kern="1200" baseline="0" dirty="0" smtClean="0">
                          <a:solidFill>
                            <a:schemeClr val="tx1"/>
                          </a:solidFill>
                          <a:effectLst/>
                          <a:latin typeface="+mn-lt"/>
                          <a:ea typeface="+mn-ea"/>
                          <a:cs typeface="+mn-cs"/>
                        </a:rPr>
                        <a:t> PI Planning Horizon teams for product selected in filter of report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kern="1200" baseline="0" dirty="0" smtClean="0">
                          <a:solidFill>
                            <a:schemeClr val="tx1"/>
                          </a:solidFill>
                          <a:effectLst/>
                          <a:latin typeface="+mn-lt"/>
                          <a:ea typeface="+mn-ea"/>
                          <a:cs typeface="+mn-cs"/>
                        </a:rPr>
                        <a:t>Gather all Program Increment (release) time boxes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kern="1200" baseline="0" dirty="0" smtClean="0">
                          <a:solidFill>
                            <a:schemeClr val="tx1"/>
                          </a:solidFill>
                          <a:effectLst/>
                          <a:latin typeface="+mn-lt"/>
                          <a:ea typeface="+mn-ea"/>
                          <a:cs typeface="+mn-cs"/>
                        </a:rPr>
                        <a:t>Save a snapshot/baseline of PI dates and associated feature count</a:t>
                      </a:r>
                    </a:p>
                    <a:p>
                      <a:pPr marL="457189" marR="0" lvl="1" indent="0" algn="l" defTabSz="914400" rtl="0" eaLnBrk="1" fontAlgn="auto" latinLnBrk="0" hangingPunct="1">
                        <a:lnSpc>
                          <a:spcPct val="100000"/>
                        </a:lnSpc>
                        <a:spcBef>
                          <a:spcPts val="0"/>
                        </a:spcBef>
                        <a:spcAft>
                          <a:spcPts val="0"/>
                        </a:spcAft>
                        <a:buClrTx/>
                        <a:buSzTx/>
                        <a:buFontTx/>
                        <a:buNone/>
                        <a:tabLst/>
                        <a:defRPr/>
                      </a:pPr>
                      <a:r>
                        <a:rPr lang="en-US" sz="1400" b="0" kern="1200" baseline="0" dirty="0" smtClean="0">
                          <a:solidFill>
                            <a:schemeClr val="tx1"/>
                          </a:solidFill>
                          <a:effectLst/>
                          <a:latin typeface="+mn-lt"/>
                          <a:ea typeface="+mn-ea"/>
                          <a:cs typeface="+mn-cs"/>
                        </a:rPr>
                        <a:t>Snapshots/baselines are captured at creation, 7 days after start and the end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kern="1200" dirty="0" smtClean="0">
                          <a:solidFill>
                            <a:schemeClr val="tx1"/>
                          </a:solidFill>
                          <a:effectLst/>
                          <a:latin typeface="+mn-lt"/>
                          <a:ea typeface="+mn-ea"/>
                          <a:cs typeface="+mn-cs"/>
                        </a:rPr>
                        <a:t>On PI end date compare</a:t>
                      </a:r>
                      <a:r>
                        <a:rPr lang="en-US" sz="1400" b="0" kern="1200" baseline="0" dirty="0" smtClean="0">
                          <a:solidFill>
                            <a:schemeClr val="tx1"/>
                          </a:solidFill>
                          <a:effectLst/>
                          <a:latin typeface="+mn-lt"/>
                          <a:ea typeface="+mn-ea"/>
                          <a:cs typeface="+mn-cs"/>
                        </a:rPr>
                        <a:t> the actual end date to the original PI end date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kern="1200" baseline="0" dirty="0" smtClean="0">
                          <a:solidFill>
                            <a:schemeClr val="tx1"/>
                          </a:solidFill>
                          <a:effectLst/>
                          <a:latin typeface="+mn-lt"/>
                          <a:ea typeface="+mn-ea"/>
                          <a:cs typeface="+mn-cs"/>
                        </a:rPr>
                        <a:t>If PI end date is within 10% of the original pass</a:t>
                      </a:r>
                      <a:endParaRPr lang="en-US" sz="1400" b="0" kern="1200" dirty="0" smtClean="0">
                        <a:solidFill>
                          <a:schemeClr val="tx1"/>
                        </a:solidFill>
                        <a:effectLst/>
                        <a:latin typeface="+mn-lt"/>
                        <a:ea typeface="+mn-ea"/>
                        <a:cs typeface="+mn-cs"/>
                      </a:endParaRPr>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65844">
                <a:tc>
                  <a:txBody>
                    <a:bodyPr/>
                    <a:lstStyle/>
                    <a:p>
                      <a:r>
                        <a:rPr lang="en-US" sz="1400" b="0" dirty="0" smtClean="0"/>
                        <a:t>Multiple PI </a:t>
                      </a:r>
                      <a:r>
                        <a:rPr lang="en-US" sz="1400" b="0" baseline="0" dirty="0" smtClean="0"/>
                        <a:t> Calculation</a:t>
                      </a:r>
                      <a:endParaRPr lang="en-US" sz="1400" b="0" dirty="0"/>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kern="1200" dirty="0" smtClean="0">
                          <a:solidFill>
                            <a:schemeClr val="tx1"/>
                          </a:solidFill>
                          <a:effectLst/>
                          <a:latin typeface="+mn-lt"/>
                          <a:ea typeface="+mn-ea"/>
                          <a:cs typeface="+mn-cs"/>
                        </a:rPr>
                        <a:t>Each</a:t>
                      </a:r>
                      <a:r>
                        <a:rPr lang="en-US" sz="1400" b="0" kern="1200" baseline="0" dirty="0" smtClean="0">
                          <a:solidFill>
                            <a:schemeClr val="tx1"/>
                          </a:solidFill>
                          <a:effectLst/>
                          <a:latin typeface="+mn-lt"/>
                          <a:ea typeface="+mn-ea"/>
                          <a:cs typeface="+mn-cs"/>
                        </a:rPr>
                        <a:t> individual PI schedule score is averaged and displayed as a percent for the given month for the selected Product/Application</a:t>
                      </a:r>
                      <a:endParaRPr lang="en-US" sz="1400" b="0" kern="1200" dirty="0" smtClean="0">
                        <a:solidFill>
                          <a:schemeClr val="tx1"/>
                        </a:solidFill>
                        <a:effectLst/>
                        <a:latin typeface="+mn-lt"/>
                        <a:ea typeface="+mn-ea"/>
                        <a:cs typeface="+mn-cs"/>
                      </a:endParaRPr>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65844">
                <a:tc>
                  <a:txBody>
                    <a:bodyPr/>
                    <a:lstStyle/>
                    <a:p>
                      <a:r>
                        <a:rPr lang="en-US" sz="1400" b="0" dirty="0" smtClean="0"/>
                        <a:t>Organization</a:t>
                      </a:r>
                      <a:r>
                        <a:rPr lang="en-US" sz="1400" b="0" baseline="0" dirty="0" smtClean="0"/>
                        <a:t> Level Calculation</a:t>
                      </a:r>
                      <a:endParaRPr lang="en-US" sz="1400" b="0" dirty="0"/>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kern="1200" dirty="0" smtClean="0">
                          <a:solidFill>
                            <a:schemeClr val="tx1"/>
                          </a:solidFill>
                          <a:effectLst/>
                          <a:latin typeface="+mn-lt"/>
                          <a:ea typeface="+mn-ea"/>
                          <a:cs typeface="+mn-cs"/>
                        </a:rPr>
                        <a:t>Each PI for all Products/Applications mapped</a:t>
                      </a:r>
                      <a:r>
                        <a:rPr lang="en-US" sz="1400" b="0" kern="1200" baseline="0" dirty="0" smtClean="0">
                          <a:solidFill>
                            <a:schemeClr val="tx1"/>
                          </a:solidFill>
                          <a:effectLst/>
                          <a:latin typeface="+mn-lt"/>
                          <a:ea typeface="+mn-ea"/>
                          <a:cs typeface="+mn-cs"/>
                        </a:rPr>
                        <a:t> for the leader selected will be averaged and displayed as a percent for the given month.</a:t>
                      </a:r>
                      <a:endParaRPr lang="en-US" sz="1400" b="0" kern="1200" dirty="0" smtClean="0">
                        <a:solidFill>
                          <a:schemeClr val="tx1"/>
                        </a:solidFill>
                        <a:effectLst/>
                        <a:latin typeface="+mn-lt"/>
                        <a:ea typeface="+mn-ea"/>
                        <a:cs typeface="+mn-cs"/>
                      </a:endParaRPr>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65844">
                <a:tc>
                  <a:txBody>
                    <a:bodyPr/>
                    <a:lstStyle/>
                    <a:p>
                      <a:r>
                        <a:rPr lang="en-US" sz="1400" b="0" dirty="0" smtClean="0"/>
                        <a:t>Year</a:t>
                      </a:r>
                      <a:r>
                        <a:rPr lang="en-US" sz="1400" b="0" baseline="0" dirty="0" smtClean="0"/>
                        <a:t> to Date Calculation</a:t>
                      </a:r>
                      <a:endParaRPr lang="en-US" sz="1400" b="0" dirty="0"/>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kern="1200" dirty="0" smtClean="0">
                          <a:solidFill>
                            <a:schemeClr val="tx1"/>
                          </a:solidFill>
                          <a:effectLst/>
                          <a:latin typeface="+mn-lt"/>
                          <a:ea typeface="+mn-ea"/>
                          <a:cs typeface="+mn-cs"/>
                        </a:rPr>
                        <a:t>All products</a:t>
                      </a:r>
                      <a:r>
                        <a:rPr lang="en-US" sz="1400" b="0" kern="1200" baseline="0" dirty="0" smtClean="0">
                          <a:solidFill>
                            <a:schemeClr val="tx1"/>
                          </a:solidFill>
                          <a:effectLst/>
                          <a:latin typeface="+mn-lt"/>
                          <a:ea typeface="+mn-ea"/>
                          <a:cs typeface="+mn-cs"/>
                        </a:rPr>
                        <a:t> selected in the filter are calculated by month and will be averaged for the year to date measure. </a:t>
                      </a:r>
                      <a:endParaRPr lang="en-US" sz="1400" b="0" kern="1200" dirty="0" smtClean="0">
                        <a:solidFill>
                          <a:schemeClr val="tx1"/>
                        </a:solidFill>
                        <a:effectLst/>
                        <a:latin typeface="+mn-lt"/>
                        <a:ea typeface="+mn-ea"/>
                        <a:cs typeface="+mn-cs"/>
                      </a:endParaRPr>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26678051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txBox="1">
            <a:spLocks/>
          </p:cNvSpPr>
          <p:nvPr/>
        </p:nvSpPr>
        <p:spPr>
          <a:xfrm>
            <a:off x="1475099" y="1337809"/>
            <a:ext cx="7251051" cy="4405873"/>
          </a:xfrm>
          <a:prstGeom prst="rect">
            <a:avLst/>
          </a:prstGeom>
        </p:spPr>
        <p:txBody>
          <a:bodyPr wrap="square" lIns="175764" tIns="0" rIns="175764" bIns="0" anchor="t"/>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1219140">
              <a:lnSpc>
                <a:spcPct val="100000"/>
              </a:lnSpc>
              <a:spcBef>
                <a:spcPts val="0"/>
              </a:spcBef>
              <a:buSzTx/>
            </a:pPr>
            <a:r>
              <a:rPr lang="en-US" sz="1600" b="1" u="sng" spc="-67" dirty="0">
                <a:gradFill>
                  <a:gsLst>
                    <a:gs pos="5417">
                      <a:srgbClr val="53565A"/>
                    </a:gs>
                    <a:gs pos="28000">
                      <a:srgbClr val="53565A"/>
                    </a:gs>
                  </a:gsLst>
                  <a:lin ang="5400000" scaled="0"/>
                </a:gradFill>
                <a:latin typeface="Arial"/>
              </a:rPr>
              <a:t>Group By </a:t>
            </a:r>
            <a:r>
              <a:rPr lang="en-US" sz="1600" b="1" spc="-67" dirty="0">
                <a:gradFill>
                  <a:gsLst>
                    <a:gs pos="5417">
                      <a:srgbClr val="53565A"/>
                    </a:gs>
                    <a:gs pos="28000">
                      <a:srgbClr val="53565A"/>
                    </a:gs>
                  </a:gsLst>
                  <a:lin ang="5400000" scaled="0"/>
                </a:gradFill>
                <a:latin typeface="Arial"/>
              </a:rPr>
              <a:t>  </a:t>
            </a:r>
            <a:r>
              <a:rPr lang="en-US" sz="1500" dirty="0">
                <a:gradFill>
                  <a:gsLst>
                    <a:gs pos="5417">
                      <a:srgbClr val="53565A"/>
                    </a:gs>
                    <a:gs pos="28000">
                      <a:srgbClr val="53565A"/>
                    </a:gs>
                  </a:gsLst>
                  <a:lin ang="5400000" scaled="0"/>
                </a:gradFill>
                <a:latin typeface="Arial"/>
              </a:rPr>
              <a:t>Cost Center Structure </a:t>
            </a:r>
            <a:r>
              <a:rPr lang="en-US" sz="1500" dirty="0" smtClean="0">
                <a:gradFill>
                  <a:gsLst>
                    <a:gs pos="5417">
                      <a:srgbClr val="53565A"/>
                    </a:gs>
                    <a:gs pos="28000">
                      <a:srgbClr val="53565A"/>
                    </a:gs>
                  </a:gsLst>
                  <a:lin ang="5400000" scaled="0"/>
                </a:gradFill>
                <a:latin typeface="Arial"/>
              </a:rPr>
              <a:t>and Product</a:t>
            </a:r>
            <a:r>
              <a:rPr lang="en-US" sz="1500" dirty="0">
                <a:gradFill>
                  <a:gsLst>
                    <a:gs pos="5417">
                      <a:srgbClr val="53565A"/>
                    </a:gs>
                    <a:gs pos="28000">
                      <a:srgbClr val="53565A"/>
                    </a:gs>
                  </a:gsLst>
                  <a:lin ang="5400000" scaled="0"/>
                </a:gradFill>
                <a:latin typeface="Arial"/>
              </a:rPr>
              <a:t>,  Asset or Billing Application </a:t>
            </a:r>
          </a:p>
          <a:p>
            <a:pPr defTabSz="1219140">
              <a:lnSpc>
                <a:spcPct val="100000"/>
              </a:lnSpc>
              <a:spcBef>
                <a:spcPts val="0"/>
              </a:spcBef>
              <a:buSzTx/>
            </a:pPr>
            <a:endParaRPr lang="en-US" sz="1600" b="1" u="sng" spc="-67" dirty="0" smtClean="0">
              <a:gradFill>
                <a:gsLst>
                  <a:gs pos="5417">
                    <a:srgbClr val="53565A"/>
                  </a:gs>
                  <a:gs pos="28000">
                    <a:srgbClr val="53565A"/>
                  </a:gs>
                </a:gsLst>
                <a:lin ang="5400000" scaled="0"/>
              </a:gradFill>
              <a:latin typeface="Arial"/>
            </a:endParaRPr>
          </a:p>
          <a:p>
            <a:pPr defTabSz="1219140">
              <a:lnSpc>
                <a:spcPct val="100000"/>
              </a:lnSpc>
              <a:spcBef>
                <a:spcPts val="0"/>
              </a:spcBef>
              <a:buSzTx/>
            </a:pPr>
            <a:r>
              <a:rPr lang="en-US" sz="1600" b="1" u="sng" spc="-67" dirty="0" smtClean="0">
                <a:gradFill>
                  <a:gsLst>
                    <a:gs pos="5417">
                      <a:srgbClr val="53565A"/>
                    </a:gs>
                    <a:gs pos="28000">
                      <a:srgbClr val="53565A"/>
                    </a:gs>
                  </a:gsLst>
                  <a:lin ang="5400000" scaled="0"/>
                </a:gradFill>
                <a:latin typeface="Arial"/>
              </a:rPr>
              <a:t>Pre Condition </a:t>
            </a:r>
            <a:r>
              <a:rPr lang="en-US" sz="1500" spc="-67" dirty="0" smtClean="0">
                <a:gradFill>
                  <a:gsLst>
                    <a:gs pos="5417">
                      <a:srgbClr val="53565A"/>
                    </a:gs>
                    <a:gs pos="28000">
                      <a:srgbClr val="53565A"/>
                    </a:gs>
                  </a:gsLst>
                  <a:lin ang="5400000" scaled="0"/>
                </a:gradFill>
                <a:latin typeface="Arial"/>
              </a:rPr>
              <a:t>All work must be associated to a product or application billing group</a:t>
            </a:r>
            <a:endParaRPr lang="en-US" sz="1500" b="1" u="sng" spc="-67" dirty="0" smtClean="0">
              <a:gradFill>
                <a:gsLst>
                  <a:gs pos="5417">
                    <a:srgbClr val="53565A"/>
                  </a:gs>
                  <a:gs pos="28000">
                    <a:srgbClr val="53565A"/>
                  </a:gs>
                </a:gsLst>
                <a:lin ang="5400000" scaled="0"/>
              </a:gradFill>
              <a:latin typeface="Arial"/>
            </a:endParaRPr>
          </a:p>
          <a:p>
            <a:pPr defTabSz="1219140">
              <a:lnSpc>
                <a:spcPct val="100000"/>
              </a:lnSpc>
              <a:spcBef>
                <a:spcPts val="0"/>
              </a:spcBef>
              <a:buSzTx/>
            </a:pPr>
            <a:endParaRPr lang="en-US" sz="1600" b="1" u="sng" spc="-67" dirty="0" smtClean="0">
              <a:gradFill>
                <a:gsLst>
                  <a:gs pos="5417">
                    <a:srgbClr val="53565A"/>
                  </a:gs>
                  <a:gs pos="28000">
                    <a:srgbClr val="53565A"/>
                  </a:gs>
                </a:gsLst>
                <a:lin ang="5400000" scaled="0"/>
              </a:gradFill>
              <a:latin typeface="Arial"/>
            </a:endParaRPr>
          </a:p>
          <a:p>
            <a:pPr defTabSz="1219140">
              <a:lnSpc>
                <a:spcPct val="100000"/>
              </a:lnSpc>
              <a:spcBef>
                <a:spcPts val="0"/>
              </a:spcBef>
              <a:buSzTx/>
            </a:pPr>
            <a:r>
              <a:rPr lang="en-US" sz="1600" b="1" u="sng" spc="-67" dirty="0" smtClean="0">
                <a:gradFill>
                  <a:gsLst>
                    <a:gs pos="5417">
                      <a:srgbClr val="53565A"/>
                    </a:gs>
                    <a:gs pos="28000">
                      <a:srgbClr val="53565A"/>
                    </a:gs>
                  </a:gsLst>
                  <a:lin ang="5400000" scaled="0"/>
                </a:gradFill>
                <a:latin typeface="Arial"/>
              </a:rPr>
              <a:t>Delivery Target/Goal</a:t>
            </a:r>
            <a:r>
              <a:rPr lang="en-US" sz="1600" b="1" spc="-67" dirty="0" smtClean="0">
                <a:gradFill>
                  <a:gsLst>
                    <a:gs pos="5417">
                      <a:srgbClr val="53565A"/>
                    </a:gs>
                    <a:gs pos="28000">
                      <a:srgbClr val="53565A"/>
                    </a:gs>
                  </a:gsLst>
                  <a:lin ang="5400000" scaled="0"/>
                </a:gradFill>
                <a:latin typeface="Arial"/>
              </a:rPr>
              <a:t> </a:t>
            </a:r>
            <a:r>
              <a:rPr lang="en-US" sz="1500" dirty="0" smtClean="0">
                <a:gradFill>
                  <a:gsLst>
                    <a:gs pos="5417">
                      <a:srgbClr val="53565A"/>
                    </a:gs>
                    <a:gs pos="28000">
                      <a:srgbClr val="53565A"/>
                    </a:gs>
                  </a:gsLst>
                  <a:lin ang="5400000" scaled="0"/>
                </a:gradFill>
                <a:latin typeface="Arial"/>
              </a:rPr>
              <a:t>90% of all products/applications meet delivery goal</a:t>
            </a:r>
          </a:p>
          <a:p>
            <a:pPr defTabSz="1219140">
              <a:lnSpc>
                <a:spcPct val="100000"/>
              </a:lnSpc>
              <a:spcBef>
                <a:spcPts val="0"/>
              </a:spcBef>
              <a:buSzTx/>
            </a:pPr>
            <a:endParaRPr lang="en-US" sz="1500" dirty="0">
              <a:gradFill>
                <a:gsLst>
                  <a:gs pos="5417">
                    <a:srgbClr val="53565A"/>
                  </a:gs>
                  <a:gs pos="28000">
                    <a:srgbClr val="53565A"/>
                  </a:gs>
                </a:gsLst>
                <a:lin ang="5400000" scaled="0"/>
              </a:gradFill>
              <a:latin typeface="Arial"/>
            </a:endParaRPr>
          </a:p>
          <a:p>
            <a:pPr defTabSz="1219140">
              <a:lnSpc>
                <a:spcPct val="100000"/>
              </a:lnSpc>
              <a:spcBef>
                <a:spcPts val="0"/>
              </a:spcBef>
              <a:buSzTx/>
            </a:pPr>
            <a:endParaRPr lang="en-US" sz="1500" dirty="0" smtClean="0">
              <a:gradFill>
                <a:gsLst>
                  <a:gs pos="5417">
                    <a:srgbClr val="53565A"/>
                  </a:gs>
                  <a:gs pos="28000">
                    <a:srgbClr val="53565A"/>
                  </a:gs>
                </a:gsLst>
                <a:lin ang="5400000" scaled="0"/>
              </a:gradFill>
              <a:latin typeface="Arial"/>
            </a:endParaRPr>
          </a:p>
          <a:p>
            <a:pPr defTabSz="1219140">
              <a:lnSpc>
                <a:spcPct val="100000"/>
              </a:lnSpc>
              <a:spcBef>
                <a:spcPts val="0"/>
              </a:spcBef>
              <a:buSzTx/>
            </a:pPr>
            <a:endParaRPr lang="en-US" sz="1500" dirty="0" smtClean="0">
              <a:gradFill>
                <a:gsLst>
                  <a:gs pos="5417">
                    <a:srgbClr val="53565A"/>
                  </a:gs>
                  <a:gs pos="28000">
                    <a:srgbClr val="53565A"/>
                  </a:gs>
                </a:gsLst>
                <a:lin ang="5400000" scaled="0"/>
              </a:gradFill>
              <a:latin typeface="Arial"/>
            </a:endParaRPr>
          </a:p>
          <a:p>
            <a:pPr defTabSz="1219140">
              <a:lnSpc>
                <a:spcPct val="100000"/>
              </a:lnSpc>
              <a:spcBef>
                <a:spcPts val="0"/>
              </a:spcBef>
              <a:buSzTx/>
            </a:pPr>
            <a:endParaRPr lang="en-US" sz="1500" dirty="0">
              <a:gradFill>
                <a:gsLst>
                  <a:gs pos="5417">
                    <a:srgbClr val="53565A"/>
                  </a:gs>
                  <a:gs pos="28000">
                    <a:srgbClr val="53565A"/>
                  </a:gs>
                </a:gsLst>
                <a:lin ang="5400000" scaled="0"/>
              </a:gradFill>
              <a:latin typeface="Arial"/>
            </a:endParaRPr>
          </a:p>
          <a:p>
            <a:pPr defTabSz="1219140">
              <a:lnSpc>
                <a:spcPct val="100000"/>
              </a:lnSpc>
              <a:spcBef>
                <a:spcPts val="0"/>
              </a:spcBef>
              <a:buSzTx/>
            </a:pPr>
            <a:endParaRPr lang="en-US" sz="1500" dirty="0">
              <a:gradFill>
                <a:gsLst>
                  <a:gs pos="5417">
                    <a:srgbClr val="53565A"/>
                  </a:gs>
                  <a:gs pos="28000">
                    <a:srgbClr val="53565A"/>
                  </a:gs>
                </a:gsLst>
                <a:lin ang="5400000" scaled="0"/>
              </a:gradFill>
              <a:latin typeface="Arial"/>
            </a:endParaRPr>
          </a:p>
          <a:p>
            <a:endParaRPr lang="en-US" sz="1600" b="1" u="sng" spc="-67" dirty="0">
              <a:gradFill>
                <a:gsLst>
                  <a:gs pos="5417">
                    <a:schemeClr val="tx1"/>
                  </a:gs>
                  <a:gs pos="28000">
                    <a:schemeClr val="tx1"/>
                  </a:gs>
                </a:gsLst>
                <a:lin ang="5400000" scaled="0"/>
              </a:gradFill>
              <a:latin typeface="+mn-lt"/>
            </a:endParaRPr>
          </a:p>
          <a:p>
            <a:endParaRPr lang="en-US" sz="1600" b="1" u="sng" spc="-67" dirty="0">
              <a:gradFill>
                <a:gsLst>
                  <a:gs pos="5417">
                    <a:schemeClr val="tx1"/>
                  </a:gs>
                  <a:gs pos="28000">
                    <a:schemeClr val="tx1"/>
                  </a:gs>
                </a:gsLst>
                <a:lin ang="5400000" scaled="0"/>
              </a:gradFill>
              <a:latin typeface="+mn-lt"/>
            </a:endParaRPr>
          </a:p>
          <a:p>
            <a:endParaRPr lang="en-US" sz="1600" b="1" u="sng" spc="-67" dirty="0">
              <a:gradFill>
                <a:gsLst>
                  <a:gs pos="5417">
                    <a:schemeClr val="tx1"/>
                  </a:gs>
                  <a:gs pos="28000">
                    <a:schemeClr val="tx1"/>
                  </a:gs>
                </a:gsLst>
                <a:lin ang="5400000" scaled="0"/>
              </a:gradFill>
              <a:latin typeface="+mn-lt"/>
            </a:endParaRPr>
          </a:p>
          <a:p>
            <a:endParaRPr lang="en-US" sz="1600" b="1" u="sng" spc="-67" dirty="0">
              <a:gradFill>
                <a:gsLst>
                  <a:gs pos="5417">
                    <a:schemeClr val="tx1"/>
                  </a:gs>
                  <a:gs pos="28000">
                    <a:schemeClr val="tx1"/>
                  </a:gs>
                </a:gsLst>
                <a:lin ang="5400000" scaled="0"/>
              </a:gradFill>
              <a:latin typeface="+mn-lt"/>
            </a:endParaRPr>
          </a:p>
          <a:p>
            <a:endParaRPr lang="en-US" sz="1600" b="1" u="sng" spc="-67" dirty="0">
              <a:gradFill>
                <a:gsLst>
                  <a:gs pos="5417">
                    <a:schemeClr val="tx1"/>
                  </a:gs>
                  <a:gs pos="28000">
                    <a:schemeClr val="tx1"/>
                  </a:gs>
                </a:gsLst>
                <a:lin ang="5400000" scaled="0"/>
              </a:gradFill>
              <a:latin typeface="+mn-lt"/>
            </a:endParaRPr>
          </a:p>
        </p:txBody>
      </p:sp>
      <p:grpSp>
        <p:nvGrpSpPr>
          <p:cNvPr id="13" name="Group 12"/>
          <p:cNvGrpSpPr/>
          <p:nvPr/>
        </p:nvGrpSpPr>
        <p:grpSpPr>
          <a:xfrm>
            <a:off x="698632" y="1568592"/>
            <a:ext cx="540044" cy="440197"/>
            <a:chOff x="2751138" y="1573213"/>
            <a:chExt cx="463550" cy="377825"/>
          </a:xfrm>
          <a:solidFill>
            <a:srgbClr val="FFFFFF"/>
          </a:solidFill>
        </p:grpSpPr>
        <p:sp>
          <p:nvSpPr>
            <p:cNvPr id="15" name="Freeform 14"/>
            <p:cNvSpPr>
              <a:spLocks noEditPoints="1"/>
            </p:cNvSpPr>
            <p:nvPr/>
          </p:nvSpPr>
          <p:spPr bwMode="auto">
            <a:xfrm>
              <a:off x="2751138" y="1573213"/>
              <a:ext cx="463550" cy="377825"/>
            </a:xfrm>
            <a:custGeom>
              <a:avLst/>
              <a:gdLst>
                <a:gd name="T0" fmla="*/ 292 w 292"/>
                <a:gd name="T1" fmla="*/ 192 h 238"/>
                <a:gd name="T2" fmla="*/ 292 w 292"/>
                <a:gd name="T3" fmla="*/ 0 h 238"/>
                <a:gd name="T4" fmla="*/ 0 w 292"/>
                <a:gd name="T5" fmla="*/ 0 h 238"/>
                <a:gd name="T6" fmla="*/ 0 w 292"/>
                <a:gd name="T7" fmla="*/ 192 h 238"/>
                <a:gd name="T8" fmla="*/ 87 w 292"/>
                <a:gd name="T9" fmla="*/ 192 h 238"/>
                <a:gd name="T10" fmla="*/ 87 w 292"/>
                <a:gd name="T11" fmla="*/ 211 h 238"/>
                <a:gd name="T12" fmla="*/ 47 w 292"/>
                <a:gd name="T13" fmla="*/ 211 h 238"/>
                <a:gd name="T14" fmla="*/ 47 w 292"/>
                <a:gd name="T15" fmla="*/ 238 h 238"/>
                <a:gd name="T16" fmla="*/ 249 w 292"/>
                <a:gd name="T17" fmla="*/ 238 h 238"/>
                <a:gd name="T18" fmla="*/ 249 w 292"/>
                <a:gd name="T19" fmla="*/ 211 h 238"/>
                <a:gd name="T20" fmla="*/ 208 w 292"/>
                <a:gd name="T21" fmla="*/ 211 h 238"/>
                <a:gd name="T22" fmla="*/ 208 w 292"/>
                <a:gd name="T23" fmla="*/ 192 h 238"/>
                <a:gd name="T24" fmla="*/ 292 w 292"/>
                <a:gd name="T25" fmla="*/ 192 h 238"/>
                <a:gd name="T26" fmla="*/ 240 w 292"/>
                <a:gd name="T27" fmla="*/ 228 h 238"/>
                <a:gd name="T28" fmla="*/ 55 w 292"/>
                <a:gd name="T29" fmla="*/ 228 h 238"/>
                <a:gd name="T30" fmla="*/ 55 w 292"/>
                <a:gd name="T31" fmla="*/ 220 h 238"/>
                <a:gd name="T32" fmla="*/ 240 w 292"/>
                <a:gd name="T33" fmla="*/ 220 h 238"/>
                <a:gd name="T34" fmla="*/ 240 w 292"/>
                <a:gd name="T35" fmla="*/ 228 h 238"/>
                <a:gd name="T36" fmla="*/ 200 w 292"/>
                <a:gd name="T37" fmla="*/ 197 h 238"/>
                <a:gd name="T38" fmla="*/ 200 w 292"/>
                <a:gd name="T39" fmla="*/ 211 h 238"/>
                <a:gd name="T40" fmla="*/ 95 w 292"/>
                <a:gd name="T41" fmla="*/ 211 h 238"/>
                <a:gd name="T42" fmla="*/ 95 w 292"/>
                <a:gd name="T43" fmla="*/ 197 h 238"/>
                <a:gd name="T44" fmla="*/ 200 w 292"/>
                <a:gd name="T45" fmla="*/ 197 h 238"/>
                <a:gd name="T46" fmla="*/ 8 w 292"/>
                <a:gd name="T47" fmla="*/ 9 h 238"/>
                <a:gd name="T48" fmla="*/ 284 w 292"/>
                <a:gd name="T49" fmla="*/ 9 h 238"/>
                <a:gd name="T50" fmla="*/ 284 w 292"/>
                <a:gd name="T51" fmla="*/ 183 h 238"/>
                <a:gd name="T52" fmla="*/ 8 w 292"/>
                <a:gd name="T53" fmla="*/ 183 h 238"/>
                <a:gd name="T54" fmla="*/ 8 w 292"/>
                <a:gd name="T55" fmla="*/ 9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92" h="238">
                  <a:moveTo>
                    <a:pt x="292" y="192"/>
                  </a:moveTo>
                  <a:lnTo>
                    <a:pt x="292" y="0"/>
                  </a:lnTo>
                  <a:lnTo>
                    <a:pt x="0" y="0"/>
                  </a:lnTo>
                  <a:lnTo>
                    <a:pt x="0" y="192"/>
                  </a:lnTo>
                  <a:lnTo>
                    <a:pt x="87" y="192"/>
                  </a:lnTo>
                  <a:lnTo>
                    <a:pt x="87" y="211"/>
                  </a:lnTo>
                  <a:lnTo>
                    <a:pt x="47" y="211"/>
                  </a:lnTo>
                  <a:lnTo>
                    <a:pt x="47" y="238"/>
                  </a:lnTo>
                  <a:lnTo>
                    <a:pt x="249" y="238"/>
                  </a:lnTo>
                  <a:lnTo>
                    <a:pt x="249" y="211"/>
                  </a:lnTo>
                  <a:lnTo>
                    <a:pt x="208" y="211"/>
                  </a:lnTo>
                  <a:lnTo>
                    <a:pt x="208" y="192"/>
                  </a:lnTo>
                  <a:lnTo>
                    <a:pt x="292" y="192"/>
                  </a:lnTo>
                  <a:close/>
                  <a:moveTo>
                    <a:pt x="240" y="228"/>
                  </a:moveTo>
                  <a:lnTo>
                    <a:pt x="55" y="228"/>
                  </a:lnTo>
                  <a:lnTo>
                    <a:pt x="55" y="220"/>
                  </a:lnTo>
                  <a:lnTo>
                    <a:pt x="240" y="220"/>
                  </a:lnTo>
                  <a:lnTo>
                    <a:pt x="240" y="228"/>
                  </a:lnTo>
                  <a:close/>
                  <a:moveTo>
                    <a:pt x="200" y="197"/>
                  </a:moveTo>
                  <a:lnTo>
                    <a:pt x="200" y="211"/>
                  </a:lnTo>
                  <a:lnTo>
                    <a:pt x="95" y="211"/>
                  </a:lnTo>
                  <a:lnTo>
                    <a:pt x="95" y="197"/>
                  </a:lnTo>
                  <a:lnTo>
                    <a:pt x="200" y="197"/>
                  </a:lnTo>
                  <a:close/>
                  <a:moveTo>
                    <a:pt x="8" y="9"/>
                  </a:moveTo>
                  <a:lnTo>
                    <a:pt x="284" y="9"/>
                  </a:lnTo>
                  <a:lnTo>
                    <a:pt x="284" y="183"/>
                  </a:lnTo>
                  <a:lnTo>
                    <a:pt x="8" y="183"/>
                  </a:lnTo>
                  <a:lnTo>
                    <a:pt x="8" y="9"/>
                  </a:lnTo>
                  <a:close/>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sp>
          <p:nvSpPr>
            <p:cNvPr id="19" name="Freeform 18"/>
            <p:cNvSpPr>
              <a:spLocks noEditPoints="1"/>
            </p:cNvSpPr>
            <p:nvPr/>
          </p:nvSpPr>
          <p:spPr bwMode="auto">
            <a:xfrm>
              <a:off x="2797176" y="1616076"/>
              <a:ext cx="347663" cy="209550"/>
            </a:xfrm>
            <a:custGeom>
              <a:avLst/>
              <a:gdLst>
                <a:gd name="T0" fmla="*/ 31 w 219"/>
                <a:gd name="T1" fmla="*/ 132 h 132"/>
                <a:gd name="T2" fmla="*/ 24 w 219"/>
                <a:gd name="T3" fmla="*/ 126 h 132"/>
                <a:gd name="T4" fmla="*/ 75 w 219"/>
                <a:gd name="T5" fmla="*/ 57 h 132"/>
                <a:gd name="T6" fmla="*/ 142 w 219"/>
                <a:gd name="T7" fmla="*/ 103 h 132"/>
                <a:gd name="T8" fmla="*/ 213 w 219"/>
                <a:gd name="T9" fmla="*/ 31 h 132"/>
                <a:gd name="T10" fmla="*/ 219 w 219"/>
                <a:gd name="T11" fmla="*/ 38 h 132"/>
                <a:gd name="T12" fmla="*/ 143 w 219"/>
                <a:gd name="T13" fmla="*/ 115 h 132"/>
                <a:gd name="T14" fmla="*/ 77 w 219"/>
                <a:gd name="T15" fmla="*/ 69 h 132"/>
                <a:gd name="T16" fmla="*/ 31 w 219"/>
                <a:gd name="T17" fmla="*/ 132 h 132"/>
                <a:gd name="T18" fmla="*/ 54 w 219"/>
                <a:gd name="T19" fmla="*/ 21 h 132"/>
                <a:gd name="T20" fmla="*/ 32 w 219"/>
                <a:gd name="T21" fmla="*/ 21 h 132"/>
                <a:gd name="T22" fmla="*/ 32 w 219"/>
                <a:gd name="T23" fmla="*/ 0 h 132"/>
                <a:gd name="T24" fmla="*/ 23 w 219"/>
                <a:gd name="T25" fmla="*/ 0 h 132"/>
                <a:gd name="T26" fmla="*/ 23 w 219"/>
                <a:gd name="T27" fmla="*/ 21 h 132"/>
                <a:gd name="T28" fmla="*/ 0 w 219"/>
                <a:gd name="T29" fmla="*/ 21 h 132"/>
                <a:gd name="T30" fmla="*/ 0 w 219"/>
                <a:gd name="T31" fmla="*/ 30 h 132"/>
                <a:gd name="T32" fmla="*/ 23 w 219"/>
                <a:gd name="T33" fmla="*/ 30 h 132"/>
                <a:gd name="T34" fmla="*/ 23 w 219"/>
                <a:gd name="T35" fmla="*/ 52 h 132"/>
                <a:gd name="T36" fmla="*/ 32 w 219"/>
                <a:gd name="T37" fmla="*/ 52 h 132"/>
                <a:gd name="T38" fmla="*/ 32 w 219"/>
                <a:gd name="T39" fmla="*/ 30 h 132"/>
                <a:gd name="T40" fmla="*/ 54 w 219"/>
                <a:gd name="T41" fmla="*/ 30 h 132"/>
                <a:gd name="T42" fmla="*/ 54 w 219"/>
                <a:gd name="T43" fmla="*/ 21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9" h="132">
                  <a:moveTo>
                    <a:pt x="31" y="132"/>
                  </a:moveTo>
                  <a:lnTo>
                    <a:pt x="24" y="126"/>
                  </a:lnTo>
                  <a:lnTo>
                    <a:pt x="75" y="57"/>
                  </a:lnTo>
                  <a:lnTo>
                    <a:pt x="142" y="103"/>
                  </a:lnTo>
                  <a:lnTo>
                    <a:pt x="213" y="31"/>
                  </a:lnTo>
                  <a:lnTo>
                    <a:pt x="219" y="38"/>
                  </a:lnTo>
                  <a:lnTo>
                    <a:pt x="143" y="115"/>
                  </a:lnTo>
                  <a:lnTo>
                    <a:pt x="77" y="69"/>
                  </a:lnTo>
                  <a:lnTo>
                    <a:pt x="31" y="132"/>
                  </a:lnTo>
                  <a:close/>
                  <a:moveTo>
                    <a:pt x="54" y="21"/>
                  </a:moveTo>
                  <a:lnTo>
                    <a:pt x="32" y="21"/>
                  </a:lnTo>
                  <a:lnTo>
                    <a:pt x="32" y="0"/>
                  </a:lnTo>
                  <a:lnTo>
                    <a:pt x="23" y="0"/>
                  </a:lnTo>
                  <a:lnTo>
                    <a:pt x="23" y="21"/>
                  </a:lnTo>
                  <a:lnTo>
                    <a:pt x="0" y="21"/>
                  </a:lnTo>
                  <a:lnTo>
                    <a:pt x="0" y="30"/>
                  </a:lnTo>
                  <a:lnTo>
                    <a:pt x="23" y="30"/>
                  </a:lnTo>
                  <a:lnTo>
                    <a:pt x="23" y="52"/>
                  </a:lnTo>
                  <a:lnTo>
                    <a:pt x="32" y="52"/>
                  </a:lnTo>
                  <a:lnTo>
                    <a:pt x="32" y="30"/>
                  </a:lnTo>
                  <a:lnTo>
                    <a:pt x="54" y="30"/>
                  </a:lnTo>
                  <a:lnTo>
                    <a:pt x="54" y="21"/>
                  </a:lnTo>
                  <a:close/>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8" name="Title 1"/>
          <p:cNvSpPr txBox="1">
            <a:spLocks/>
          </p:cNvSpPr>
          <p:nvPr/>
        </p:nvSpPr>
        <p:spPr>
          <a:xfrm>
            <a:off x="461389" y="304803"/>
            <a:ext cx="8396863" cy="620359"/>
          </a:xfrm>
          <a:prstGeom prst="rect">
            <a:avLst/>
          </a:prstGeom>
        </p:spPr>
        <p:txBody>
          <a:bodyPr vert="horz" lIns="121914" tIns="60957" rIns="121914" bIns="60957" rtlCol="0" anchor="b" anchorCtr="0">
            <a:normAutofit/>
          </a:bodyPr>
          <a:lstStyle>
            <a:lvl1pPr algn="l" defTabSz="914400" rtl="0" eaLnBrk="1" latinLnBrk="0" hangingPunct="1">
              <a:lnSpc>
                <a:spcPct val="90000"/>
              </a:lnSpc>
              <a:spcBef>
                <a:spcPct val="0"/>
              </a:spcBef>
              <a:buNone/>
              <a:defRPr sz="2000" b="0" kern="1200">
                <a:solidFill>
                  <a:schemeClr val="tx1"/>
                </a:solidFill>
                <a:latin typeface="Arial" pitchFamily="34" charset="0"/>
                <a:ea typeface="+mj-ea"/>
                <a:cs typeface="Arial" pitchFamily="34" charset="0"/>
              </a:defRPr>
            </a:lvl1pPr>
          </a:lstStyle>
          <a:p>
            <a:r>
              <a:rPr lang="en-US" dirty="0" smtClean="0"/>
              <a:t>Delivery Calculation Detail - Quality</a:t>
            </a:r>
            <a:endParaRPr lang="en-US" dirty="0"/>
          </a:p>
        </p:txBody>
      </p:sp>
      <p:sp>
        <p:nvSpPr>
          <p:cNvPr id="9" name="Rectangle 26"/>
          <p:cNvSpPr>
            <a:spLocks noChangeArrowheads="1"/>
          </p:cNvSpPr>
          <p:nvPr/>
        </p:nvSpPr>
        <p:spPr bwMode="auto">
          <a:xfrm>
            <a:off x="531099" y="1337807"/>
            <a:ext cx="875110" cy="4563121"/>
          </a:xfrm>
          <a:prstGeom prst="rect">
            <a:avLst/>
          </a:prstGeom>
          <a:solidFill>
            <a:srgbClr val="422C8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51192" tIns="36566" rIns="21938" bIns="36566" numCol="1" anchor="ctr" anchorCtr="0" compatLnSpc="1">
            <a:prstTxWarp prst="textNoShape">
              <a:avLst/>
            </a:prstTxWarp>
          </a:bodyPr>
          <a:lstStyle/>
          <a:p>
            <a:pPr defTabSz="1219140">
              <a:lnSpc>
                <a:spcPct val="95000"/>
              </a:lnSpc>
            </a:pPr>
            <a:endParaRPr lang="en-US" sz="900" dirty="0">
              <a:solidFill>
                <a:srgbClr val="53565A"/>
              </a:solidFill>
            </a:endParaRPr>
          </a:p>
        </p:txBody>
      </p:sp>
      <p:grpSp>
        <p:nvGrpSpPr>
          <p:cNvPr id="10" name="Group 9"/>
          <p:cNvGrpSpPr/>
          <p:nvPr/>
        </p:nvGrpSpPr>
        <p:grpSpPr>
          <a:xfrm>
            <a:off x="676270" y="1500190"/>
            <a:ext cx="528638" cy="528639"/>
            <a:chOff x="3405188" y="812800"/>
            <a:chExt cx="704850" cy="528638"/>
          </a:xfrm>
        </p:grpSpPr>
        <p:sp>
          <p:nvSpPr>
            <p:cNvPr id="11" name="Freeform 35"/>
            <p:cNvSpPr>
              <a:spLocks/>
            </p:cNvSpPr>
            <p:nvPr/>
          </p:nvSpPr>
          <p:spPr bwMode="auto">
            <a:xfrm>
              <a:off x="3405188" y="812800"/>
              <a:ext cx="704850" cy="528638"/>
            </a:xfrm>
            <a:custGeom>
              <a:avLst/>
              <a:gdLst>
                <a:gd name="T0" fmla="*/ 94 w 188"/>
                <a:gd name="T1" fmla="*/ 0 h 141"/>
                <a:gd name="T2" fmla="*/ 0 w 188"/>
                <a:gd name="T3" fmla="*/ 94 h 141"/>
                <a:gd name="T4" fmla="*/ 13 w 188"/>
                <a:gd name="T5" fmla="*/ 141 h 141"/>
                <a:gd name="T6" fmla="*/ 18 w 188"/>
                <a:gd name="T7" fmla="*/ 139 h 141"/>
                <a:gd name="T8" fmla="*/ 18 w 188"/>
                <a:gd name="T9" fmla="*/ 139 h 141"/>
                <a:gd name="T10" fmla="*/ 5 w 188"/>
                <a:gd name="T11" fmla="*/ 94 h 141"/>
                <a:gd name="T12" fmla="*/ 94 w 188"/>
                <a:gd name="T13" fmla="*/ 6 h 141"/>
                <a:gd name="T14" fmla="*/ 182 w 188"/>
                <a:gd name="T15" fmla="*/ 94 h 141"/>
                <a:gd name="T16" fmla="*/ 172 w 188"/>
                <a:gd name="T17" fmla="*/ 135 h 141"/>
                <a:gd name="T18" fmla="*/ 177 w 188"/>
                <a:gd name="T19" fmla="*/ 138 h 141"/>
                <a:gd name="T20" fmla="*/ 177 w 188"/>
                <a:gd name="T21" fmla="*/ 138 h 141"/>
                <a:gd name="T22" fmla="*/ 188 w 188"/>
                <a:gd name="T23" fmla="*/ 94 h 141"/>
                <a:gd name="T24" fmla="*/ 94 w 188"/>
                <a:gd name="T25" fmla="*/ 0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8" h="141">
                  <a:moveTo>
                    <a:pt x="94" y="0"/>
                  </a:moveTo>
                  <a:cubicBezTo>
                    <a:pt x="42" y="0"/>
                    <a:pt x="0" y="42"/>
                    <a:pt x="0" y="94"/>
                  </a:cubicBezTo>
                  <a:cubicBezTo>
                    <a:pt x="0" y="110"/>
                    <a:pt x="5" y="127"/>
                    <a:pt x="13" y="141"/>
                  </a:cubicBezTo>
                  <a:cubicBezTo>
                    <a:pt x="18" y="139"/>
                    <a:pt x="18" y="139"/>
                    <a:pt x="18" y="139"/>
                  </a:cubicBezTo>
                  <a:cubicBezTo>
                    <a:pt x="18" y="139"/>
                    <a:pt x="18" y="139"/>
                    <a:pt x="18" y="139"/>
                  </a:cubicBezTo>
                  <a:cubicBezTo>
                    <a:pt x="10" y="125"/>
                    <a:pt x="5" y="110"/>
                    <a:pt x="5" y="94"/>
                  </a:cubicBezTo>
                  <a:cubicBezTo>
                    <a:pt x="5" y="45"/>
                    <a:pt x="45" y="6"/>
                    <a:pt x="94" y="6"/>
                  </a:cubicBezTo>
                  <a:cubicBezTo>
                    <a:pt x="143" y="6"/>
                    <a:pt x="182" y="45"/>
                    <a:pt x="182" y="94"/>
                  </a:cubicBezTo>
                  <a:cubicBezTo>
                    <a:pt x="182" y="108"/>
                    <a:pt x="179" y="123"/>
                    <a:pt x="172" y="135"/>
                  </a:cubicBezTo>
                  <a:cubicBezTo>
                    <a:pt x="177" y="138"/>
                    <a:pt x="177" y="138"/>
                    <a:pt x="177" y="138"/>
                  </a:cubicBezTo>
                  <a:cubicBezTo>
                    <a:pt x="177" y="138"/>
                    <a:pt x="177" y="138"/>
                    <a:pt x="177" y="138"/>
                  </a:cubicBezTo>
                  <a:cubicBezTo>
                    <a:pt x="184" y="125"/>
                    <a:pt x="188" y="109"/>
                    <a:pt x="188" y="94"/>
                  </a:cubicBezTo>
                  <a:cubicBezTo>
                    <a:pt x="188" y="42"/>
                    <a:pt x="145" y="0"/>
                    <a:pt x="9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36"/>
            <p:cNvSpPr>
              <a:spLocks/>
            </p:cNvSpPr>
            <p:nvPr/>
          </p:nvSpPr>
          <p:spPr bwMode="auto">
            <a:xfrm>
              <a:off x="3473450" y="876300"/>
              <a:ext cx="569912" cy="409575"/>
            </a:xfrm>
            <a:custGeom>
              <a:avLst/>
              <a:gdLst>
                <a:gd name="T0" fmla="*/ 124 w 152"/>
                <a:gd name="T1" fmla="*/ 100 h 109"/>
                <a:gd name="T2" fmla="*/ 145 w 152"/>
                <a:gd name="T3" fmla="*/ 109 h 109"/>
                <a:gd name="T4" fmla="*/ 145 w 152"/>
                <a:gd name="T5" fmla="*/ 109 h 109"/>
                <a:gd name="T6" fmla="*/ 146 w 152"/>
                <a:gd name="T7" fmla="*/ 108 h 109"/>
                <a:gd name="T8" fmla="*/ 152 w 152"/>
                <a:gd name="T9" fmla="*/ 77 h 109"/>
                <a:gd name="T10" fmla="*/ 76 w 152"/>
                <a:gd name="T11" fmla="*/ 0 h 109"/>
                <a:gd name="T12" fmla="*/ 0 w 152"/>
                <a:gd name="T13" fmla="*/ 77 h 109"/>
                <a:gd name="T14" fmla="*/ 6 w 152"/>
                <a:gd name="T15" fmla="*/ 106 h 109"/>
                <a:gd name="T16" fmla="*/ 7 w 152"/>
                <a:gd name="T17" fmla="*/ 109 h 109"/>
                <a:gd name="T18" fmla="*/ 27 w 152"/>
                <a:gd name="T19" fmla="*/ 101 h 109"/>
                <a:gd name="T20" fmla="*/ 25 w 152"/>
                <a:gd name="T21" fmla="*/ 95 h 109"/>
                <a:gd name="T22" fmla="*/ 10 w 152"/>
                <a:gd name="T23" fmla="*/ 101 h 109"/>
                <a:gd name="T24" fmla="*/ 9 w 152"/>
                <a:gd name="T25" fmla="*/ 100 h 109"/>
                <a:gd name="T26" fmla="*/ 6 w 152"/>
                <a:gd name="T27" fmla="*/ 77 h 109"/>
                <a:gd name="T28" fmla="*/ 9 w 152"/>
                <a:gd name="T29" fmla="*/ 54 h 109"/>
                <a:gd name="T30" fmla="*/ 10 w 152"/>
                <a:gd name="T31" fmla="*/ 53 h 109"/>
                <a:gd name="T32" fmla="*/ 25 w 152"/>
                <a:gd name="T33" fmla="*/ 59 h 109"/>
                <a:gd name="T34" fmla="*/ 27 w 152"/>
                <a:gd name="T35" fmla="*/ 54 h 109"/>
                <a:gd name="T36" fmla="*/ 12 w 152"/>
                <a:gd name="T37" fmla="*/ 47 h 109"/>
                <a:gd name="T38" fmla="*/ 12 w 152"/>
                <a:gd name="T39" fmla="*/ 46 h 109"/>
                <a:gd name="T40" fmla="*/ 45 w 152"/>
                <a:gd name="T41" fmla="*/ 13 h 109"/>
                <a:gd name="T42" fmla="*/ 46 w 152"/>
                <a:gd name="T43" fmla="*/ 13 h 109"/>
                <a:gd name="T44" fmla="*/ 53 w 152"/>
                <a:gd name="T45" fmla="*/ 29 h 109"/>
                <a:gd name="T46" fmla="*/ 58 w 152"/>
                <a:gd name="T47" fmla="*/ 27 h 109"/>
                <a:gd name="T48" fmla="*/ 51 w 152"/>
                <a:gd name="T49" fmla="*/ 11 h 109"/>
                <a:gd name="T50" fmla="*/ 53 w 152"/>
                <a:gd name="T51" fmla="*/ 10 h 109"/>
                <a:gd name="T52" fmla="*/ 99 w 152"/>
                <a:gd name="T53" fmla="*/ 10 h 109"/>
                <a:gd name="T54" fmla="*/ 101 w 152"/>
                <a:gd name="T55" fmla="*/ 11 h 109"/>
                <a:gd name="T56" fmla="*/ 94 w 152"/>
                <a:gd name="T57" fmla="*/ 27 h 109"/>
                <a:gd name="T58" fmla="*/ 99 w 152"/>
                <a:gd name="T59" fmla="*/ 29 h 109"/>
                <a:gd name="T60" fmla="*/ 105 w 152"/>
                <a:gd name="T61" fmla="*/ 13 h 109"/>
                <a:gd name="T62" fmla="*/ 106 w 152"/>
                <a:gd name="T63" fmla="*/ 13 h 109"/>
                <a:gd name="T64" fmla="*/ 139 w 152"/>
                <a:gd name="T65" fmla="*/ 46 h 109"/>
                <a:gd name="T66" fmla="*/ 140 w 152"/>
                <a:gd name="T67" fmla="*/ 48 h 109"/>
                <a:gd name="T68" fmla="*/ 124 w 152"/>
                <a:gd name="T69" fmla="*/ 54 h 109"/>
                <a:gd name="T70" fmla="*/ 127 w 152"/>
                <a:gd name="T71" fmla="*/ 59 h 109"/>
                <a:gd name="T72" fmla="*/ 142 w 152"/>
                <a:gd name="T73" fmla="*/ 53 h 109"/>
                <a:gd name="T74" fmla="*/ 142 w 152"/>
                <a:gd name="T75" fmla="*/ 54 h 109"/>
                <a:gd name="T76" fmla="*/ 146 w 152"/>
                <a:gd name="T77" fmla="*/ 77 h 109"/>
                <a:gd name="T78" fmla="*/ 142 w 152"/>
                <a:gd name="T79" fmla="*/ 100 h 109"/>
                <a:gd name="T80" fmla="*/ 142 w 152"/>
                <a:gd name="T81" fmla="*/ 101 h 109"/>
                <a:gd name="T82" fmla="*/ 127 w 152"/>
                <a:gd name="T83" fmla="*/ 95 h 109"/>
                <a:gd name="T84" fmla="*/ 124 w 152"/>
                <a:gd name="T85" fmla="*/ 10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52" h="109">
                  <a:moveTo>
                    <a:pt x="124" y="100"/>
                  </a:moveTo>
                  <a:cubicBezTo>
                    <a:pt x="145" y="109"/>
                    <a:pt x="145" y="109"/>
                    <a:pt x="145" y="109"/>
                  </a:cubicBezTo>
                  <a:cubicBezTo>
                    <a:pt x="145" y="109"/>
                    <a:pt x="145" y="109"/>
                    <a:pt x="145" y="109"/>
                  </a:cubicBezTo>
                  <a:cubicBezTo>
                    <a:pt x="146" y="108"/>
                    <a:pt x="146" y="108"/>
                    <a:pt x="146" y="108"/>
                  </a:cubicBezTo>
                  <a:cubicBezTo>
                    <a:pt x="150" y="98"/>
                    <a:pt x="152" y="88"/>
                    <a:pt x="152" y="77"/>
                  </a:cubicBezTo>
                  <a:cubicBezTo>
                    <a:pt x="152" y="35"/>
                    <a:pt x="118" y="0"/>
                    <a:pt x="76" y="0"/>
                  </a:cubicBezTo>
                  <a:cubicBezTo>
                    <a:pt x="34" y="0"/>
                    <a:pt x="0" y="35"/>
                    <a:pt x="0" y="77"/>
                  </a:cubicBezTo>
                  <a:cubicBezTo>
                    <a:pt x="0" y="87"/>
                    <a:pt x="2" y="97"/>
                    <a:pt x="6" y="106"/>
                  </a:cubicBezTo>
                  <a:cubicBezTo>
                    <a:pt x="7" y="109"/>
                    <a:pt x="7" y="109"/>
                    <a:pt x="7" y="109"/>
                  </a:cubicBezTo>
                  <a:cubicBezTo>
                    <a:pt x="27" y="101"/>
                    <a:pt x="27" y="101"/>
                    <a:pt x="27" y="101"/>
                  </a:cubicBezTo>
                  <a:cubicBezTo>
                    <a:pt x="25" y="95"/>
                    <a:pt x="25" y="95"/>
                    <a:pt x="25" y="95"/>
                  </a:cubicBezTo>
                  <a:cubicBezTo>
                    <a:pt x="10" y="101"/>
                    <a:pt x="10" y="101"/>
                    <a:pt x="10" y="101"/>
                  </a:cubicBezTo>
                  <a:cubicBezTo>
                    <a:pt x="9" y="100"/>
                    <a:pt x="9" y="100"/>
                    <a:pt x="9" y="100"/>
                  </a:cubicBezTo>
                  <a:cubicBezTo>
                    <a:pt x="7" y="94"/>
                    <a:pt x="6" y="86"/>
                    <a:pt x="6" y="77"/>
                  </a:cubicBezTo>
                  <a:cubicBezTo>
                    <a:pt x="6" y="68"/>
                    <a:pt x="7" y="61"/>
                    <a:pt x="9" y="54"/>
                  </a:cubicBezTo>
                  <a:cubicBezTo>
                    <a:pt x="10" y="53"/>
                    <a:pt x="10" y="53"/>
                    <a:pt x="10" y="53"/>
                  </a:cubicBezTo>
                  <a:cubicBezTo>
                    <a:pt x="25" y="59"/>
                    <a:pt x="25" y="59"/>
                    <a:pt x="25" y="59"/>
                  </a:cubicBezTo>
                  <a:cubicBezTo>
                    <a:pt x="27" y="54"/>
                    <a:pt x="27" y="54"/>
                    <a:pt x="27" y="54"/>
                  </a:cubicBezTo>
                  <a:cubicBezTo>
                    <a:pt x="12" y="47"/>
                    <a:pt x="12" y="47"/>
                    <a:pt x="12" y="47"/>
                  </a:cubicBezTo>
                  <a:cubicBezTo>
                    <a:pt x="12" y="46"/>
                    <a:pt x="12" y="46"/>
                    <a:pt x="12" y="46"/>
                  </a:cubicBezTo>
                  <a:cubicBezTo>
                    <a:pt x="19" y="32"/>
                    <a:pt x="31" y="20"/>
                    <a:pt x="45" y="13"/>
                  </a:cubicBezTo>
                  <a:cubicBezTo>
                    <a:pt x="46" y="13"/>
                    <a:pt x="46" y="13"/>
                    <a:pt x="46" y="13"/>
                  </a:cubicBezTo>
                  <a:cubicBezTo>
                    <a:pt x="53" y="29"/>
                    <a:pt x="53" y="29"/>
                    <a:pt x="53" y="29"/>
                  </a:cubicBezTo>
                  <a:cubicBezTo>
                    <a:pt x="58" y="27"/>
                    <a:pt x="58" y="27"/>
                    <a:pt x="58" y="27"/>
                  </a:cubicBezTo>
                  <a:cubicBezTo>
                    <a:pt x="51" y="11"/>
                    <a:pt x="51" y="11"/>
                    <a:pt x="51" y="11"/>
                  </a:cubicBezTo>
                  <a:cubicBezTo>
                    <a:pt x="53" y="10"/>
                    <a:pt x="53" y="10"/>
                    <a:pt x="53" y="10"/>
                  </a:cubicBezTo>
                  <a:cubicBezTo>
                    <a:pt x="68" y="6"/>
                    <a:pt x="84" y="6"/>
                    <a:pt x="99" y="10"/>
                  </a:cubicBezTo>
                  <a:cubicBezTo>
                    <a:pt x="101" y="11"/>
                    <a:pt x="101" y="11"/>
                    <a:pt x="101" y="11"/>
                  </a:cubicBezTo>
                  <a:cubicBezTo>
                    <a:pt x="94" y="27"/>
                    <a:pt x="94" y="27"/>
                    <a:pt x="94" y="27"/>
                  </a:cubicBezTo>
                  <a:cubicBezTo>
                    <a:pt x="99" y="29"/>
                    <a:pt x="99" y="29"/>
                    <a:pt x="99" y="29"/>
                  </a:cubicBezTo>
                  <a:cubicBezTo>
                    <a:pt x="105" y="13"/>
                    <a:pt x="105" y="13"/>
                    <a:pt x="105" y="13"/>
                  </a:cubicBezTo>
                  <a:cubicBezTo>
                    <a:pt x="106" y="13"/>
                    <a:pt x="106" y="13"/>
                    <a:pt x="106" y="13"/>
                  </a:cubicBezTo>
                  <a:cubicBezTo>
                    <a:pt x="121" y="20"/>
                    <a:pt x="132" y="32"/>
                    <a:pt x="139" y="46"/>
                  </a:cubicBezTo>
                  <a:cubicBezTo>
                    <a:pt x="140" y="48"/>
                    <a:pt x="140" y="48"/>
                    <a:pt x="140" y="48"/>
                  </a:cubicBezTo>
                  <a:cubicBezTo>
                    <a:pt x="124" y="54"/>
                    <a:pt x="124" y="54"/>
                    <a:pt x="124" y="54"/>
                  </a:cubicBezTo>
                  <a:cubicBezTo>
                    <a:pt x="127" y="59"/>
                    <a:pt x="127" y="59"/>
                    <a:pt x="127" y="59"/>
                  </a:cubicBezTo>
                  <a:cubicBezTo>
                    <a:pt x="142" y="53"/>
                    <a:pt x="142" y="53"/>
                    <a:pt x="142" y="53"/>
                  </a:cubicBezTo>
                  <a:cubicBezTo>
                    <a:pt x="142" y="54"/>
                    <a:pt x="142" y="54"/>
                    <a:pt x="142" y="54"/>
                  </a:cubicBezTo>
                  <a:cubicBezTo>
                    <a:pt x="145" y="61"/>
                    <a:pt x="146" y="68"/>
                    <a:pt x="146" y="77"/>
                  </a:cubicBezTo>
                  <a:cubicBezTo>
                    <a:pt x="146" y="87"/>
                    <a:pt x="145" y="94"/>
                    <a:pt x="142" y="100"/>
                  </a:cubicBezTo>
                  <a:cubicBezTo>
                    <a:pt x="142" y="101"/>
                    <a:pt x="142" y="101"/>
                    <a:pt x="142" y="101"/>
                  </a:cubicBezTo>
                  <a:cubicBezTo>
                    <a:pt x="127" y="95"/>
                    <a:pt x="127" y="95"/>
                    <a:pt x="127" y="95"/>
                  </a:cubicBezTo>
                  <a:lnTo>
                    <a:pt x="124" y="10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61"/>
            <p:cNvSpPr>
              <a:spLocks noEditPoints="1"/>
            </p:cNvSpPr>
            <p:nvPr/>
          </p:nvSpPr>
          <p:spPr bwMode="auto">
            <a:xfrm>
              <a:off x="3713163" y="1120775"/>
              <a:ext cx="90487" cy="90488"/>
            </a:xfrm>
            <a:custGeom>
              <a:avLst/>
              <a:gdLst>
                <a:gd name="T0" fmla="*/ 12 w 24"/>
                <a:gd name="T1" fmla="*/ 24 h 24"/>
                <a:gd name="T2" fmla="*/ 0 w 24"/>
                <a:gd name="T3" fmla="*/ 12 h 24"/>
                <a:gd name="T4" fmla="*/ 12 w 24"/>
                <a:gd name="T5" fmla="*/ 0 h 24"/>
                <a:gd name="T6" fmla="*/ 24 w 24"/>
                <a:gd name="T7" fmla="*/ 12 h 24"/>
                <a:gd name="T8" fmla="*/ 12 w 24"/>
                <a:gd name="T9" fmla="*/ 24 h 24"/>
                <a:gd name="T10" fmla="*/ 12 w 24"/>
                <a:gd name="T11" fmla="*/ 3 h 24"/>
                <a:gd name="T12" fmla="*/ 3 w 24"/>
                <a:gd name="T13" fmla="*/ 12 h 24"/>
                <a:gd name="T14" fmla="*/ 12 w 24"/>
                <a:gd name="T15" fmla="*/ 20 h 24"/>
                <a:gd name="T16" fmla="*/ 20 w 24"/>
                <a:gd name="T17" fmla="*/ 12 h 24"/>
                <a:gd name="T18" fmla="*/ 12 w 24"/>
                <a:gd name="T19" fmla="*/ 3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24">
                  <a:moveTo>
                    <a:pt x="12" y="24"/>
                  </a:moveTo>
                  <a:cubicBezTo>
                    <a:pt x="5" y="24"/>
                    <a:pt x="0" y="18"/>
                    <a:pt x="0" y="12"/>
                  </a:cubicBezTo>
                  <a:cubicBezTo>
                    <a:pt x="0" y="5"/>
                    <a:pt x="5" y="0"/>
                    <a:pt x="12" y="0"/>
                  </a:cubicBezTo>
                  <a:cubicBezTo>
                    <a:pt x="18" y="0"/>
                    <a:pt x="24" y="5"/>
                    <a:pt x="24" y="12"/>
                  </a:cubicBezTo>
                  <a:cubicBezTo>
                    <a:pt x="24" y="18"/>
                    <a:pt x="18" y="24"/>
                    <a:pt x="12" y="24"/>
                  </a:cubicBezTo>
                  <a:close/>
                  <a:moveTo>
                    <a:pt x="12" y="3"/>
                  </a:moveTo>
                  <a:cubicBezTo>
                    <a:pt x="7" y="3"/>
                    <a:pt x="3" y="7"/>
                    <a:pt x="3" y="12"/>
                  </a:cubicBezTo>
                  <a:cubicBezTo>
                    <a:pt x="3" y="16"/>
                    <a:pt x="7" y="20"/>
                    <a:pt x="12" y="20"/>
                  </a:cubicBezTo>
                  <a:cubicBezTo>
                    <a:pt x="16" y="20"/>
                    <a:pt x="20" y="16"/>
                    <a:pt x="20" y="12"/>
                  </a:cubicBezTo>
                  <a:cubicBezTo>
                    <a:pt x="20" y="7"/>
                    <a:pt x="16" y="3"/>
                    <a:pt x="12"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62"/>
            <p:cNvSpPr>
              <a:spLocks/>
            </p:cNvSpPr>
            <p:nvPr/>
          </p:nvSpPr>
          <p:spPr bwMode="auto">
            <a:xfrm>
              <a:off x="3795713" y="1131888"/>
              <a:ext cx="142875" cy="33338"/>
            </a:xfrm>
            <a:custGeom>
              <a:avLst/>
              <a:gdLst>
                <a:gd name="T0" fmla="*/ 2 w 38"/>
                <a:gd name="T1" fmla="*/ 9 h 9"/>
                <a:gd name="T2" fmla="*/ 0 w 38"/>
                <a:gd name="T3" fmla="*/ 7 h 9"/>
                <a:gd name="T4" fmla="*/ 2 w 38"/>
                <a:gd name="T5" fmla="*/ 5 h 9"/>
                <a:gd name="T6" fmla="*/ 35 w 38"/>
                <a:gd name="T7" fmla="*/ 1 h 9"/>
                <a:gd name="T8" fmla="*/ 38 w 38"/>
                <a:gd name="T9" fmla="*/ 3 h 9"/>
                <a:gd name="T10" fmla="*/ 36 w 38"/>
                <a:gd name="T11" fmla="*/ 5 h 9"/>
                <a:gd name="T12" fmla="*/ 2 w 38"/>
                <a:gd name="T13" fmla="*/ 9 h 9"/>
                <a:gd name="T14" fmla="*/ 2 w 38"/>
                <a:gd name="T15" fmla="*/ 9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9">
                  <a:moveTo>
                    <a:pt x="2" y="9"/>
                  </a:moveTo>
                  <a:cubicBezTo>
                    <a:pt x="1" y="9"/>
                    <a:pt x="0" y="9"/>
                    <a:pt x="0" y="7"/>
                  </a:cubicBezTo>
                  <a:cubicBezTo>
                    <a:pt x="0" y="6"/>
                    <a:pt x="1" y="5"/>
                    <a:pt x="2" y="5"/>
                  </a:cubicBezTo>
                  <a:cubicBezTo>
                    <a:pt x="35" y="1"/>
                    <a:pt x="35" y="1"/>
                    <a:pt x="35" y="1"/>
                  </a:cubicBezTo>
                  <a:cubicBezTo>
                    <a:pt x="36" y="0"/>
                    <a:pt x="37" y="1"/>
                    <a:pt x="38" y="3"/>
                  </a:cubicBezTo>
                  <a:cubicBezTo>
                    <a:pt x="38" y="4"/>
                    <a:pt x="37" y="5"/>
                    <a:pt x="36" y="5"/>
                  </a:cubicBezTo>
                  <a:cubicBezTo>
                    <a:pt x="2" y="9"/>
                    <a:pt x="2" y="9"/>
                    <a:pt x="2" y="9"/>
                  </a:cubicBezTo>
                  <a:cubicBezTo>
                    <a:pt x="2" y="9"/>
                    <a:pt x="2" y="9"/>
                    <a:pt x="2" y="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aphicFrame>
        <p:nvGraphicFramePr>
          <p:cNvPr id="4" name="Table 3"/>
          <p:cNvGraphicFramePr>
            <a:graphicFrameLocks noGrp="1"/>
          </p:cNvGraphicFramePr>
          <p:nvPr>
            <p:extLst>
              <p:ext uri="{D42A27DB-BD31-4B8C-83A1-F6EECF244321}">
                <p14:modId xmlns:p14="http://schemas.microsoft.com/office/powerpoint/2010/main" val="3928569929"/>
              </p:ext>
            </p:extLst>
          </p:nvPr>
        </p:nvGraphicFramePr>
        <p:xfrm>
          <a:off x="1574563" y="2821552"/>
          <a:ext cx="6432550" cy="3352800"/>
        </p:xfrm>
        <a:graphic>
          <a:graphicData uri="http://schemas.openxmlformats.org/drawingml/2006/table">
            <a:tbl>
              <a:tblPr firstRow="1" bandRow="1">
                <a:tableStyleId>{5FD0F851-EC5A-4D38-B0AD-8093EC10F338}</a:tableStyleId>
              </a:tblPr>
              <a:tblGrid>
                <a:gridCol w="1023164"/>
                <a:gridCol w="5409386"/>
              </a:tblGrid>
              <a:tr h="465844">
                <a:tc>
                  <a:txBody>
                    <a:bodyPr/>
                    <a:lstStyle/>
                    <a:p>
                      <a:r>
                        <a:rPr lang="en-US" sz="1400" b="0" dirty="0" smtClean="0"/>
                        <a:t>Individual</a:t>
                      </a:r>
                      <a:r>
                        <a:rPr lang="en-US" sz="1400" b="0" baseline="0" dirty="0" smtClean="0"/>
                        <a:t> Product Calculation </a:t>
                      </a:r>
                      <a:endParaRPr lang="en-US" sz="1400" b="0" dirty="0"/>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kern="1200" dirty="0" smtClean="0">
                          <a:solidFill>
                            <a:schemeClr val="tx1"/>
                          </a:solidFill>
                          <a:effectLst/>
                          <a:latin typeface="+mn-lt"/>
                          <a:ea typeface="+mn-ea"/>
                          <a:cs typeface="+mn-cs"/>
                        </a:rPr>
                        <a:t>Find</a:t>
                      </a:r>
                      <a:r>
                        <a:rPr lang="en-US" sz="1400" b="0" kern="1200" baseline="0" dirty="0" smtClean="0">
                          <a:solidFill>
                            <a:schemeClr val="tx1"/>
                          </a:solidFill>
                          <a:effectLst/>
                          <a:latin typeface="+mn-lt"/>
                          <a:ea typeface="+mn-ea"/>
                          <a:cs typeface="+mn-cs"/>
                        </a:rPr>
                        <a:t> a</a:t>
                      </a:r>
                      <a:r>
                        <a:rPr lang="en-US" sz="1400" b="0" kern="1200" dirty="0" smtClean="0">
                          <a:solidFill>
                            <a:schemeClr val="tx1"/>
                          </a:solidFill>
                          <a:effectLst/>
                          <a:latin typeface="+mn-lt"/>
                          <a:ea typeface="+mn-ea"/>
                          <a:cs typeface="+mn-cs"/>
                        </a:rPr>
                        <a:t>ll</a:t>
                      </a:r>
                      <a:r>
                        <a:rPr lang="en-US" sz="1400" b="0" kern="1200" baseline="0" dirty="0" smtClean="0">
                          <a:solidFill>
                            <a:schemeClr val="tx1"/>
                          </a:solidFill>
                          <a:effectLst/>
                          <a:latin typeface="+mn-lt"/>
                          <a:ea typeface="+mn-ea"/>
                          <a:cs typeface="+mn-cs"/>
                        </a:rPr>
                        <a:t> teams for product selected in filter of report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kern="1200" baseline="0" dirty="0" smtClean="0">
                          <a:solidFill>
                            <a:schemeClr val="tx1"/>
                          </a:solidFill>
                          <a:effectLst/>
                          <a:latin typeface="+mn-lt"/>
                          <a:ea typeface="+mn-ea"/>
                          <a:cs typeface="+mn-cs"/>
                        </a:rPr>
                        <a:t>Gather all open critical and major severity defects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kern="1200" baseline="0" dirty="0" smtClean="0">
                          <a:solidFill>
                            <a:schemeClr val="tx1"/>
                          </a:solidFill>
                          <a:effectLst/>
                          <a:latin typeface="+mn-lt"/>
                          <a:ea typeface="+mn-ea"/>
                          <a:cs typeface="+mn-cs"/>
                        </a:rPr>
                        <a:t>Calculate the number of days each defect has been open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kern="1200" baseline="0" dirty="0" smtClean="0">
                          <a:solidFill>
                            <a:schemeClr val="tx1"/>
                          </a:solidFill>
                          <a:effectLst/>
                          <a:latin typeface="+mn-lt"/>
                          <a:ea typeface="+mn-ea"/>
                          <a:cs typeface="+mn-cs"/>
                        </a:rPr>
                        <a:t>If any are greater than 28 days set current month quality score to zero</a:t>
                      </a:r>
                      <a:endParaRPr lang="en-US" sz="1400" b="0" kern="1200" dirty="0" smtClean="0">
                        <a:solidFill>
                          <a:schemeClr val="tx1"/>
                        </a:solidFill>
                        <a:effectLst/>
                        <a:latin typeface="+mn-lt"/>
                        <a:ea typeface="+mn-ea"/>
                        <a:cs typeface="+mn-cs"/>
                      </a:endParaRPr>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65844">
                <a:tc>
                  <a:txBody>
                    <a:bodyPr/>
                    <a:lstStyle/>
                    <a:p>
                      <a:r>
                        <a:rPr lang="en-US" sz="1400" b="0" dirty="0" smtClean="0"/>
                        <a:t>Multiple Product</a:t>
                      </a:r>
                      <a:r>
                        <a:rPr lang="en-US" sz="1400" b="0" baseline="0" dirty="0" smtClean="0"/>
                        <a:t> Calculation</a:t>
                      </a:r>
                      <a:endParaRPr lang="en-US" sz="1400" b="0" dirty="0"/>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kern="1200" dirty="0" smtClean="0">
                          <a:solidFill>
                            <a:schemeClr val="tx1"/>
                          </a:solidFill>
                          <a:effectLst/>
                          <a:latin typeface="+mn-lt"/>
                          <a:ea typeface="+mn-ea"/>
                          <a:cs typeface="+mn-cs"/>
                        </a:rPr>
                        <a:t>Each</a:t>
                      </a:r>
                      <a:r>
                        <a:rPr lang="en-US" sz="1400" b="0" kern="1200" baseline="0" dirty="0" smtClean="0">
                          <a:solidFill>
                            <a:schemeClr val="tx1"/>
                          </a:solidFill>
                          <a:effectLst/>
                          <a:latin typeface="+mn-lt"/>
                          <a:ea typeface="+mn-ea"/>
                          <a:cs typeface="+mn-cs"/>
                        </a:rPr>
                        <a:t> individual product quality score is averaged and displayed as a percent for the given month</a:t>
                      </a:r>
                      <a:endParaRPr lang="en-US" sz="1400" b="0" kern="1200" dirty="0" smtClean="0">
                        <a:solidFill>
                          <a:schemeClr val="tx1"/>
                        </a:solidFill>
                        <a:effectLst/>
                        <a:latin typeface="+mn-lt"/>
                        <a:ea typeface="+mn-ea"/>
                        <a:cs typeface="+mn-cs"/>
                      </a:endParaRPr>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65844">
                <a:tc>
                  <a:txBody>
                    <a:bodyPr/>
                    <a:lstStyle/>
                    <a:p>
                      <a:r>
                        <a:rPr lang="en-US" sz="1400" b="0" dirty="0" smtClean="0"/>
                        <a:t>Organization</a:t>
                      </a:r>
                      <a:r>
                        <a:rPr lang="en-US" sz="1400" b="0" baseline="0" dirty="0" smtClean="0"/>
                        <a:t> Level Calculation</a:t>
                      </a:r>
                      <a:endParaRPr lang="en-US" sz="1400" b="0" dirty="0"/>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kern="1200" dirty="0" smtClean="0">
                          <a:solidFill>
                            <a:schemeClr val="tx1"/>
                          </a:solidFill>
                          <a:effectLst/>
                          <a:latin typeface="+mn-lt"/>
                          <a:ea typeface="+mn-ea"/>
                          <a:cs typeface="+mn-cs"/>
                        </a:rPr>
                        <a:t>Each product mapped</a:t>
                      </a:r>
                      <a:r>
                        <a:rPr lang="en-US" sz="1400" b="0" kern="1200" baseline="0" dirty="0" smtClean="0">
                          <a:solidFill>
                            <a:schemeClr val="tx1"/>
                          </a:solidFill>
                          <a:effectLst/>
                          <a:latin typeface="+mn-lt"/>
                          <a:ea typeface="+mn-ea"/>
                          <a:cs typeface="+mn-cs"/>
                        </a:rPr>
                        <a:t> for the leader selected will be averaged and displayed as a percent for the given month.</a:t>
                      </a:r>
                      <a:endParaRPr lang="en-US" sz="1400" b="0" kern="1200" dirty="0" smtClean="0">
                        <a:solidFill>
                          <a:schemeClr val="tx1"/>
                        </a:solidFill>
                        <a:effectLst/>
                        <a:latin typeface="+mn-lt"/>
                        <a:ea typeface="+mn-ea"/>
                        <a:cs typeface="+mn-cs"/>
                      </a:endParaRPr>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65844">
                <a:tc>
                  <a:txBody>
                    <a:bodyPr/>
                    <a:lstStyle/>
                    <a:p>
                      <a:r>
                        <a:rPr lang="en-US" sz="1400" b="0" dirty="0" smtClean="0"/>
                        <a:t>Year</a:t>
                      </a:r>
                      <a:r>
                        <a:rPr lang="en-US" sz="1400" b="0" baseline="0" dirty="0" smtClean="0"/>
                        <a:t> to Date Calculation</a:t>
                      </a:r>
                      <a:endParaRPr lang="en-US" sz="1400" b="0" dirty="0"/>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kern="1200" dirty="0" smtClean="0">
                          <a:solidFill>
                            <a:schemeClr val="tx1"/>
                          </a:solidFill>
                          <a:effectLst/>
                          <a:latin typeface="+mn-lt"/>
                          <a:ea typeface="+mn-ea"/>
                          <a:cs typeface="+mn-cs"/>
                        </a:rPr>
                        <a:t>All products</a:t>
                      </a:r>
                      <a:r>
                        <a:rPr lang="en-US" sz="1400" b="0" kern="1200" baseline="0" dirty="0" smtClean="0">
                          <a:solidFill>
                            <a:schemeClr val="tx1"/>
                          </a:solidFill>
                          <a:effectLst/>
                          <a:latin typeface="+mn-lt"/>
                          <a:ea typeface="+mn-ea"/>
                          <a:cs typeface="+mn-cs"/>
                        </a:rPr>
                        <a:t> selected in the filter are calculated by month and will be averaged for the year to date measure. </a:t>
                      </a:r>
                      <a:endParaRPr lang="en-US" sz="1400" b="0" kern="1200" dirty="0" smtClean="0">
                        <a:solidFill>
                          <a:schemeClr val="tx1"/>
                        </a:solidFill>
                        <a:effectLst/>
                        <a:latin typeface="+mn-lt"/>
                        <a:ea typeface="+mn-ea"/>
                        <a:cs typeface="+mn-cs"/>
                      </a:endParaRPr>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37890087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0"/>
            <a:ext cx="9144000" cy="753555"/>
          </a:xfrm>
          <a:prstGeom prst="rect">
            <a:avLst/>
          </a:prstGeom>
          <a:solidFill>
            <a:srgbClr val="422C8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51192" tIns="36566" rIns="21938" bIns="36566" numCol="1" anchor="ctr" anchorCtr="0" compatLnSpc="1">
            <a:prstTxWarp prst="textNoShape">
              <a:avLst/>
            </a:prstTxWarp>
          </a:bodyPr>
          <a:lstStyle/>
          <a:p>
            <a:pPr defTabSz="1219140">
              <a:lnSpc>
                <a:spcPct val="95000"/>
              </a:lnSpc>
            </a:pPr>
            <a:endParaRPr lang="en-US" sz="900" dirty="0">
              <a:solidFill>
                <a:srgbClr val="53565A"/>
              </a:solidFill>
            </a:endParaRPr>
          </a:p>
        </p:txBody>
      </p:sp>
      <p:sp>
        <p:nvSpPr>
          <p:cNvPr id="6" name="Title 1"/>
          <p:cNvSpPr txBox="1">
            <a:spLocks/>
          </p:cNvSpPr>
          <p:nvPr/>
        </p:nvSpPr>
        <p:spPr>
          <a:xfrm>
            <a:off x="186829" y="250540"/>
            <a:ext cx="8229600" cy="434975"/>
          </a:xfrm>
          <a:prstGeom prst="rect">
            <a:avLst/>
          </a:prstGeom>
        </p:spPr>
        <p:txBody>
          <a:bodyPr vert="horz" lIns="91438" tIns="45719" rIns="91438" bIns="45719" rtlCol="0" anchor="b" anchorCtr="0">
            <a:normAutofit/>
          </a:bodyPr>
          <a:lstStyle>
            <a:lvl1pPr algn="l" defTabSz="914400" rtl="0" eaLnBrk="1" latinLnBrk="0" hangingPunct="1">
              <a:lnSpc>
                <a:spcPct val="90000"/>
              </a:lnSpc>
              <a:spcBef>
                <a:spcPct val="0"/>
              </a:spcBef>
              <a:buNone/>
              <a:defRPr sz="2000" b="0" kern="1200">
                <a:solidFill>
                  <a:schemeClr val="tx1"/>
                </a:solidFill>
                <a:latin typeface="Arial" pitchFamily="34" charset="0"/>
                <a:ea typeface="+mj-ea"/>
                <a:cs typeface="Arial" pitchFamily="34" charset="0"/>
              </a:defRPr>
            </a:lvl1pPr>
          </a:lstStyle>
          <a:p>
            <a:r>
              <a:rPr lang="en-US" sz="2400" dirty="0" smtClean="0">
                <a:solidFill>
                  <a:schemeClr val="bg1"/>
                </a:solidFill>
              </a:rPr>
              <a:t>Delivery Summary Report – Quality </a:t>
            </a:r>
          </a:p>
        </p:txBody>
      </p:sp>
      <p:pic>
        <p:nvPicPr>
          <p:cNvPr id="102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6860" y="961374"/>
            <a:ext cx="6210281" cy="55279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915147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0"/>
            <a:ext cx="9144000" cy="753555"/>
          </a:xfrm>
          <a:prstGeom prst="rect">
            <a:avLst/>
          </a:prstGeom>
          <a:solidFill>
            <a:srgbClr val="422C8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51192" tIns="36566" rIns="21938" bIns="36566" numCol="1" anchor="ctr" anchorCtr="0" compatLnSpc="1">
            <a:prstTxWarp prst="textNoShape">
              <a:avLst/>
            </a:prstTxWarp>
          </a:bodyPr>
          <a:lstStyle/>
          <a:p>
            <a:pPr defTabSz="1219140">
              <a:lnSpc>
                <a:spcPct val="95000"/>
              </a:lnSpc>
            </a:pPr>
            <a:endParaRPr lang="en-US" sz="900" dirty="0">
              <a:solidFill>
                <a:srgbClr val="53565A"/>
              </a:solidFill>
            </a:endParaRPr>
          </a:p>
        </p:txBody>
      </p:sp>
      <p:sp>
        <p:nvSpPr>
          <p:cNvPr id="6" name="Title 1"/>
          <p:cNvSpPr txBox="1">
            <a:spLocks/>
          </p:cNvSpPr>
          <p:nvPr/>
        </p:nvSpPr>
        <p:spPr>
          <a:xfrm>
            <a:off x="186829" y="250540"/>
            <a:ext cx="8229600" cy="434975"/>
          </a:xfrm>
          <a:prstGeom prst="rect">
            <a:avLst/>
          </a:prstGeom>
        </p:spPr>
        <p:txBody>
          <a:bodyPr vert="horz" lIns="91438" tIns="45719" rIns="91438" bIns="45719" rtlCol="0" anchor="b" anchorCtr="0">
            <a:normAutofit/>
          </a:bodyPr>
          <a:lstStyle>
            <a:lvl1pPr algn="l" defTabSz="914400" rtl="0" eaLnBrk="1" latinLnBrk="0" hangingPunct="1">
              <a:lnSpc>
                <a:spcPct val="90000"/>
              </a:lnSpc>
              <a:spcBef>
                <a:spcPct val="0"/>
              </a:spcBef>
              <a:buNone/>
              <a:defRPr sz="2000" b="0" kern="1200">
                <a:solidFill>
                  <a:schemeClr val="tx1"/>
                </a:solidFill>
                <a:latin typeface="Arial" pitchFamily="34" charset="0"/>
                <a:ea typeface="+mj-ea"/>
                <a:cs typeface="Arial" pitchFamily="34" charset="0"/>
              </a:defRPr>
            </a:lvl1pPr>
          </a:lstStyle>
          <a:p>
            <a:r>
              <a:rPr lang="en-US" sz="2400" dirty="0" smtClean="0">
                <a:solidFill>
                  <a:schemeClr val="bg1"/>
                </a:solidFill>
              </a:rPr>
              <a:t>Delivery Summary Report - Quality</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9963" y="1066800"/>
            <a:ext cx="6099928" cy="5463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912044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txBox="1">
            <a:spLocks/>
          </p:cNvSpPr>
          <p:nvPr/>
        </p:nvSpPr>
        <p:spPr>
          <a:xfrm>
            <a:off x="1475099" y="1337812"/>
            <a:ext cx="7251051" cy="4405873"/>
          </a:xfrm>
          <a:prstGeom prst="rect">
            <a:avLst/>
          </a:prstGeom>
        </p:spPr>
        <p:txBody>
          <a:bodyPr wrap="square" lIns="175764" tIns="0" rIns="175764" bIns="0" anchor="t"/>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defTabSz="914400">
              <a:lnSpc>
                <a:spcPct val="100000"/>
              </a:lnSpc>
              <a:spcBef>
                <a:spcPts val="0"/>
              </a:spcBef>
              <a:buSzTx/>
            </a:pPr>
            <a:r>
              <a:rPr lang="en-US" sz="2100" b="1" spc="-67" dirty="0" smtClean="0">
                <a:gradFill>
                  <a:gsLst>
                    <a:gs pos="5417">
                      <a:schemeClr val="tx1"/>
                    </a:gs>
                    <a:gs pos="28000">
                      <a:schemeClr val="tx1"/>
                    </a:gs>
                  </a:gsLst>
                  <a:lin ang="5400000" scaled="0"/>
                </a:gradFill>
                <a:latin typeface="+mn-lt"/>
              </a:rPr>
              <a:t>Mature Agile Org Structure</a:t>
            </a:r>
            <a:r>
              <a:rPr lang="en-US" sz="2000" i="1" dirty="0" smtClean="0">
                <a:solidFill>
                  <a:srgbClr val="00B050"/>
                </a:solidFill>
                <a:latin typeface="Arial"/>
              </a:rPr>
              <a:t>(new</a:t>
            </a:r>
            <a:r>
              <a:rPr lang="en-US" sz="2000" i="1" dirty="0">
                <a:solidFill>
                  <a:srgbClr val="00B050"/>
                </a:solidFill>
                <a:latin typeface="Arial"/>
              </a:rPr>
              <a:t>)</a:t>
            </a:r>
            <a:endParaRPr lang="en-US" sz="2000" u="sng" spc="-50" dirty="0">
              <a:solidFill>
                <a:srgbClr val="00B050"/>
              </a:solidFill>
              <a:latin typeface="Arial"/>
            </a:endParaRPr>
          </a:p>
          <a:p>
            <a:pPr lvl="0" defTabSz="914400">
              <a:lnSpc>
                <a:spcPct val="100000"/>
              </a:lnSpc>
              <a:spcBef>
                <a:spcPts val="0"/>
              </a:spcBef>
              <a:buSzTx/>
            </a:pPr>
            <a:endParaRPr lang="en-US" sz="1400" dirty="0">
              <a:gradFill>
                <a:gsLst>
                  <a:gs pos="5417">
                    <a:srgbClr val="53565A"/>
                  </a:gs>
                  <a:gs pos="28000">
                    <a:srgbClr val="53565A"/>
                  </a:gs>
                </a:gsLst>
                <a:lin ang="5400000" scaled="0"/>
              </a:gradFill>
              <a:latin typeface="Arial"/>
            </a:endParaRPr>
          </a:p>
          <a:p>
            <a:pPr lvl="0" defTabSz="914400">
              <a:lnSpc>
                <a:spcPct val="100000"/>
              </a:lnSpc>
              <a:spcBef>
                <a:spcPts val="0"/>
              </a:spcBef>
              <a:buSzTx/>
            </a:pPr>
            <a:r>
              <a:rPr lang="en-US" sz="1400" b="1" u="sng" spc="-50" dirty="0" smtClean="0">
                <a:gradFill>
                  <a:gsLst>
                    <a:gs pos="5417">
                      <a:srgbClr val="53565A"/>
                    </a:gs>
                    <a:gs pos="28000">
                      <a:srgbClr val="53565A"/>
                    </a:gs>
                  </a:gsLst>
                  <a:lin ang="5400000" scaled="0"/>
                </a:gradFill>
                <a:latin typeface="Arial"/>
              </a:rPr>
              <a:t>Improvement Goal/Target</a:t>
            </a:r>
            <a:endParaRPr lang="en-US" sz="1400" u="sng" spc="-50" dirty="0">
              <a:solidFill>
                <a:srgbClr val="00B050"/>
              </a:solidFill>
              <a:latin typeface="Arial"/>
            </a:endParaRPr>
          </a:p>
          <a:p>
            <a:pPr marL="171450" lvl="0" indent="-171450" defTabSz="914400">
              <a:lnSpc>
                <a:spcPct val="100000"/>
              </a:lnSpc>
              <a:spcBef>
                <a:spcPts val="0"/>
              </a:spcBef>
              <a:buSzTx/>
              <a:buFont typeface="Arial" panose="020B0604020202020204" pitchFamily="34" charset="0"/>
              <a:buChar char="•"/>
            </a:pPr>
            <a:r>
              <a:rPr lang="en-US" sz="1400" dirty="0" smtClean="0">
                <a:gradFill>
                  <a:gsLst>
                    <a:gs pos="5417">
                      <a:srgbClr val="53565A"/>
                    </a:gs>
                    <a:gs pos="28000">
                      <a:srgbClr val="53565A"/>
                    </a:gs>
                  </a:gsLst>
                  <a:lin ang="5400000" scaled="0"/>
                </a:gradFill>
                <a:latin typeface="Arial"/>
              </a:rPr>
              <a:t>To Be Determined </a:t>
            </a:r>
          </a:p>
          <a:p>
            <a:pPr marL="171450" lvl="0" indent="-171450" defTabSz="914400">
              <a:lnSpc>
                <a:spcPct val="100000"/>
              </a:lnSpc>
              <a:spcBef>
                <a:spcPts val="0"/>
              </a:spcBef>
              <a:buSzTx/>
              <a:buFont typeface="Arial" panose="020B0604020202020204" pitchFamily="34" charset="0"/>
              <a:buChar char="•"/>
            </a:pPr>
            <a:endParaRPr lang="en-US" sz="1400" dirty="0">
              <a:gradFill>
                <a:gsLst>
                  <a:gs pos="5417">
                    <a:srgbClr val="53565A"/>
                  </a:gs>
                  <a:gs pos="28000">
                    <a:srgbClr val="53565A"/>
                  </a:gs>
                </a:gsLst>
                <a:lin ang="5400000" scaled="0"/>
              </a:gradFill>
              <a:latin typeface="Arial"/>
            </a:endParaRPr>
          </a:p>
          <a:p>
            <a:pPr defTabSz="914400">
              <a:lnSpc>
                <a:spcPct val="100000"/>
              </a:lnSpc>
              <a:spcBef>
                <a:spcPts val="0"/>
              </a:spcBef>
              <a:buSzTx/>
            </a:pPr>
            <a:r>
              <a:rPr lang="en-US" sz="1400" b="1" u="sng" spc="-50" dirty="0" smtClean="0">
                <a:gradFill>
                  <a:gsLst>
                    <a:gs pos="5417">
                      <a:srgbClr val="53565A"/>
                    </a:gs>
                    <a:gs pos="28000">
                      <a:srgbClr val="53565A"/>
                    </a:gs>
                  </a:gsLst>
                  <a:lin ang="5400000" scaled="0"/>
                </a:gradFill>
                <a:latin typeface="Arial"/>
              </a:rPr>
              <a:t>Mature Agile Org Structure Calculation </a:t>
            </a:r>
            <a:r>
              <a:rPr lang="en-US" sz="1400" spc="-50" dirty="0" smtClean="0">
                <a:gradFill>
                  <a:gsLst>
                    <a:gs pos="5417">
                      <a:srgbClr val="53565A"/>
                    </a:gs>
                    <a:gs pos="28000">
                      <a:srgbClr val="53565A"/>
                    </a:gs>
                  </a:gsLst>
                  <a:lin ang="5400000" scaled="0"/>
                </a:gradFill>
                <a:latin typeface="Arial"/>
              </a:rPr>
              <a:t> </a:t>
            </a:r>
          </a:p>
          <a:p>
            <a:pPr marL="285750" indent="-285750" defTabSz="914400">
              <a:lnSpc>
                <a:spcPct val="100000"/>
              </a:lnSpc>
              <a:spcBef>
                <a:spcPts val="0"/>
              </a:spcBef>
              <a:buSzTx/>
              <a:buFont typeface="Arial" panose="020B0604020202020204" pitchFamily="34" charset="0"/>
              <a:buChar char="•"/>
            </a:pPr>
            <a:r>
              <a:rPr lang="en-US" sz="1400" spc="-50" dirty="0" smtClean="0">
                <a:gradFill>
                  <a:gsLst>
                    <a:gs pos="5417">
                      <a:srgbClr val="53565A"/>
                    </a:gs>
                    <a:gs pos="28000">
                      <a:srgbClr val="53565A"/>
                    </a:gs>
                  </a:gsLst>
                  <a:lin ang="5400000" scaled="0"/>
                </a:gradFill>
                <a:latin typeface="Arial"/>
              </a:rPr>
              <a:t>(Dedicated Resources Percentage + Co-Located Resources Percentage) / 2</a:t>
            </a:r>
          </a:p>
          <a:p>
            <a:pPr marL="285750" indent="-285750" defTabSz="914400">
              <a:lnSpc>
                <a:spcPct val="100000"/>
              </a:lnSpc>
              <a:spcBef>
                <a:spcPts val="0"/>
              </a:spcBef>
              <a:buSzTx/>
              <a:buFont typeface="Arial" panose="020B0604020202020204" pitchFamily="34" charset="0"/>
              <a:buChar char="•"/>
            </a:pPr>
            <a:r>
              <a:rPr lang="en-US" sz="1400" spc="-50" dirty="0" smtClean="0">
                <a:gradFill>
                  <a:gsLst>
                    <a:gs pos="5417">
                      <a:srgbClr val="53565A"/>
                    </a:gs>
                    <a:gs pos="28000">
                      <a:srgbClr val="53565A"/>
                    </a:gs>
                  </a:gsLst>
                  <a:lin ang="5400000" scaled="0"/>
                </a:gradFill>
                <a:latin typeface="Arial"/>
              </a:rPr>
              <a:t>Dedicated Resources Percentage = Number of Dedicated Scrum or Agile “TEAM Members”  / Number of  Scrum or Agile “TEAM Members”</a:t>
            </a:r>
          </a:p>
          <a:p>
            <a:pPr marL="285750" indent="-285750" defTabSz="914400">
              <a:lnSpc>
                <a:spcPct val="100000"/>
              </a:lnSpc>
              <a:spcBef>
                <a:spcPts val="0"/>
              </a:spcBef>
              <a:buSzTx/>
              <a:buFont typeface="Arial" panose="020B0604020202020204" pitchFamily="34" charset="0"/>
              <a:buChar char="•"/>
            </a:pPr>
            <a:r>
              <a:rPr lang="en-US" sz="1400" spc="-50" dirty="0" smtClean="0">
                <a:gradFill>
                  <a:gsLst>
                    <a:gs pos="5417">
                      <a:srgbClr val="53565A"/>
                    </a:gs>
                    <a:gs pos="28000">
                      <a:srgbClr val="53565A"/>
                    </a:gs>
                  </a:gsLst>
                  <a:lin ang="5400000" scaled="0"/>
                </a:gradFill>
                <a:latin typeface="Arial"/>
              </a:rPr>
              <a:t>Co-Located Resources Percentage = Number of “Scrum or Agile TEAM Members” in same City / Number of “Scrum or Agile TEAM Members”.</a:t>
            </a:r>
          </a:p>
          <a:p>
            <a:pPr marL="285750" indent="-285750" defTabSz="914400">
              <a:lnSpc>
                <a:spcPct val="100000"/>
              </a:lnSpc>
              <a:spcBef>
                <a:spcPts val="0"/>
              </a:spcBef>
              <a:buSzTx/>
              <a:buFont typeface="Arial" panose="020B0604020202020204" pitchFamily="34" charset="0"/>
              <a:buChar char="•"/>
            </a:pPr>
            <a:endParaRPr lang="en-US" sz="1400" spc="-50" dirty="0">
              <a:gradFill>
                <a:gsLst>
                  <a:gs pos="5417">
                    <a:srgbClr val="53565A"/>
                  </a:gs>
                  <a:gs pos="28000">
                    <a:srgbClr val="53565A"/>
                  </a:gs>
                </a:gsLst>
                <a:lin ang="5400000" scaled="0"/>
              </a:gradFill>
              <a:latin typeface="Arial"/>
            </a:endParaRPr>
          </a:p>
          <a:p>
            <a:pPr defTabSz="914400">
              <a:lnSpc>
                <a:spcPct val="100000"/>
              </a:lnSpc>
              <a:spcBef>
                <a:spcPts val="0"/>
              </a:spcBef>
              <a:buSzTx/>
            </a:pPr>
            <a:r>
              <a:rPr lang="en-US" sz="1400" b="1" u="sng" spc="-50" dirty="0">
                <a:gradFill>
                  <a:gsLst>
                    <a:gs pos="5417">
                      <a:srgbClr val="53565A"/>
                    </a:gs>
                    <a:gs pos="28000">
                      <a:srgbClr val="53565A"/>
                    </a:gs>
                  </a:gsLst>
                  <a:lin ang="5400000" scaled="0"/>
                </a:gradFill>
                <a:latin typeface="Arial"/>
              </a:rPr>
              <a:t>Business Rules </a:t>
            </a:r>
            <a:endParaRPr lang="en-US" sz="1400" b="1" u="sng" spc="-50" dirty="0" smtClean="0">
              <a:gradFill>
                <a:gsLst>
                  <a:gs pos="5417">
                    <a:srgbClr val="53565A"/>
                  </a:gs>
                  <a:gs pos="28000">
                    <a:srgbClr val="53565A"/>
                  </a:gs>
                </a:gsLst>
                <a:lin ang="5400000" scaled="0"/>
              </a:gradFill>
              <a:latin typeface="Arial"/>
            </a:endParaRPr>
          </a:p>
          <a:p>
            <a:pPr marL="285750" indent="-285750" defTabSz="914400">
              <a:lnSpc>
                <a:spcPct val="100000"/>
              </a:lnSpc>
              <a:spcBef>
                <a:spcPts val="0"/>
              </a:spcBef>
              <a:buSzTx/>
              <a:buFont typeface="Arial" panose="020B0604020202020204" pitchFamily="34" charset="0"/>
              <a:buChar char="•"/>
            </a:pPr>
            <a:r>
              <a:rPr lang="en-US" sz="1400" spc="-50" dirty="0" smtClean="0">
                <a:gradFill>
                  <a:gsLst>
                    <a:gs pos="5417">
                      <a:srgbClr val="53565A"/>
                    </a:gs>
                    <a:gs pos="28000">
                      <a:srgbClr val="53565A"/>
                    </a:gs>
                  </a:gsLst>
                  <a:lin ang="5400000" scaled="0"/>
                </a:gradFill>
                <a:latin typeface="Arial"/>
              </a:rPr>
              <a:t>Scrum or Agile team Member = TEAM Member with the Team Member Role of Scrum Master, Product Owner, or Development Team ( Development Team role can be assigned to any Developer including QA Developer)</a:t>
            </a:r>
          </a:p>
          <a:p>
            <a:pPr marL="285750" indent="-285750" defTabSz="914400">
              <a:lnSpc>
                <a:spcPct val="100000"/>
              </a:lnSpc>
              <a:spcBef>
                <a:spcPts val="0"/>
              </a:spcBef>
              <a:buSzTx/>
              <a:buFont typeface="Arial" panose="020B0604020202020204" pitchFamily="34" charset="0"/>
              <a:buChar char="•"/>
            </a:pPr>
            <a:r>
              <a:rPr lang="en-US" sz="1400" spc="-50" dirty="0" smtClean="0">
                <a:gradFill>
                  <a:gsLst>
                    <a:gs pos="5417">
                      <a:srgbClr val="53565A"/>
                    </a:gs>
                    <a:gs pos="28000">
                      <a:srgbClr val="53565A"/>
                    </a:gs>
                  </a:gsLst>
                  <a:lin ang="5400000" scaled="0"/>
                </a:gradFill>
                <a:latin typeface="Arial"/>
              </a:rPr>
              <a:t>Dedicated for a Scrum Master </a:t>
            </a:r>
            <a:r>
              <a:rPr lang="en-US" sz="1400" spc="-50" dirty="0">
                <a:gradFill>
                  <a:gsLst>
                    <a:gs pos="5417">
                      <a:srgbClr val="53565A"/>
                    </a:gs>
                    <a:gs pos="28000">
                      <a:srgbClr val="53565A"/>
                    </a:gs>
                  </a:gsLst>
                  <a:lin ang="5400000" scaled="0"/>
                </a:gradFill>
                <a:latin typeface="Arial"/>
              </a:rPr>
              <a:t>R</a:t>
            </a:r>
            <a:r>
              <a:rPr lang="en-US" sz="1400" spc="-50" dirty="0" smtClean="0">
                <a:gradFill>
                  <a:gsLst>
                    <a:gs pos="5417">
                      <a:srgbClr val="53565A"/>
                    </a:gs>
                    <a:gs pos="28000">
                      <a:srgbClr val="53565A"/>
                    </a:gs>
                  </a:gsLst>
                  <a:lin ang="5400000" scaled="0"/>
                </a:gradFill>
                <a:latin typeface="Arial"/>
              </a:rPr>
              <a:t>ole = 1-3 teams (if a Scrum </a:t>
            </a:r>
            <a:r>
              <a:rPr lang="en-US" sz="1400" spc="-50" dirty="0">
                <a:gradFill>
                  <a:gsLst>
                    <a:gs pos="5417">
                      <a:srgbClr val="53565A"/>
                    </a:gs>
                    <a:gs pos="28000">
                      <a:srgbClr val="53565A"/>
                    </a:gs>
                  </a:gsLst>
                  <a:lin ang="5400000" scaled="0"/>
                </a:gradFill>
                <a:latin typeface="Arial"/>
              </a:rPr>
              <a:t>M</a:t>
            </a:r>
            <a:r>
              <a:rPr lang="en-US" sz="1400" spc="-50" dirty="0" smtClean="0">
                <a:gradFill>
                  <a:gsLst>
                    <a:gs pos="5417">
                      <a:srgbClr val="53565A"/>
                    </a:gs>
                    <a:gs pos="28000">
                      <a:srgbClr val="53565A"/>
                    </a:gs>
                  </a:gsLst>
                  <a:lin ang="5400000" scaled="0"/>
                </a:gradFill>
                <a:latin typeface="Arial"/>
              </a:rPr>
              <a:t>aster is on 4 or more teams they are not considered dedicated)</a:t>
            </a:r>
          </a:p>
          <a:p>
            <a:pPr marL="285750" indent="-285750" defTabSz="914400">
              <a:lnSpc>
                <a:spcPct val="100000"/>
              </a:lnSpc>
              <a:spcBef>
                <a:spcPts val="0"/>
              </a:spcBef>
              <a:buSzTx/>
              <a:buFont typeface="Arial" panose="020B0604020202020204" pitchFamily="34" charset="0"/>
              <a:buChar char="•"/>
            </a:pPr>
            <a:r>
              <a:rPr lang="en-US" sz="1400" spc="-50" dirty="0" smtClean="0">
                <a:gradFill>
                  <a:gsLst>
                    <a:gs pos="5417">
                      <a:srgbClr val="53565A"/>
                    </a:gs>
                    <a:gs pos="28000">
                      <a:srgbClr val="53565A"/>
                    </a:gs>
                  </a:gsLst>
                  <a:lin ang="5400000" scaled="0"/>
                </a:gradFill>
                <a:latin typeface="Arial"/>
              </a:rPr>
              <a:t>Dedicated for Product Owner Role = </a:t>
            </a:r>
            <a:r>
              <a:rPr lang="en-US" sz="1400" spc="-50" dirty="0">
                <a:gradFill>
                  <a:gsLst>
                    <a:gs pos="5417">
                      <a:srgbClr val="53565A"/>
                    </a:gs>
                    <a:gs pos="28000">
                      <a:srgbClr val="53565A"/>
                    </a:gs>
                  </a:gsLst>
                  <a:lin ang="5400000" scaled="0"/>
                </a:gradFill>
                <a:latin typeface="Arial"/>
              </a:rPr>
              <a:t>1-3 teams (if a </a:t>
            </a:r>
            <a:r>
              <a:rPr lang="en-US" sz="1400" spc="-50" dirty="0" smtClean="0">
                <a:gradFill>
                  <a:gsLst>
                    <a:gs pos="5417">
                      <a:srgbClr val="53565A"/>
                    </a:gs>
                    <a:gs pos="28000">
                      <a:srgbClr val="53565A"/>
                    </a:gs>
                  </a:gsLst>
                  <a:lin ang="5400000" scaled="0"/>
                </a:gradFill>
                <a:latin typeface="Arial"/>
              </a:rPr>
              <a:t>Product Owner </a:t>
            </a:r>
            <a:r>
              <a:rPr lang="en-US" sz="1400" spc="-50" dirty="0">
                <a:gradFill>
                  <a:gsLst>
                    <a:gs pos="5417">
                      <a:srgbClr val="53565A"/>
                    </a:gs>
                    <a:gs pos="28000">
                      <a:srgbClr val="53565A"/>
                    </a:gs>
                  </a:gsLst>
                  <a:lin ang="5400000" scaled="0"/>
                </a:gradFill>
                <a:latin typeface="Arial"/>
              </a:rPr>
              <a:t>is on 4 or more teams they are not considered dedicated</a:t>
            </a:r>
            <a:r>
              <a:rPr lang="en-US" sz="1400" spc="-50" dirty="0" smtClean="0">
                <a:gradFill>
                  <a:gsLst>
                    <a:gs pos="5417">
                      <a:srgbClr val="53565A"/>
                    </a:gs>
                    <a:gs pos="28000">
                      <a:srgbClr val="53565A"/>
                    </a:gs>
                  </a:gsLst>
                  <a:lin ang="5400000" scaled="0"/>
                </a:gradFill>
                <a:latin typeface="Arial"/>
              </a:rPr>
              <a:t>)</a:t>
            </a:r>
          </a:p>
          <a:p>
            <a:pPr marL="285750" indent="-285750" defTabSz="914400">
              <a:lnSpc>
                <a:spcPct val="100000"/>
              </a:lnSpc>
              <a:spcBef>
                <a:spcPts val="0"/>
              </a:spcBef>
              <a:buSzTx/>
              <a:buFont typeface="Arial" panose="020B0604020202020204" pitchFamily="34" charset="0"/>
              <a:buChar char="•"/>
            </a:pPr>
            <a:r>
              <a:rPr lang="en-US" sz="1400" spc="-50" dirty="0" smtClean="0">
                <a:gradFill>
                  <a:gsLst>
                    <a:gs pos="5417">
                      <a:srgbClr val="53565A"/>
                    </a:gs>
                    <a:gs pos="28000">
                      <a:srgbClr val="53565A"/>
                    </a:gs>
                  </a:gsLst>
                  <a:lin ang="5400000" scaled="0"/>
                </a:gradFill>
                <a:latin typeface="Arial"/>
              </a:rPr>
              <a:t>Dedicated for Development Team Role = 1 team ( if a Development Team Member is on 2 or more teams they are not considered dedicated)</a:t>
            </a:r>
            <a:endParaRPr lang="en-US" sz="1400" spc="-50" dirty="0">
              <a:gradFill>
                <a:gsLst>
                  <a:gs pos="5417">
                    <a:srgbClr val="53565A"/>
                  </a:gs>
                  <a:gs pos="28000">
                    <a:srgbClr val="53565A"/>
                  </a:gs>
                </a:gsLst>
                <a:lin ang="5400000" scaled="0"/>
              </a:gradFill>
              <a:latin typeface="Arial"/>
            </a:endParaRPr>
          </a:p>
          <a:p>
            <a:pPr marL="285750" indent="-285750" defTabSz="914400">
              <a:lnSpc>
                <a:spcPct val="100000"/>
              </a:lnSpc>
              <a:spcBef>
                <a:spcPts val="0"/>
              </a:spcBef>
              <a:buSzTx/>
              <a:buFont typeface="Arial" panose="020B0604020202020204" pitchFamily="34" charset="0"/>
              <a:buChar char="•"/>
            </a:pPr>
            <a:endParaRPr lang="en-US" sz="1400" spc="-50" dirty="0">
              <a:gradFill>
                <a:gsLst>
                  <a:gs pos="5417">
                    <a:srgbClr val="53565A"/>
                  </a:gs>
                  <a:gs pos="28000">
                    <a:srgbClr val="53565A"/>
                  </a:gs>
                </a:gsLst>
                <a:lin ang="5400000" scaled="0"/>
              </a:gradFill>
              <a:latin typeface="Arial"/>
            </a:endParaRPr>
          </a:p>
          <a:p>
            <a:pPr defTabSz="914400">
              <a:lnSpc>
                <a:spcPct val="100000"/>
              </a:lnSpc>
              <a:spcBef>
                <a:spcPts val="0"/>
              </a:spcBef>
              <a:buSzTx/>
            </a:pPr>
            <a:endParaRPr lang="en-US" sz="1400" spc="-50" dirty="0" smtClean="0">
              <a:gradFill>
                <a:gsLst>
                  <a:gs pos="5417">
                    <a:srgbClr val="53565A"/>
                  </a:gs>
                  <a:gs pos="28000">
                    <a:srgbClr val="53565A"/>
                  </a:gs>
                </a:gsLst>
                <a:lin ang="5400000" scaled="0"/>
              </a:gradFill>
              <a:latin typeface="Arial"/>
            </a:endParaRPr>
          </a:p>
          <a:p>
            <a:pPr marL="285750" indent="-285750" defTabSz="914400">
              <a:lnSpc>
                <a:spcPct val="100000"/>
              </a:lnSpc>
              <a:spcBef>
                <a:spcPts val="0"/>
              </a:spcBef>
              <a:buSzTx/>
              <a:buFont typeface="Arial" panose="020B0604020202020204" pitchFamily="34" charset="0"/>
              <a:buChar char="•"/>
            </a:pPr>
            <a:endParaRPr lang="en-US" sz="1400" u="sng" spc="-50" dirty="0">
              <a:solidFill>
                <a:srgbClr val="00B050"/>
              </a:solidFill>
              <a:latin typeface="Arial"/>
            </a:endParaRPr>
          </a:p>
          <a:p>
            <a:pPr lvl="0" defTabSz="914400">
              <a:lnSpc>
                <a:spcPct val="100000"/>
              </a:lnSpc>
              <a:spcBef>
                <a:spcPts val="0"/>
              </a:spcBef>
              <a:buSzTx/>
            </a:pPr>
            <a:endParaRPr lang="en-US" sz="1400" dirty="0">
              <a:gradFill>
                <a:gsLst>
                  <a:gs pos="5417">
                    <a:srgbClr val="53565A"/>
                  </a:gs>
                  <a:gs pos="28000">
                    <a:srgbClr val="53565A"/>
                  </a:gs>
                </a:gsLst>
                <a:lin ang="5400000" scaled="0"/>
              </a:gradFill>
              <a:latin typeface="Arial"/>
            </a:endParaRPr>
          </a:p>
          <a:p>
            <a:pPr lvl="0" defTabSz="914400">
              <a:lnSpc>
                <a:spcPct val="100000"/>
              </a:lnSpc>
              <a:spcBef>
                <a:spcPts val="0"/>
              </a:spcBef>
              <a:buSzTx/>
            </a:pPr>
            <a:endParaRPr lang="en-US" sz="1400" dirty="0">
              <a:gradFill>
                <a:gsLst>
                  <a:gs pos="5417">
                    <a:srgbClr val="53565A"/>
                  </a:gs>
                  <a:gs pos="28000">
                    <a:srgbClr val="53565A"/>
                  </a:gs>
                </a:gsLst>
                <a:lin ang="5400000" scaled="0"/>
              </a:gradFill>
              <a:latin typeface="Arial"/>
            </a:endParaRPr>
          </a:p>
        </p:txBody>
      </p:sp>
      <p:grpSp>
        <p:nvGrpSpPr>
          <p:cNvPr id="13" name="Group 12"/>
          <p:cNvGrpSpPr/>
          <p:nvPr/>
        </p:nvGrpSpPr>
        <p:grpSpPr>
          <a:xfrm>
            <a:off x="698632" y="1568592"/>
            <a:ext cx="540044" cy="440197"/>
            <a:chOff x="2751138" y="1573213"/>
            <a:chExt cx="463550" cy="377825"/>
          </a:xfrm>
          <a:solidFill>
            <a:srgbClr val="FFFFFF"/>
          </a:solidFill>
        </p:grpSpPr>
        <p:sp>
          <p:nvSpPr>
            <p:cNvPr id="15" name="Freeform 14"/>
            <p:cNvSpPr>
              <a:spLocks noEditPoints="1"/>
            </p:cNvSpPr>
            <p:nvPr/>
          </p:nvSpPr>
          <p:spPr bwMode="auto">
            <a:xfrm>
              <a:off x="2751138" y="1573213"/>
              <a:ext cx="463550" cy="377825"/>
            </a:xfrm>
            <a:custGeom>
              <a:avLst/>
              <a:gdLst>
                <a:gd name="T0" fmla="*/ 292 w 292"/>
                <a:gd name="T1" fmla="*/ 192 h 238"/>
                <a:gd name="T2" fmla="*/ 292 w 292"/>
                <a:gd name="T3" fmla="*/ 0 h 238"/>
                <a:gd name="T4" fmla="*/ 0 w 292"/>
                <a:gd name="T5" fmla="*/ 0 h 238"/>
                <a:gd name="T6" fmla="*/ 0 w 292"/>
                <a:gd name="T7" fmla="*/ 192 h 238"/>
                <a:gd name="T8" fmla="*/ 87 w 292"/>
                <a:gd name="T9" fmla="*/ 192 h 238"/>
                <a:gd name="T10" fmla="*/ 87 w 292"/>
                <a:gd name="T11" fmla="*/ 211 h 238"/>
                <a:gd name="T12" fmla="*/ 47 w 292"/>
                <a:gd name="T13" fmla="*/ 211 h 238"/>
                <a:gd name="T14" fmla="*/ 47 w 292"/>
                <a:gd name="T15" fmla="*/ 238 h 238"/>
                <a:gd name="T16" fmla="*/ 249 w 292"/>
                <a:gd name="T17" fmla="*/ 238 h 238"/>
                <a:gd name="T18" fmla="*/ 249 w 292"/>
                <a:gd name="T19" fmla="*/ 211 h 238"/>
                <a:gd name="T20" fmla="*/ 208 w 292"/>
                <a:gd name="T21" fmla="*/ 211 h 238"/>
                <a:gd name="T22" fmla="*/ 208 w 292"/>
                <a:gd name="T23" fmla="*/ 192 h 238"/>
                <a:gd name="T24" fmla="*/ 292 w 292"/>
                <a:gd name="T25" fmla="*/ 192 h 238"/>
                <a:gd name="T26" fmla="*/ 240 w 292"/>
                <a:gd name="T27" fmla="*/ 228 h 238"/>
                <a:gd name="T28" fmla="*/ 55 w 292"/>
                <a:gd name="T29" fmla="*/ 228 h 238"/>
                <a:gd name="T30" fmla="*/ 55 w 292"/>
                <a:gd name="T31" fmla="*/ 220 h 238"/>
                <a:gd name="T32" fmla="*/ 240 w 292"/>
                <a:gd name="T33" fmla="*/ 220 h 238"/>
                <a:gd name="T34" fmla="*/ 240 w 292"/>
                <a:gd name="T35" fmla="*/ 228 h 238"/>
                <a:gd name="T36" fmla="*/ 200 w 292"/>
                <a:gd name="T37" fmla="*/ 197 h 238"/>
                <a:gd name="T38" fmla="*/ 200 w 292"/>
                <a:gd name="T39" fmla="*/ 211 h 238"/>
                <a:gd name="T40" fmla="*/ 95 w 292"/>
                <a:gd name="T41" fmla="*/ 211 h 238"/>
                <a:gd name="T42" fmla="*/ 95 w 292"/>
                <a:gd name="T43" fmla="*/ 197 h 238"/>
                <a:gd name="T44" fmla="*/ 200 w 292"/>
                <a:gd name="T45" fmla="*/ 197 h 238"/>
                <a:gd name="T46" fmla="*/ 8 w 292"/>
                <a:gd name="T47" fmla="*/ 9 h 238"/>
                <a:gd name="T48" fmla="*/ 284 w 292"/>
                <a:gd name="T49" fmla="*/ 9 h 238"/>
                <a:gd name="T50" fmla="*/ 284 w 292"/>
                <a:gd name="T51" fmla="*/ 183 h 238"/>
                <a:gd name="T52" fmla="*/ 8 w 292"/>
                <a:gd name="T53" fmla="*/ 183 h 238"/>
                <a:gd name="T54" fmla="*/ 8 w 292"/>
                <a:gd name="T55" fmla="*/ 9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92" h="238">
                  <a:moveTo>
                    <a:pt x="292" y="192"/>
                  </a:moveTo>
                  <a:lnTo>
                    <a:pt x="292" y="0"/>
                  </a:lnTo>
                  <a:lnTo>
                    <a:pt x="0" y="0"/>
                  </a:lnTo>
                  <a:lnTo>
                    <a:pt x="0" y="192"/>
                  </a:lnTo>
                  <a:lnTo>
                    <a:pt x="87" y="192"/>
                  </a:lnTo>
                  <a:lnTo>
                    <a:pt x="87" y="211"/>
                  </a:lnTo>
                  <a:lnTo>
                    <a:pt x="47" y="211"/>
                  </a:lnTo>
                  <a:lnTo>
                    <a:pt x="47" y="238"/>
                  </a:lnTo>
                  <a:lnTo>
                    <a:pt x="249" y="238"/>
                  </a:lnTo>
                  <a:lnTo>
                    <a:pt x="249" y="211"/>
                  </a:lnTo>
                  <a:lnTo>
                    <a:pt x="208" y="211"/>
                  </a:lnTo>
                  <a:lnTo>
                    <a:pt x="208" y="192"/>
                  </a:lnTo>
                  <a:lnTo>
                    <a:pt x="292" y="192"/>
                  </a:lnTo>
                  <a:close/>
                  <a:moveTo>
                    <a:pt x="240" y="228"/>
                  </a:moveTo>
                  <a:lnTo>
                    <a:pt x="55" y="228"/>
                  </a:lnTo>
                  <a:lnTo>
                    <a:pt x="55" y="220"/>
                  </a:lnTo>
                  <a:lnTo>
                    <a:pt x="240" y="220"/>
                  </a:lnTo>
                  <a:lnTo>
                    <a:pt x="240" y="228"/>
                  </a:lnTo>
                  <a:close/>
                  <a:moveTo>
                    <a:pt x="200" y="197"/>
                  </a:moveTo>
                  <a:lnTo>
                    <a:pt x="200" y="211"/>
                  </a:lnTo>
                  <a:lnTo>
                    <a:pt x="95" y="211"/>
                  </a:lnTo>
                  <a:lnTo>
                    <a:pt x="95" y="197"/>
                  </a:lnTo>
                  <a:lnTo>
                    <a:pt x="200" y="197"/>
                  </a:lnTo>
                  <a:close/>
                  <a:moveTo>
                    <a:pt x="8" y="9"/>
                  </a:moveTo>
                  <a:lnTo>
                    <a:pt x="284" y="9"/>
                  </a:lnTo>
                  <a:lnTo>
                    <a:pt x="284" y="183"/>
                  </a:lnTo>
                  <a:lnTo>
                    <a:pt x="8" y="183"/>
                  </a:lnTo>
                  <a:lnTo>
                    <a:pt x="8" y="9"/>
                  </a:lnTo>
                  <a:close/>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sp>
          <p:nvSpPr>
            <p:cNvPr id="19" name="Freeform 18"/>
            <p:cNvSpPr>
              <a:spLocks noEditPoints="1"/>
            </p:cNvSpPr>
            <p:nvPr/>
          </p:nvSpPr>
          <p:spPr bwMode="auto">
            <a:xfrm>
              <a:off x="2797176" y="1616076"/>
              <a:ext cx="347663" cy="209550"/>
            </a:xfrm>
            <a:custGeom>
              <a:avLst/>
              <a:gdLst>
                <a:gd name="T0" fmla="*/ 31 w 219"/>
                <a:gd name="T1" fmla="*/ 132 h 132"/>
                <a:gd name="T2" fmla="*/ 24 w 219"/>
                <a:gd name="T3" fmla="*/ 126 h 132"/>
                <a:gd name="T4" fmla="*/ 75 w 219"/>
                <a:gd name="T5" fmla="*/ 57 h 132"/>
                <a:gd name="T6" fmla="*/ 142 w 219"/>
                <a:gd name="T7" fmla="*/ 103 h 132"/>
                <a:gd name="T8" fmla="*/ 213 w 219"/>
                <a:gd name="T9" fmla="*/ 31 h 132"/>
                <a:gd name="T10" fmla="*/ 219 w 219"/>
                <a:gd name="T11" fmla="*/ 38 h 132"/>
                <a:gd name="T12" fmla="*/ 143 w 219"/>
                <a:gd name="T13" fmla="*/ 115 h 132"/>
                <a:gd name="T14" fmla="*/ 77 w 219"/>
                <a:gd name="T15" fmla="*/ 69 h 132"/>
                <a:gd name="T16" fmla="*/ 31 w 219"/>
                <a:gd name="T17" fmla="*/ 132 h 132"/>
                <a:gd name="T18" fmla="*/ 54 w 219"/>
                <a:gd name="T19" fmla="*/ 21 h 132"/>
                <a:gd name="T20" fmla="*/ 32 w 219"/>
                <a:gd name="T21" fmla="*/ 21 h 132"/>
                <a:gd name="T22" fmla="*/ 32 w 219"/>
                <a:gd name="T23" fmla="*/ 0 h 132"/>
                <a:gd name="T24" fmla="*/ 23 w 219"/>
                <a:gd name="T25" fmla="*/ 0 h 132"/>
                <a:gd name="T26" fmla="*/ 23 w 219"/>
                <a:gd name="T27" fmla="*/ 21 h 132"/>
                <a:gd name="T28" fmla="*/ 0 w 219"/>
                <a:gd name="T29" fmla="*/ 21 h 132"/>
                <a:gd name="T30" fmla="*/ 0 w 219"/>
                <a:gd name="T31" fmla="*/ 30 h 132"/>
                <a:gd name="T32" fmla="*/ 23 w 219"/>
                <a:gd name="T33" fmla="*/ 30 h 132"/>
                <a:gd name="T34" fmla="*/ 23 w 219"/>
                <a:gd name="T35" fmla="*/ 52 h 132"/>
                <a:gd name="T36" fmla="*/ 32 w 219"/>
                <a:gd name="T37" fmla="*/ 52 h 132"/>
                <a:gd name="T38" fmla="*/ 32 w 219"/>
                <a:gd name="T39" fmla="*/ 30 h 132"/>
                <a:gd name="T40" fmla="*/ 54 w 219"/>
                <a:gd name="T41" fmla="*/ 30 h 132"/>
                <a:gd name="T42" fmla="*/ 54 w 219"/>
                <a:gd name="T43" fmla="*/ 21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9" h="132">
                  <a:moveTo>
                    <a:pt x="31" y="132"/>
                  </a:moveTo>
                  <a:lnTo>
                    <a:pt x="24" y="126"/>
                  </a:lnTo>
                  <a:lnTo>
                    <a:pt x="75" y="57"/>
                  </a:lnTo>
                  <a:lnTo>
                    <a:pt x="142" y="103"/>
                  </a:lnTo>
                  <a:lnTo>
                    <a:pt x="213" y="31"/>
                  </a:lnTo>
                  <a:lnTo>
                    <a:pt x="219" y="38"/>
                  </a:lnTo>
                  <a:lnTo>
                    <a:pt x="143" y="115"/>
                  </a:lnTo>
                  <a:lnTo>
                    <a:pt x="77" y="69"/>
                  </a:lnTo>
                  <a:lnTo>
                    <a:pt x="31" y="132"/>
                  </a:lnTo>
                  <a:close/>
                  <a:moveTo>
                    <a:pt x="54" y="21"/>
                  </a:moveTo>
                  <a:lnTo>
                    <a:pt x="32" y="21"/>
                  </a:lnTo>
                  <a:lnTo>
                    <a:pt x="32" y="0"/>
                  </a:lnTo>
                  <a:lnTo>
                    <a:pt x="23" y="0"/>
                  </a:lnTo>
                  <a:lnTo>
                    <a:pt x="23" y="21"/>
                  </a:lnTo>
                  <a:lnTo>
                    <a:pt x="0" y="21"/>
                  </a:lnTo>
                  <a:lnTo>
                    <a:pt x="0" y="30"/>
                  </a:lnTo>
                  <a:lnTo>
                    <a:pt x="23" y="30"/>
                  </a:lnTo>
                  <a:lnTo>
                    <a:pt x="23" y="52"/>
                  </a:lnTo>
                  <a:lnTo>
                    <a:pt x="32" y="52"/>
                  </a:lnTo>
                  <a:lnTo>
                    <a:pt x="32" y="30"/>
                  </a:lnTo>
                  <a:lnTo>
                    <a:pt x="54" y="30"/>
                  </a:lnTo>
                  <a:lnTo>
                    <a:pt x="54" y="21"/>
                  </a:lnTo>
                  <a:close/>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8" name="Title 1"/>
          <p:cNvSpPr txBox="1">
            <a:spLocks/>
          </p:cNvSpPr>
          <p:nvPr/>
        </p:nvSpPr>
        <p:spPr>
          <a:xfrm>
            <a:off x="461391" y="304808"/>
            <a:ext cx="8396863" cy="620359"/>
          </a:xfrm>
          <a:prstGeom prst="rect">
            <a:avLst/>
          </a:prstGeom>
        </p:spPr>
        <p:txBody>
          <a:bodyPr vert="horz" lIns="121914" tIns="60957" rIns="121914" bIns="60957" rtlCol="0" anchor="b" anchorCtr="0">
            <a:normAutofit/>
          </a:bodyPr>
          <a:lstStyle>
            <a:lvl1pPr algn="l" defTabSz="914400" rtl="0" eaLnBrk="1" latinLnBrk="0" hangingPunct="1">
              <a:lnSpc>
                <a:spcPct val="90000"/>
              </a:lnSpc>
              <a:spcBef>
                <a:spcPct val="0"/>
              </a:spcBef>
              <a:buNone/>
              <a:defRPr sz="2000" b="0" kern="1200">
                <a:solidFill>
                  <a:schemeClr val="tx1"/>
                </a:solidFill>
                <a:latin typeface="Arial" pitchFamily="34" charset="0"/>
                <a:ea typeface="+mj-ea"/>
                <a:cs typeface="Arial" pitchFamily="34" charset="0"/>
              </a:defRPr>
            </a:lvl1pPr>
          </a:lstStyle>
          <a:p>
            <a:r>
              <a:rPr lang="en-US" dirty="0" smtClean="0"/>
              <a:t>Mature Agile Organization Structure</a:t>
            </a:r>
            <a:endParaRPr lang="en-US" dirty="0"/>
          </a:p>
        </p:txBody>
      </p:sp>
      <p:sp>
        <p:nvSpPr>
          <p:cNvPr id="9" name="Rectangle 26"/>
          <p:cNvSpPr>
            <a:spLocks noChangeArrowheads="1"/>
          </p:cNvSpPr>
          <p:nvPr/>
        </p:nvSpPr>
        <p:spPr bwMode="auto">
          <a:xfrm>
            <a:off x="531099" y="1337812"/>
            <a:ext cx="875110" cy="4453395"/>
          </a:xfrm>
          <a:prstGeom prst="rect">
            <a:avLst/>
          </a:prstGeom>
          <a:solidFill>
            <a:srgbClr val="00549F"/>
          </a:solidFill>
          <a:ln>
            <a:noFill/>
          </a:ln>
          <a:extLst/>
        </p:spPr>
        <p:txBody>
          <a:bodyPr vert="horz" wrap="square" lIns="51192" tIns="36566" rIns="21938" bIns="36566" numCol="1" anchor="ctr" anchorCtr="0" compatLnSpc="1">
            <a:prstTxWarp prst="textNoShape">
              <a:avLst/>
            </a:prstTxWarp>
          </a:bodyPr>
          <a:lstStyle/>
          <a:p>
            <a:pPr defTabSz="1219140">
              <a:lnSpc>
                <a:spcPct val="95000"/>
              </a:lnSpc>
            </a:pPr>
            <a:endParaRPr lang="en-US" sz="900" dirty="0">
              <a:solidFill>
                <a:srgbClr val="53565A"/>
              </a:solidFill>
            </a:endParaRPr>
          </a:p>
        </p:txBody>
      </p:sp>
      <p:sp>
        <p:nvSpPr>
          <p:cNvPr id="18" name="Freeform 35"/>
          <p:cNvSpPr>
            <a:spLocks noChangeAspect="1" noEditPoints="1"/>
          </p:cNvSpPr>
          <p:nvPr/>
        </p:nvSpPr>
        <p:spPr bwMode="auto">
          <a:xfrm>
            <a:off x="740452" y="1618532"/>
            <a:ext cx="428663" cy="561725"/>
          </a:xfrm>
          <a:custGeom>
            <a:avLst/>
            <a:gdLst>
              <a:gd name="T0" fmla="*/ 595 w 2216"/>
              <a:gd name="T1" fmla="*/ 179 h 2178"/>
              <a:gd name="T2" fmla="*/ 179 w 2216"/>
              <a:gd name="T3" fmla="*/ 2178 h 2178"/>
              <a:gd name="T4" fmla="*/ 2208 w 2216"/>
              <a:gd name="T5" fmla="*/ 1411 h 2178"/>
              <a:gd name="T6" fmla="*/ 2010 w 2216"/>
              <a:gd name="T7" fmla="*/ 355 h 2178"/>
              <a:gd name="T8" fmla="*/ 947 w 2216"/>
              <a:gd name="T9" fmla="*/ 1467 h 2178"/>
              <a:gd name="T10" fmla="*/ 644 w 2216"/>
              <a:gd name="T11" fmla="*/ 1530 h 2178"/>
              <a:gd name="T12" fmla="*/ 761 w 2216"/>
              <a:gd name="T13" fmla="*/ 715 h 2178"/>
              <a:gd name="T14" fmla="*/ 1226 w 2216"/>
              <a:gd name="T15" fmla="*/ 715 h 2178"/>
              <a:gd name="T16" fmla="*/ 1437 w 2216"/>
              <a:gd name="T17" fmla="*/ 856 h 2178"/>
              <a:gd name="T18" fmla="*/ 1412 w 2216"/>
              <a:gd name="T19" fmla="*/ 860 h 2178"/>
              <a:gd name="T20" fmla="*/ 1286 w 2216"/>
              <a:gd name="T21" fmla="*/ 759 h 2178"/>
              <a:gd name="T22" fmla="*/ 1285 w 2216"/>
              <a:gd name="T23" fmla="*/ 728 h 2178"/>
              <a:gd name="T24" fmla="*/ 1493 w 2216"/>
              <a:gd name="T25" fmla="*/ 664 h 2178"/>
              <a:gd name="T26" fmla="*/ 1449 w 2216"/>
              <a:gd name="T27" fmla="*/ 852 h 2178"/>
              <a:gd name="T28" fmla="*/ 896 w 2216"/>
              <a:gd name="T29" fmla="*/ 1411 h 2178"/>
              <a:gd name="T30" fmla="*/ 893 w 2216"/>
              <a:gd name="T31" fmla="*/ 1440 h 2178"/>
              <a:gd name="T32" fmla="*/ 882 w 2216"/>
              <a:gd name="T33" fmla="*/ 1467 h 2178"/>
              <a:gd name="T34" fmla="*/ 688 w 2216"/>
              <a:gd name="T35" fmla="*/ 1490 h 2178"/>
              <a:gd name="T36" fmla="*/ 786 w 2216"/>
              <a:gd name="T37" fmla="*/ 1293 h 2178"/>
              <a:gd name="T38" fmla="*/ 810 w 2216"/>
              <a:gd name="T39" fmla="*/ 1297 h 2178"/>
              <a:gd name="T40" fmla="*/ 896 w 2216"/>
              <a:gd name="T41" fmla="*/ 1411 h 2178"/>
              <a:gd name="T42" fmla="*/ 2045 w 2216"/>
              <a:gd name="T43" fmla="*/ 297 h 2178"/>
              <a:gd name="T44" fmla="*/ 2010 w 2216"/>
              <a:gd name="T45" fmla="*/ 294 h 2178"/>
              <a:gd name="T46" fmla="*/ 1956 w 2216"/>
              <a:gd name="T47" fmla="*/ 265 h 2178"/>
              <a:gd name="T48" fmla="*/ 1925 w 2216"/>
              <a:gd name="T49" fmla="*/ 218 h 2178"/>
              <a:gd name="T50" fmla="*/ 1919 w 2216"/>
              <a:gd name="T51" fmla="*/ 168 h 2178"/>
              <a:gd name="T52" fmla="*/ 891 w 2216"/>
              <a:gd name="T53" fmla="*/ 158 h 2178"/>
              <a:gd name="T54" fmla="*/ 892 w 2216"/>
              <a:gd name="T55" fmla="*/ 188 h 2178"/>
              <a:gd name="T56" fmla="*/ 804 w 2216"/>
              <a:gd name="T57" fmla="*/ 294 h 2178"/>
              <a:gd name="T58" fmla="*/ 780 w 2216"/>
              <a:gd name="T59" fmla="*/ 297 h 2178"/>
              <a:gd name="T60" fmla="*/ 705 w 2216"/>
              <a:gd name="T61" fmla="*/ 276 h 2178"/>
              <a:gd name="T62" fmla="*/ 674 w 2216"/>
              <a:gd name="T63" fmla="*/ 243 h 2178"/>
              <a:gd name="T64" fmla="*/ 235 w 2216"/>
              <a:gd name="T65" fmla="*/ 631 h 2178"/>
              <a:gd name="T66" fmla="*/ 274 w 2216"/>
              <a:gd name="T67" fmla="*/ 656 h 2178"/>
              <a:gd name="T68" fmla="*/ 311 w 2216"/>
              <a:gd name="T69" fmla="*/ 729 h 2178"/>
              <a:gd name="T70" fmla="*/ 309 w 2216"/>
              <a:gd name="T71" fmla="*/ 767 h 2178"/>
              <a:gd name="T72" fmla="*/ 186 w 2216"/>
              <a:gd name="T73" fmla="*/ 861 h 2178"/>
              <a:gd name="T74" fmla="*/ 162 w 2216"/>
              <a:gd name="T75" fmla="*/ 857 h 2178"/>
              <a:gd name="T76" fmla="*/ 146 w 2216"/>
              <a:gd name="T77" fmla="*/ 1885 h 2178"/>
              <a:gd name="T78" fmla="*/ 192 w 2216"/>
              <a:gd name="T79" fmla="*/ 1881 h 2178"/>
              <a:gd name="T80" fmla="*/ 252 w 2216"/>
              <a:gd name="T81" fmla="*/ 1905 h 2178"/>
              <a:gd name="T82" fmla="*/ 295 w 2216"/>
              <a:gd name="T83" fmla="*/ 1973 h 2178"/>
              <a:gd name="T84" fmla="*/ 297 w 2216"/>
              <a:gd name="T85" fmla="*/ 2012 h 2178"/>
              <a:gd name="T86" fmla="*/ 1325 w 2216"/>
              <a:gd name="T87" fmla="*/ 2025 h 2178"/>
              <a:gd name="T88" fmla="*/ 1322 w 2216"/>
              <a:gd name="T89" fmla="*/ 1999 h 2178"/>
              <a:gd name="T90" fmla="*/ 1327 w 2216"/>
              <a:gd name="T91" fmla="*/ 1965 h 2178"/>
              <a:gd name="T92" fmla="*/ 1429 w 2216"/>
              <a:gd name="T93" fmla="*/ 1881 h 2178"/>
              <a:gd name="T94" fmla="*/ 1510 w 2216"/>
              <a:gd name="T95" fmla="*/ 1902 h 2178"/>
              <a:gd name="T96" fmla="*/ 1545 w 2216"/>
              <a:gd name="T97" fmla="*/ 1941 h 2178"/>
              <a:gd name="T98" fmla="*/ 1859 w 2216"/>
              <a:gd name="T99" fmla="*/ 1467 h 2178"/>
              <a:gd name="T100" fmla="*/ 1995 w 2216"/>
              <a:gd name="T101" fmla="*/ 1525 h 2178"/>
              <a:gd name="T102" fmla="*/ 1952 w 2216"/>
              <a:gd name="T103" fmla="*/ 1501 h 2178"/>
              <a:gd name="T104" fmla="*/ 1916 w 2216"/>
              <a:gd name="T105" fmla="*/ 1448 h 2178"/>
              <a:gd name="T106" fmla="*/ 1911 w 2216"/>
              <a:gd name="T107" fmla="*/ 1420 h 2178"/>
              <a:gd name="T108" fmla="*/ 2020 w 2216"/>
              <a:gd name="T109" fmla="*/ 1293 h 2178"/>
              <a:gd name="T110" fmla="*/ 2052 w 2216"/>
              <a:gd name="T111" fmla="*/ 1294 h 2178"/>
              <a:gd name="T112" fmla="*/ 2148 w 2216"/>
              <a:gd name="T113" fmla="*/ 1411 h 2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216" h="2178">
                <a:moveTo>
                  <a:pt x="2070" y="1237"/>
                </a:moveTo>
                <a:cubicBezTo>
                  <a:pt x="2070" y="354"/>
                  <a:pt x="2070" y="354"/>
                  <a:pt x="2070" y="354"/>
                </a:cubicBezTo>
                <a:cubicBezTo>
                  <a:pt x="2153" y="339"/>
                  <a:pt x="2216" y="266"/>
                  <a:pt x="2216" y="179"/>
                </a:cubicBezTo>
                <a:cubicBezTo>
                  <a:pt x="2216" y="80"/>
                  <a:pt x="2136" y="0"/>
                  <a:pt x="2037" y="0"/>
                </a:cubicBezTo>
                <a:cubicBezTo>
                  <a:pt x="1946" y="0"/>
                  <a:pt x="1870" y="69"/>
                  <a:pt x="1860" y="158"/>
                </a:cubicBezTo>
                <a:cubicBezTo>
                  <a:pt x="951" y="158"/>
                  <a:pt x="951" y="158"/>
                  <a:pt x="951" y="158"/>
                </a:cubicBezTo>
                <a:cubicBezTo>
                  <a:pt x="941" y="69"/>
                  <a:pt x="865" y="0"/>
                  <a:pt x="774" y="0"/>
                </a:cubicBezTo>
                <a:cubicBezTo>
                  <a:pt x="675" y="0"/>
                  <a:pt x="595" y="80"/>
                  <a:pt x="595" y="179"/>
                </a:cubicBezTo>
                <a:cubicBezTo>
                  <a:pt x="595" y="215"/>
                  <a:pt x="606" y="249"/>
                  <a:pt x="625" y="277"/>
                </a:cubicBezTo>
                <a:cubicBezTo>
                  <a:pt x="283" y="587"/>
                  <a:pt x="283" y="587"/>
                  <a:pt x="283" y="587"/>
                </a:cubicBezTo>
                <a:cubicBezTo>
                  <a:pt x="256" y="572"/>
                  <a:pt x="225" y="563"/>
                  <a:pt x="192" y="563"/>
                </a:cubicBezTo>
                <a:cubicBezTo>
                  <a:pt x="94" y="563"/>
                  <a:pt x="14" y="643"/>
                  <a:pt x="14" y="742"/>
                </a:cubicBezTo>
                <a:cubicBezTo>
                  <a:pt x="14" y="824"/>
                  <a:pt x="70" y="894"/>
                  <a:pt x="146" y="914"/>
                </a:cubicBezTo>
                <a:cubicBezTo>
                  <a:pt x="146" y="1823"/>
                  <a:pt x="146" y="1823"/>
                  <a:pt x="146" y="1823"/>
                </a:cubicBezTo>
                <a:cubicBezTo>
                  <a:pt x="63" y="1839"/>
                  <a:pt x="0" y="1912"/>
                  <a:pt x="0" y="1999"/>
                </a:cubicBezTo>
                <a:cubicBezTo>
                  <a:pt x="0" y="2098"/>
                  <a:pt x="80" y="2178"/>
                  <a:pt x="179" y="2178"/>
                </a:cubicBezTo>
                <a:cubicBezTo>
                  <a:pt x="269" y="2178"/>
                  <a:pt x="343" y="2111"/>
                  <a:pt x="356" y="2025"/>
                </a:cubicBezTo>
                <a:cubicBezTo>
                  <a:pt x="1264" y="2025"/>
                  <a:pt x="1264" y="2025"/>
                  <a:pt x="1264" y="2025"/>
                </a:cubicBezTo>
                <a:cubicBezTo>
                  <a:pt x="1277" y="2111"/>
                  <a:pt x="1351" y="2178"/>
                  <a:pt x="1441" y="2178"/>
                </a:cubicBezTo>
                <a:cubicBezTo>
                  <a:pt x="1540" y="2178"/>
                  <a:pt x="1620" y="2098"/>
                  <a:pt x="1620" y="1999"/>
                </a:cubicBezTo>
                <a:cubicBezTo>
                  <a:pt x="1620" y="1965"/>
                  <a:pt x="1611" y="1933"/>
                  <a:pt x="1594" y="1906"/>
                </a:cubicBezTo>
                <a:cubicBezTo>
                  <a:pt x="1959" y="1576"/>
                  <a:pt x="1959" y="1576"/>
                  <a:pt x="1959" y="1576"/>
                </a:cubicBezTo>
                <a:cubicBezTo>
                  <a:pt x="1981" y="1585"/>
                  <a:pt x="2004" y="1590"/>
                  <a:pt x="2029" y="1590"/>
                </a:cubicBezTo>
                <a:cubicBezTo>
                  <a:pt x="2128" y="1590"/>
                  <a:pt x="2208" y="1510"/>
                  <a:pt x="2208" y="1411"/>
                </a:cubicBezTo>
                <a:cubicBezTo>
                  <a:pt x="2208" y="1327"/>
                  <a:pt x="2149" y="1256"/>
                  <a:pt x="2070" y="1237"/>
                </a:cubicBezTo>
                <a:close/>
                <a:moveTo>
                  <a:pt x="1850" y="1407"/>
                </a:moveTo>
                <a:cubicBezTo>
                  <a:pt x="1455" y="1407"/>
                  <a:pt x="1455" y="1407"/>
                  <a:pt x="1455" y="1407"/>
                </a:cubicBezTo>
                <a:cubicBezTo>
                  <a:pt x="1455" y="913"/>
                  <a:pt x="1455" y="913"/>
                  <a:pt x="1455" y="913"/>
                </a:cubicBezTo>
                <a:cubicBezTo>
                  <a:pt x="1529" y="891"/>
                  <a:pt x="1582" y="822"/>
                  <a:pt x="1582" y="742"/>
                </a:cubicBezTo>
                <a:cubicBezTo>
                  <a:pt x="1582" y="713"/>
                  <a:pt x="1575" y="685"/>
                  <a:pt x="1563" y="661"/>
                </a:cubicBezTo>
                <a:cubicBezTo>
                  <a:pt x="1934" y="324"/>
                  <a:pt x="1934" y="324"/>
                  <a:pt x="1934" y="324"/>
                </a:cubicBezTo>
                <a:cubicBezTo>
                  <a:pt x="1956" y="340"/>
                  <a:pt x="1982" y="351"/>
                  <a:pt x="2010" y="355"/>
                </a:cubicBezTo>
                <a:cubicBezTo>
                  <a:pt x="2010" y="1233"/>
                  <a:pt x="2010" y="1233"/>
                  <a:pt x="2010" y="1233"/>
                </a:cubicBezTo>
                <a:cubicBezTo>
                  <a:pt x="1922" y="1242"/>
                  <a:pt x="1852" y="1317"/>
                  <a:pt x="1850" y="1407"/>
                </a:cubicBezTo>
                <a:close/>
                <a:moveTo>
                  <a:pt x="1266" y="1965"/>
                </a:moveTo>
                <a:cubicBezTo>
                  <a:pt x="354" y="1965"/>
                  <a:pt x="354" y="1965"/>
                  <a:pt x="354" y="1965"/>
                </a:cubicBezTo>
                <a:cubicBezTo>
                  <a:pt x="350" y="1941"/>
                  <a:pt x="340" y="1918"/>
                  <a:pt x="327" y="1898"/>
                </a:cubicBezTo>
                <a:cubicBezTo>
                  <a:pt x="691" y="1568"/>
                  <a:pt x="691" y="1568"/>
                  <a:pt x="691" y="1568"/>
                </a:cubicBezTo>
                <a:cubicBezTo>
                  <a:pt x="717" y="1582"/>
                  <a:pt x="746" y="1590"/>
                  <a:pt x="777" y="1590"/>
                </a:cubicBezTo>
                <a:cubicBezTo>
                  <a:pt x="857" y="1590"/>
                  <a:pt x="924" y="1538"/>
                  <a:pt x="947" y="1467"/>
                </a:cubicBezTo>
                <a:cubicBezTo>
                  <a:pt x="1395" y="1467"/>
                  <a:pt x="1395" y="1467"/>
                  <a:pt x="1395" y="1467"/>
                </a:cubicBezTo>
                <a:cubicBezTo>
                  <a:pt x="1395" y="1826"/>
                  <a:pt x="1395" y="1826"/>
                  <a:pt x="1395" y="1826"/>
                </a:cubicBezTo>
                <a:cubicBezTo>
                  <a:pt x="1330" y="1844"/>
                  <a:pt x="1279" y="1898"/>
                  <a:pt x="1266" y="1965"/>
                </a:cubicBezTo>
                <a:close/>
                <a:moveTo>
                  <a:pt x="368" y="775"/>
                </a:moveTo>
                <a:cubicBezTo>
                  <a:pt x="761" y="775"/>
                  <a:pt x="761" y="775"/>
                  <a:pt x="761" y="775"/>
                </a:cubicBezTo>
                <a:cubicBezTo>
                  <a:pt x="761" y="1233"/>
                  <a:pt x="761" y="1233"/>
                  <a:pt x="761" y="1233"/>
                </a:cubicBezTo>
                <a:cubicBezTo>
                  <a:pt x="670" y="1241"/>
                  <a:pt x="598" y="1318"/>
                  <a:pt x="598" y="1411"/>
                </a:cubicBezTo>
                <a:cubicBezTo>
                  <a:pt x="598" y="1457"/>
                  <a:pt x="616" y="1498"/>
                  <a:pt x="644" y="1530"/>
                </a:cubicBezTo>
                <a:cubicBezTo>
                  <a:pt x="285" y="1855"/>
                  <a:pt x="285" y="1855"/>
                  <a:pt x="285" y="1855"/>
                </a:cubicBezTo>
                <a:cubicBezTo>
                  <a:pt x="262" y="1838"/>
                  <a:pt x="235" y="1827"/>
                  <a:pt x="206" y="1822"/>
                </a:cubicBezTo>
                <a:cubicBezTo>
                  <a:pt x="206" y="920"/>
                  <a:pt x="206" y="920"/>
                  <a:pt x="206" y="920"/>
                </a:cubicBezTo>
                <a:cubicBezTo>
                  <a:pt x="287" y="914"/>
                  <a:pt x="353" y="854"/>
                  <a:pt x="368" y="775"/>
                </a:cubicBezTo>
                <a:close/>
                <a:moveTo>
                  <a:pt x="329" y="626"/>
                </a:moveTo>
                <a:cubicBezTo>
                  <a:pt x="666" y="321"/>
                  <a:pt x="666" y="321"/>
                  <a:pt x="666" y="321"/>
                </a:cubicBezTo>
                <a:cubicBezTo>
                  <a:pt x="693" y="341"/>
                  <a:pt x="725" y="354"/>
                  <a:pt x="761" y="357"/>
                </a:cubicBezTo>
                <a:cubicBezTo>
                  <a:pt x="761" y="715"/>
                  <a:pt x="761" y="715"/>
                  <a:pt x="761" y="715"/>
                </a:cubicBezTo>
                <a:cubicBezTo>
                  <a:pt x="369" y="715"/>
                  <a:pt x="369" y="715"/>
                  <a:pt x="369" y="715"/>
                </a:cubicBezTo>
                <a:cubicBezTo>
                  <a:pt x="364" y="682"/>
                  <a:pt x="350" y="651"/>
                  <a:pt x="329" y="626"/>
                </a:cubicBezTo>
                <a:close/>
                <a:moveTo>
                  <a:pt x="948" y="218"/>
                </a:moveTo>
                <a:cubicBezTo>
                  <a:pt x="1863" y="218"/>
                  <a:pt x="1863" y="218"/>
                  <a:pt x="1863" y="218"/>
                </a:cubicBezTo>
                <a:cubicBezTo>
                  <a:pt x="1868" y="241"/>
                  <a:pt x="1878" y="263"/>
                  <a:pt x="1892" y="282"/>
                </a:cubicBezTo>
                <a:cubicBezTo>
                  <a:pt x="1527" y="613"/>
                  <a:pt x="1527" y="613"/>
                  <a:pt x="1527" y="613"/>
                </a:cubicBezTo>
                <a:cubicBezTo>
                  <a:pt x="1495" y="582"/>
                  <a:pt x="1451" y="563"/>
                  <a:pt x="1403" y="563"/>
                </a:cubicBezTo>
                <a:cubicBezTo>
                  <a:pt x="1314" y="563"/>
                  <a:pt x="1239" y="629"/>
                  <a:pt x="1226" y="715"/>
                </a:cubicBezTo>
                <a:cubicBezTo>
                  <a:pt x="821" y="715"/>
                  <a:pt x="821" y="715"/>
                  <a:pt x="821" y="715"/>
                </a:cubicBezTo>
                <a:cubicBezTo>
                  <a:pt x="821" y="351"/>
                  <a:pt x="821" y="351"/>
                  <a:pt x="821" y="351"/>
                </a:cubicBezTo>
                <a:cubicBezTo>
                  <a:pt x="884" y="334"/>
                  <a:pt x="934" y="282"/>
                  <a:pt x="948" y="218"/>
                </a:cubicBezTo>
                <a:close/>
                <a:moveTo>
                  <a:pt x="1449" y="852"/>
                </a:moveTo>
                <a:cubicBezTo>
                  <a:pt x="1449" y="852"/>
                  <a:pt x="1449" y="852"/>
                  <a:pt x="1449" y="852"/>
                </a:cubicBezTo>
                <a:cubicBezTo>
                  <a:pt x="1447" y="852"/>
                  <a:pt x="1445" y="853"/>
                  <a:pt x="1443" y="854"/>
                </a:cubicBezTo>
                <a:cubicBezTo>
                  <a:pt x="1443" y="854"/>
                  <a:pt x="1442" y="854"/>
                  <a:pt x="1442" y="854"/>
                </a:cubicBezTo>
                <a:cubicBezTo>
                  <a:pt x="1440" y="855"/>
                  <a:pt x="1439" y="855"/>
                  <a:pt x="1437" y="856"/>
                </a:cubicBezTo>
                <a:cubicBezTo>
                  <a:pt x="1437" y="856"/>
                  <a:pt x="1436" y="856"/>
                  <a:pt x="1435" y="856"/>
                </a:cubicBezTo>
                <a:cubicBezTo>
                  <a:pt x="1434" y="857"/>
                  <a:pt x="1433" y="857"/>
                  <a:pt x="1431" y="857"/>
                </a:cubicBezTo>
                <a:cubicBezTo>
                  <a:pt x="1431" y="858"/>
                  <a:pt x="1430" y="858"/>
                  <a:pt x="1429" y="858"/>
                </a:cubicBezTo>
                <a:cubicBezTo>
                  <a:pt x="1428" y="858"/>
                  <a:pt x="1426" y="858"/>
                  <a:pt x="1425" y="859"/>
                </a:cubicBezTo>
                <a:cubicBezTo>
                  <a:pt x="1424" y="859"/>
                  <a:pt x="1424" y="859"/>
                  <a:pt x="1423" y="859"/>
                </a:cubicBezTo>
                <a:cubicBezTo>
                  <a:pt x="1421" y="859"/>
                  <a:pt x="1420" y="860"/>
                  <a:pt x="1419" y="860"/>
                </a:cubicBezTo>
                <a:cubicBezTo>
                  <a:pt x="1418" y="860"/>
                  <a:pt x="1417" y="860"/>
                  <a:pt x="1416" y="860"/>
                </a:cubicBezTo>
                <a:cubicBezTo>
                  <a:pt x="1415" y="860"/>
                  <a:pt x="1413" y="860"/>
                  <a:pt x="1412" y="860"/>
                </a:cubicBezTo>
                <a:cubicBezTo>
                  <a:pt x="1411" y="860"/>
                  <a:pt x="1411" y="861"/>
                  <a:pt x="1410" y="861"/>
                </a:cubicBezTo>
                <a:cubicBezTo>
                  <a:pt x="1408" y="861"/>
                  <a:pt x="1406" y="861"/>
                  <a:pt x="1403" y="861"/>
                </a:cubicBezTo>
                <a:cubicBezTo>
                  <a:pt x="1401" y="861"/>
                  <a:pt x="1398" y="861"/>
                  <a:pt x="1395" y="860"/>
                </a:cubicBezTo>
                <a:cubicBezTo>
                  <a:pt x="1395" y="860"/>
                  <a:pt x="1395" y="860"/>
                  <a:pt x="1395" y="860"/>
                </a:cubicBezTo>
                <a:cubicBezTo>
                  <a:pt x="1345" y="857"/>
                  <a:pt x="1303" y="822"/>
                  <a:pt x="1289" y="775"/>
                </a:cubicBezTo>
                <a:cubicBezTo>
                  <a:pt x="1288" y="773"/>
                  <a:pt x="1288" y="770"/>
                  <a:pt x="1287" y="767"/>
                </a:cubicBezTo>
                <a:cubicBezTo>
                  <a:pt x="1287" y="767"/>
                  <a:pt x="1287" y="767"/>
                  <a:pt x="1287" y="767"/>
                </a:cubicBezTo>
                <a:cubicBezTo>
                  <a:pt x="1287" y="765"/>
                  <a:pt x="1286" y="762"/>
                  <a:pt x="1286" y="759"/>
                </a:cubicBezTo>
                <a:cubicBezTo>
                  <a:pt x="1286" y="759"/>
                  <a:pt x="1286" y="759"/>
                  <a:pt x="1286" y="759"/>
                </a:cubicBezTo>
                <a:cubicBezTo>
                  <a:pt x="1285" y="756"/>
                  <a:pt x="1285" y="754"/>
                  <a:pt x="1285" y="751"/>
                </a:cubicBezTo>
                <a:cubicBezTo>
                  <a:pt x="1285" y="751"/>
                  <a:pt x="1285" y="750"/>
                  <a:pt x="1285" y="750"/>
                </a:cubicBezTo>
                <a:cubicBezTo>
                  <a:pt x="1285" y="747"/>
                  <a:pt x="1284" y="744"/>
                  <a:pt x="1284" y="742"/>
                </a:cubicBezTo>
                <a:cubicBezTo>
                  <a:pt x="1284" y="740"/>
                  <a:pt x="1284" y="737"/>
                  <a:pt x="1285" y="735"/>
                </a:cubicBezTo>
                <a:cubicBezTo>
                  <a:pt x="1285" y="735"/>
                  <a:pt x="1285" y="734"/>
                  <a:pt x="1285" y="734"/>
                </a:cubicBezTo>
                <a:cubicBezTo>
                  <a:pt x="1285" y="732"/>
                  <a:pt x="1285" y="730"/>
                  <a:pt x="1285" y="729"/>
                </a:cubicBezTo>
                <a:cubicBezTo>
                  <a:pt x="1285" y="728"/>
                  <a:pt x="1285" y="728"/>
                  <a:pt x="1285" y="728"/>
                </a:cubicBezTo>
                <a:cubicBezTo>
                  <a:pt x="1285" y="726"/>
                  <a:pt x="1286" y="724"/>
                  <a:pt x="1286" y="722"/>
                </a:cubicBezTo>
                <a:cubicBezTo>
                  <a:pt x="1286" y="722"/>
                  <a:pt x="1286" y="722"/>
                  <a:pt x="1286" y="722"/>
                </a:cubicBezTo>
                <a:cubicBezTo>
                  <a:pt x="1286" y="720"/>
                  <a:pt x="1287" y="717"/>
                  <a:pt x="1287" y="715"/>
                </a:cubicBezTo>
                <a:cubicBezTo>
                  <a:pt x="1287" y="715"/>
                  <a:pt x="1287" y="715"/>
                  <a:pt x="1287" y="715"/>
                </a:cubicBezTo>
                <a:cubicBezTo>
                  <a:pt x="1299" y="662"/>
                  <a:pt x="1347" y="623"/>
                  <a:pt x="1403" y="623"/>
                </a:cubicBezTo>
                <a:cubicBezTo>
                  <a:pt x="1434" y="623"/>
                  <a:pt x="1461" y="634"/>
                  <a:pt x="1482" y="653"/>
                </a:cubicBezTo>
                <a:cubicBezTo>
                  <a:pt x="1482" y="653"/>
                  <a:pt x="1482" y="653"/>
                  <a:pt x="1482" y="653"/>
                </a:cubicBezTo>
                <a:cubicBezTo>
                  <a:pt x="1486" y="656"/>
                  <a:pt x="1490" y="660"/>
                  <a:pt x="1493" y="664"/>
                </a:cubicBezTo>
                <a:cubicBezTo>
                  <a:pt x="1493" y="664"/>
                  <a:pt x="1493" y="664"/>
                  <a:pt x="1493" y="664"/>
                </a:cubicBezTo>
                <a:cubicBezTo>
                  <a:pt x="1498" y="670"/>
                  <a:pt x="1503" y="676"/>
                  <a:pt x="1506" y="682"/>
                </a:cubicBezTo>
                <a:cubicBezTo>
                  <a:pt x="1506" y="682"/>
                  <a:pt x="1506" y="683"/>
                  <a:pt x="1506" y="683"/>
                </a:cubicBezTo>
                <a:cubicBezTo>
                  <a:pt x="1510" y="689"/>
                  <a:pt x="1513" y="696"/>
                  <a:pt x="1516" y="704"/>
                </a:cubicBezTo>
                <a:cubicBezTo>
                  <a:pt x="1520" y="716"/>
                  <a:pt x="1522" y="728"/>
                  <a:pt x="1522" y="742"/>
                </a:cubicBezTo>
                <a:cubicBezTo>
                  <a:pt x="1522" y="789"/>
                  <a:pt x="1495" y="830"/>
                  <a:pt x="1455" y="849"/>
                </a:cubicBezTo>
                <a:cubicBezTo>
                  <a:pt x="1455" y="849"/>
                  <a:pt x="1455" y="849"/>
                  <a:pt x="1455" y="849"/>
                </a:cubicBezTo>
                <a:cubicBezTo>
                  <a:pt x="1453" y="850"/>
                  <a:pt x="1451" y="851"/>
                  <a:pt x="1449" y="852"/>
                </a:cubicBezTo>
                <a:close/>
                <a:moveTo>
                  <a:pt x="956" y="1407"/>
                </a:moveTo>
                <a:cubicBezTo>
                  <a:pt x="954" y="1325"/>
                  <a:pt x="897" y="1257"/>
                  <a:pt x="821" y="1238"/>
                </a:cubicBezTo>
                <a:cubicBezTo>
                  <a:pt x="821" y="775"/>
                  <a:pt x="821" y="775"/>
                  <a:pt x="821" y="775"/>
                </a:cubicBezTo>
                <a:cubicBezTo>
                  <a:pt x="1228" y="775"/>
                  <a:pt x="1228" y="775"/>
                  <a:pt x="1228" y="775"/>
                </a:cubicBezTo>
                <a:cubicBezTo>
                  <a:pt x="1243" y="855"/>
                  <a:pt x="1312" y="917"/>
                  <a:pt x="1395" y="921"/>
                </a:cubicBezTo>
                <a:cubicBezTo>
                  <a:pt x="1395" y="1407"/>
                  <a:pt x="1395" y="1407"/>
                  <a:pt x="1395" y="1407"/>
                </a:cubicBezTo>
                <a:lnTo>
                  <a:pt x="956" y="1407"/>
                </a:lnTo>
                <a:close/>
                <a:moveTo>
                  <a:pt x="896" y="1411"/>
                </a:moveTo>
                <a:cubicBezTo>
                  <a:pt x="896" y="1414"/>
                  <a:pt x="896" y="1416"/>
                  <a:pt x="896" y="1418"/>
                </a:cubicBezTo>
                <a:cubicBezTo>
                  <a:pt x="896" y="1419"/>
                  <a:pt x="896" y="1419"/>
                  <a:pt x="896" y="1420"/>
                </a:cubicBezTo>
                <a:cubicBezTo>
                  <a:pt x="896" y="1422"/>
                  <a:pt x="896" y="1423"/>
                  <a:pt x="895" y="1425"/>
                </a:cubicBezTo>
                <a:cubicBezTo>
                  <a:pt x="895" y="1426"/>
                  <a:pt x="895" y="1427"/>
                  <a:pt x="895" y="1427"/>
                </a:cubicBezTo>
                <a:cubicBezTo>
                  <a:pt x="895" y="1429"/>
                  <a:pt x="895" y="1430"/>
                  <a:pt x="894" y="1432"/>
                </a:cubicBezTo>
                <a:cubicBezTo>
                  <a:pt x="894" y="1433"/>
                  <a:pt x="894" y="1433"/>
                  <a:pt x="894" y="1434"/>
                </a:cubicBezTo>
                <a:cubicBezTo>
                  <a:pt x="894" y="1436"/>
                  <a:pt x="893" y="1438"/>
                  <a:pt x="893" y="1440"/>
                </a:cubicBezTo>
                <a:cubicBezTo>
                  <a:pt x="893" y="1440"/>
                  <a:pt x="893" y="1440"/>
                  <a:pt x="893" y="1440"/>
                </a:cubicBezTo>
                <a:cubicBezTo>
                  <a:pt x="892" y="1443"/>
                  <a:pt x="891" y="1445"/>
                  <a:pt x="891" y="1447"/>
                </a:cubicBezTo>
                <a:cubicBezTo>
                  <a:pt x="891" y="1447"/>
                  <a:pt x="891" y="1448"/>
                  <a:pt x="890" y="1448"/>
                </a:cubicBezTo>
                <a:cubicBezTo>
                  <a:pt x="890" y="1450"/>
                  <a:pt x="889" y="1452"/>
                  <a:pt x="888" y="1454"/>
                </a:cubicBezTo>
                <a:cubicBezTo>
                  <a:pt x="888" y="1454"/>
                  <a:pt x="888" y="1454"/>
                  <a:pt x="888" y="1455"/>
                </a:cubicBezTo>
                <a:cubicBezTo>
                  <a:pt x="887" y="1457"/>
                  <a:pt x="887" y="1458"/>
                  <a:pt x="886" y="1460"/>
                </a:cubicBezTo>
                <a:cubicBezTo>
                  <a:pt x="886" y="1460"/>
                  <a:pt x="885" y="1461"/>
                  <a:pt x="885" y="1461"/>
                </a:cubicBezTo>
                <a:cubicBezTo>
                  <a:pt x="884" y="1463"/>
                  <a:pt x="883" y="1465"/>
                  <a:pt x="882" y="1467"/>
                </a:cubicBezTo>
                <a:cubicBezTo>
                  <a:pt x="882" y="1467"/>
                  <a:pt x="882" y="1467"/>
                  <a:pt x="882" y="1467"/>
                </a:cubicBezTo>
                <a:cubicBezTo>
                  <a:pt x="862" y="1505"/>
                  <a:pt x="823" y="1530"/>
                  <a:pt x="777" y="1530"/>
                </a:cubicBezTo>
                <a:cubicBezTo>
                  <a:pt x="764" y="1530"/>
                  <a:pt x="752" y="1528"/>
                  <a:pt x="740" y="1524"/>
                </a:cubicBezTo>
                <a:cubicBezTo>
                  <a:pt x="740" y="1524"/>
                  <a:pt x="740" y="1524"/>
                  <a:pt x="740" y="1524"/>
                </a:cubicBezTo>
                <a:cubicBezTo>
                  <a:pt x="732" y="1521"/>
                  <a:pt x="725" y="1518"/>
                  <a:pt x="718" y="1514"/>
                </a:cubicBezTo>
                <a:cubicBezTo>
                  <a:pt x="718" y="1514"/>
                  <a:pt x="718" y="1514"/>
                  <a:pt x="718" y="1514"/>
                </a:cubicBezTo>
                <a:cubicBezTo>
                  <a:pt x="711" y="1510"/>
                  <a:pt x="705" y="1506"/>
                  <a:pt x="699" y="1501"/>
                </a:cubicBezTo>
                <a:cubicBezTo>
                  <a:pt x="699" y="1501"/>
                  <a:pt x="699" y="1501"/>
                  <a:pt x="699" y="1501"/>
                </a:cubicBezTo>
                <a:cubicBezTo>
                  <a:pt x="695" y="1497"/>
                  <a:pt x="692" y="1494"/>
                  <a:pt x="688" y="1490"/>
                </a:cubicBezTo>
                <a:cubicBezTo>
                  <a:pt x="688" y="1490"/>
                  <a:pt x="688" y="1490"/>
                  <a:pt x="688" y="1490"/>
                </a:cubicBezTo>
                <a:cubicBezTo>
                  <a:pt x="670" y="1469"/>
                  <a:pt x="658" y="1441"/>
                  <a:pt x="658" y="1411"/>
                </a:cubicBezTo>
                <a:cubicBezTo>
                  <a:pt x="658" y="1351"/>
                  <a:pt x="703" y="1301"/>
                  <a:pt x="761" y="1293"/>
                </a:cubicBezTo>
                <a:cubicBezTo>
                  <a:pt x="763" y="1293"/>
                  <a:pt x="766" y="1293"/>
                  <a:pt x="768" y="1293"/>
                </a:cubicBezTo>
                <a:cubicBezTo>
                  <a:pt x="769" y="1293"/>
                  <a:pt x="769" y="1293"/>
                  <a:pt x="770" y="1293"/>
                </a:cubicBezTo>
                <a:cubicBezTo>
                  <a:pt x="772" y="1292"/>
                  <a:pt x="775" y="1292"/>
                  <a:pt x="777" y="1292"/>
                </a:cubicBezTo>
                <a:cubicBezTo>
                  <a:pt x="779" y="1292"/>
                  <a:pt x="781" y="1292"/>
                  <a:pt x="783" y="1292"/>
                </a:cubicBezTo>
                <a:cubicBezTo>
                  <a:pt x="784" y="1292"/>
                  <a:pt x="785" y="1293"/>
                  <a:pt x="786" y="1293"/>
                </a:cubicBezTo>
                <a:cubicBezTo>
                  <a:pt x="787" y="1293"/>
                  <a:pt x="788" y="1293"/>
                  <a:pt x="789" y="1293"/>
                </a:cubicBezTo>
                <a:cubicBezTo>
                  <a:pt x="790" y="1293"/>
                  <a:pt x="791" y="1293"/>
                  <a:pt x="793" y="1293"/>
                </a:cubicBezTo>
                <a:cubicBezTo>
                  <a:pt x="793" y="1293"/>
                  <a:pt x="794" y="1293"/>
                  <a:pt x="795" y="1294"/>
                </a:cubicBezTo>
                <a:cubicBezTo>
                  <a:pt x="796" y="1294"/>
                  <a:pt x="797" y="1294"/>
                  <a:pt x="799" y="1294"/>
                </a:cubicBezTo>
                <a:cubicBezTo>
                  <a:pt x="799" y="1294"/>
                  <a:pt x="800" y="1294"/>
                  <a:pt x="800" y="1294"/>
                </a:cubicBezTo>
                <a:cubicBezTo>
                  <a:pt x="802" y="1295"/>
                  <a:pt x="803" y="1295"/>
                  <a:pt x="805" y="1295"/>
                </a:cubicBezTo>
                <a:cubicBezTo>
                  <a:pt x="805" y="1296"/>
                  <a:pt x="805" y="1296"/>
                  <a:pt x="805" y="1296"/>
                </a:cubicBezTo>
                <a:cubicBezTo>
                  <a:pt x="807" y="1296"/>
                  <a:pt x="809" y="1296"/>
                  <a:pt x="810" y="1297"/>
                </a:cubicBezTo>
                <a:cubicBezTo>
                  <a:pt x="810" y="1297"/>
                  <a:pt x="811" y="1297"/>
                  <a:pt x="811" y="1297"/>
                </a:cubicBezTo>
                <a:cubicBezTo>
                  <a:pt x="812" y="1298"/>
                  <a:pt x="814" y="1298"/>
                  <a:pt x="816" y="1299"/>
                </a:cubicBezTo>
                <a:cubicBezTo>
                  <a:pt x="816" y="1299"/>
                  <a:pt x="816" y="1299"/>
                  <a:pt x="816" y="1299"/>
                </a:cubicBezTo>
                <a:cubicBezTo>
                  <a:pt x="818" y="1299"/>
                  <a:pt x="819" y="1300"/>
                  <a:pt x="821" y="1301"/>
                </a:cubicBezTo>
                <a:cubicBezTo>
                  <a:pt x="821" y="1301"/>
                  <a:pt x="821" y="1301"/>
                  <a:pt x="821" y="1301"/>
                </a:cubicBezTo>
                <a:cubicBezTo>
                  <a:pt x="864" y="1317"/>
                  <a:pt x="895" y="1359"/>
                  <a:pt x="896" y="1407"/>
                </a:cubicBezTo>
                <a:cubicBezTo>
                  <a:pt x="896" y="1407"/>
                  <a:pt x="896" y="1407"/>
                  <a:pt x="896" y="1407"/>
                </a:cubicBezTo>
                <a:cubicBezTo>
                  <a:pt x="896" y="1408"/>
                  <a:pt x="896" y="1410"/>
                  <a:pt x="896" y="1411"/>
                </a:cubicBezTo>
                <a:close/>
                <a:moveTo>
                  <a:pt x="2037" y="60"/>
                </a:moveTo>
                <a:cubicBezTo>
                  <a:pt x="2103" y="60"/>
                  <a:pt x="2156" y="113"/>
                  <a:pt x="2156" y="179"/>
                </a:cubicBezTo>
                <a:cubicBezTo>
                  <a:pt x="2156" y="233"/>
                  <a:pt x="2120" y="278"/>
                  <a:pt x="2070" y="293"/>
                </a:cubicBezTo>
                <a:cubicBezTo>
                  <a:pt x="2070" y="293"/>
                  <a:pt x="2070" y="293"/>
                  <a:pt x="2070" y="293"/>
                </a:cubicBezTo>
                <a:cubicBezTo>
                  <a:pt x="2065" y="294"/>
                  <a:pt x="2060" y="295"/>
                  <a:pt x="2054" y="296"/>
                </a:cubicBezTo>
                <a:cubicBezTo>
                  <a:pt x="2054" y="296"/>
                  <a:pt x="2054" y="296"/>
                  <a:pt x="2054" y="296"/>
                </a:cubicBezTo>
                <a:cubicBezTo>
                  <a:pt x="2052" y="297"/>
                  <a:pt x="2049" y="297"/>
                  <a:pt x="2047" y="297"/>
                </a:cubicBezTo>
                <a:cubicBezTo>
                  <a:pt x="2046" y="297"/>
                  <a:pt x="2046" y="297"/>
                  <a:pt x="2045" y="297"/>
                </a:cubicBezTo>
                <a:cubicBezTo>
                  <a:pt x="2043" y="297"/>
                  <a:pt x="2040" y="297"/>
                  <a:pt x="2037" y="297"/>
                </a:cubicBezTo>
                <a:cubicBezTo>
                  <a:pt x="2035" y="297"/>
                  <a:pt x="2033" y="297"/>
                  <a:pt x="2031" y="297"/>
                </a:cubicBezTo>
                <a:cubicBezTo>
                  <a:pt x="2030" y="297"/>
                  <a:pt x="2030" y="297"/>
                  <a:pt x="2029" y="297"/>
                </a:cubicBezTo>
                <a:cubicBezTo>
                  <a:pt x="2028" y="297"/>
                  <a:pt x="2026" y="297"/>
                  <a:pt x="2024" y="297"/>
                </a:cubicBezTo>
                <a:cubicBezTo>
                  <a:pt x="2024" y="297"/>
                  <a:pt x="2023" y="297"/>
                  <a:pt x="2023" y="297"/>
                </a:cubicBezTo>
                <a:cubicBezTo>
                  <a:pt x="2021" y="296"/>
                  <a:pt x="2019" y="296"/>
                  <a:pt x="2017" y="296"/>
                </a:cubicBezTo>
                <a:cubicBezTo>
                  <a:pt x="2017" y="296"/>
                  <a:pt x="2017" y="296"/>
                  <a:pt x="2017" y="296"/>
                </a:cubicBezTo>
                <a:cubicBezTo>
                  <a:pt x="2015" y="295"/>
                  <a:pt x="2012" y="295"/>
                  <a:pt x="2010" y="294"/>
                </a:cubicBezTo>
                <a:cubicBezTo>
                  <a:pt x="2010" y="294"/>
                  <a:pt x="2010" y="294"/>
                  <a:pt x="2010" y="294"/>
                </a:cubicBezTo>
                <a:cubicBezTo>
                  <a:pt x="2000" y="292"/>
                  <a:pt x="1989" y="288"/>
                  <a:pt x="1980" y="283"/>
                </a:cubicBezTo>
                <a:cubicBezTo>
                  <a:pt x="1980" y="283"/>
                  <a:pt x="1980" y="283"/>
                  <a:pt x="1980" y="283"/>
                </a:cubicBezTo>
                <a:cubicBezTo>
                  <a:pt x="1978" y="282"/>
                  <a:pt x="1976" y="280"/>
                  <a:pt x="1974" y="279"/>
                </a:cubicBezTo>
                <a:cubicBezTo>
                  <a:pt x="1974" y="279"/>
                  <a:pt x="1973" y="279"/>
                  <a:pt x="1973" y="278"/>
                </a:cubicBezTo>
                <a:cubicBezTo>
                  <a:pt x="1971" y="277"/>
                  <a:pt x="1969" y="276"/>
                  <a:pt x="1968" y="275"/>
                </a:cubicBezTo>
                <a:cubicBezTo>
                  <a:pt x="1967" y="275"/>
                  <a:pt x="1967" y="275"/>
                  <a:pt x="1967" y="274"/>
                </a:cubicBezTo>
                <a:cubicBezTo>
                  <a:pt x="1963" y="272"/>
                  <a:pt x="1959" y="268"/>
                  <a:pt x="1956" y="265"/>
                </a:cubicBezTo>
                <a:cubicBezTo>
                  <a:pt x="1956" y="265"/>
                  <a:pt x="1955" y="265"/>
                  <a:pt x="1955" y="264"/>
                </a:cubicBezTo>
                <a:cubicBezTo>
                  <a:pt x="1954" y="263"/>
                  <a:pt x="1952" y="261"/>
                  <a:pt x="1950" y="260"/>
                </a:cubicBezTo>
                <a:cubicBezTo>
                  <a:pt x="1950" y="259"/>
                  <a:pt x="1950" y="259"/>
                  <a:pt x="1950" y="259"/>
                </a:cubicBezTo>
                <a:cubicBezTo>
                  <a:pt x="1947" y="256"/>
                  <a:pt x="1944" y="252"/>
                  <a:pt x="1941" y="248"/>
                </a:cubicBezTo>
                <a:cubicBezTo>
                  <a:pt x="1941" y="248"/>
                  <a:pt x="1941" y="248"/>
                  <a:pt x="1940" y="247"/>
                </a:cubicBezTo>
                <a:cubicBezTo>
                  <a:pt x="1939" y="245"/>
                  <a:pt x="1938" y="243"/>
                  <a:pt x="1936" y="241"/>
                </a:cubicBezTo>
                <a:cubicBezTo>
                  <a:pt x="1936" y="241"/>
                  <a:pt x="1936" y="241"/>
                  <a:pt x="1936" y="241"/>
                </a:cubicBezTo>
                <a:cubicBezTo>
                  <a:pt x="1932" y="234"/>
                  <a:pt x="1928" y="226"/>
                  <a:pt x="1925" y="218"/>
                </a:cubicBezTo>
                <a:cubicBezTo>
                  <a:pt x="1923" y="212"/>
                  <a:pt x="1921" y="205"/>
                  <a:pt x="1920" y="199"/>
                </a:cubicBezTo>
                <a:cubicBezTo>
                  <a:pt x="1920" y="199"/>
                  <a:pt x="1920" y="199"/>
                  <a:pt x="1920" y="198"/>
                </a:cubicBezTo>
                <a:cubicBezTo>
                  <a:pt x="1920" y="195"/>
                  <a:pt x="1919" y="192"/>
                  <a:pt x="1919" y="189"/>
                </a:cubicBezTo>
                <a:cubicBezTo>
                  <a:pt x="1919" y="189"/>
                  <a:pt x="1919" y="188"/>
                  <a:pt x="1919" y="188"/>
                </a:cubicBezTo>
                <a:cubicBezTo>
                  <a:pt x="1919" y="185"/>
                  <a:pt x="1918" y="182"/>
                  <a:pt x="1918" y="179"/>
                </a:cubicBezTo>
                <a:cubicBezTo>
                  <a:pt x="1918" y="177"/>
                  <a:pt x="1918" y="175"/>
                  <a:pt x="1919" y="173"/>
                </a:cubicBezTo>
                <a:cubicBezTo>
                  <a:pt x="1919" y="172"/>
                  <a:pt x="1919" y="171"/>
                  <a:pt x="1919" y="169"/>
                </a:cubicBezTo>
                <a:cubicBezTo>
                  <a:pt x="1919" y="169"/>
                  <a:pt x="1919" y="168"/>
                  <a:pt x="1919" y="168"/>
                </a:cubicBezTo>
                <a:cubicBezTo>
                  <a:pt x="1919" y="166"/>
                  <a:pt x="1919" y="165"/>
                  <a:pt x="1919" y="163"/>
                </a:cubicBezTo>
                <a:cubicBezTo>
                  <a:pt x="1919" y="163"/>
                  <a:pt x="1919" y="163"/>
                  <a:pt x="1920" y="163"/>
                </a:cubicBezTo>
                <a:cubicBezTo>
                  <a:pt x="1920" y="161"/>
                  <a:pt x="1920" y="159"/>
                  <a:pt x="1920" y="158"/>
                </a:cubicBezTo>
                <a:cubicBezTo>
                  <a:pt x="1920" y="158"/>
                  <a:pt x="1920" y="158"/>
                  <a:pt x="1920" y="158"/>
                </a:cubicBezTo>
                <a:cubicBezTo>
                  <a:pt x="1930" y="102"/>
                  <a:pt x="1979" y="60"/>
                  <a:pt x="2037" y="60"/>
                </a:cubicBezTo>
                <a:close/>
                <a:moveTo>
                  <a:pt x="655" y="179"/>
                </a:moveTo>
                <a:cubicBezTo>
                  <a:pt x="655" y="113"/>
                  <a:pt x="708" y="60"/>
                  <a:pt x="774" y="60"/>
                </a:cubicBezTo>
                <a:cubicBezTo>
                  <a:pt x="832" y="60"/>
                  <a:pt x="881" y="102"/>
                  <a:pt x="891" y="158"/>
                </a:cubicBezTo>
                <a:cubicBezTo>
                  <a:pt x="891" y="158"/>
                  <a:pt x="891" y="158"/>
                  <a:pt x="891" y="158"/>
                </a:cubicBezTo>
                <a:cubicBezTo>
                  <a:pt x="891" y="159"/>
                  <a:pt x="891" y="161"/>
                  <a:pt x="891" y="163"/>
                </a:cubicBezTo>
                <a:cubicBezTo>
                  <a:pt x="891" y="163"/>
                  <a:pt x="891" y="163"/>
                  <a:pt x="891" y="163"/>
                </a:cubicBezTo>
                <a:cubicBezTo>
                  <a:pt x="892" y="165"/>
                  <a:pt x="892" y="166"/>
                  <a:pt x="892" y="168"/>
                </a:cubicBezTo>
                <a:cubicBezTo>
                  <a:pt x="892" y="168"/>
                  <a:pt x="892" y="169"/>
                  <a:pt x="892" y="169"/>
                </a:cubicBezTo>
                <a:cubicBezTo>
                  <a:pt x="892" y="171"/>
                  <a:pt x="892" y="172"/>
                  <a:pt x="892" y="173"/>
                </a:cubicBezTo>
                <a:cubicBezTo>
                  <a:pt x="892" y="175"/>
                  <a:pt x="893" y="177"/>
                  <a:pt x="893" y="179"/>
                </a:cubicBezTo>
                <a:cubicBezTo>
                  <a:pt x="893" y="182"/>
                  <a:pt x="892" y="185"/>
                  <a:pt x="892" y="188"/>
                </a:cubicBezTo>
                <a:cubicBezTo>
                  <a:pt x="892" y="188"/>
                  <a:pt x="892" y="189"/>
                  <a:pt x="892" y="189"/>
                </a:cubicBezTo>
                <a:cubicBezTo>
                  <a:pt x="892" y="192"/>
                  <a:pt x="891" y="195"/>
                  <a:pt x="891" y="198"/>
                </a:cubicBezTo>
                <a:cubicBezTo>
                  <a:pt x="891" y="199"/>
                  <a:pt x="891" y="199"/>
                  <a:pt x="891" y="199"/>
                </a:cubicBezTo>
                <a:cubicBezTo>
                  <a:pt x="890" y="205"/>
                  <a:pt x="888" y="212"/>
                  <a:pt x="886" y="218"/>
                </a:cubicBezTo>
                <a:cubicBezTo>
                  <a:pt x="886" y="218"/>
                  <a:pt x="886" y="218"/>
                  <a:pt x="886" y="218"/>
                </a:cubicBezTo>
                <a:cubicBezTo>
                  <a:pt x="875" y="249"/>
                  <a:pt x="851" y="274"/>
                  <a:pt x="821" y="288"/>
                </a:cubicBezTo>
                <a:cubicBezTo>
                  <a:pt x="815" y="290"/>
                  <a:pt x="810" y="292"/>
                  <a:pt x="804" y="293"/>
                </a:cubicBezTo>
                <a:cubicBezTo>
                  <a:pt x="804" y="293"/>
                  <a:pt x="804" y="294"/>
                  <a:pt x="804" y="294"/>
                </a:cubicBezTo>
                <a:cubicBezTo>
                  <a:pt x="802" y="294"/>
                  <a:pt x="800" y="294"/>
                  <a:pt x="798" y="295"/>
                </a:cubicBezTo>
                <a:cubicBezTo>
                  <a:pt x="798" y="295"/>
                  <a:pt x="798" y="295"/>
                  <a:pt x="798" y="295"/>
                </a:cubicBezTo>
                <a:cubicBezTo>
                  <a:pt x="796" y="295"/>
                  <a:pt x="795" y="296"/>
                  <a:pt x="793" y="296"/>
                </a:cubicBezTo>
                <a:cubicBezTo>
                  <a:pt x="793" y="296"/>
                  <a:pt x="792" y="296"/>
                  <a:pt x="792" y="296"/>
                </a:cubicBezTo>
                <a:cubicBezTo>
                  <a:pt x="790" y="296"/>
                  <a:pt x="789" y="296"/>
                  <a:pt x="787" y="297"/>
                </a:cubicBezTo>
                <a:cubicBezTo>
                  <a:pt x="787" y="297"/>
                  <a:pt x="786" y="297"/>
                  <a:pt x="786" y="297"/>
                </a:cubicBezTo>
                <a:cubicBezTo>
                  <a:pt x="784" y="297"/>
                  <a:pt x="783" y="297"/>
                  <a:pt x="781" y="297"/>
                </a:cubicBezTo>
                <a:cubicBezTo>
                  <a:pt x="781" y="297"/>
                  <a:pt x="780" y="297"/>
                  <a:pt x="780" y="297"/>
                </a:cubicBezTo>
                <a:cubicBezTo>
                  <a:pt x="778" y="297"/>
                  <a:pt x="776" y="297"/>
                  <a:pt x="774" y="297"/>
                </a:cubicBezTo>
                <a:cubicBezTo>
                  <a:pt x="771" y="297"/>
                  <a:pt x="769" y="297"/>
                  <a:pt x="767" y="297"/>
                </a:cubicBezTo>
                <a:cubicBezTo>
                  <a:pt x="767" y="297"/>
                  <a:pt x="767" y="297"/>
                  <a:pt x="767" y="297"/>
                </a:cubicBezTo>
                <a:cubicBezTo>
                  <a:pt x="765" y="297"/>
                  <a:pt x="763" y="297"/>
                  <a:pt x="761" y="297"/>
                </a:cubicBezTo>
                <a:cubicBezTo>
                  <a:pt x="761" y="297"/>
                  <a:pt x="761" y="297"/>
                  <a:pt x="761" y="297"/>
                </a:cubicBezTo>
                <a:cubicBezTo>
                  <a:pt x="743" y="295"/>
                  <a:pt x="726" y="289"/>
                  <a:pt x="711" y="280"/>
                </a:cubicBezTo>
                <a:cubicBezTo>
                  <a:pt x="711" y="280"/>
                  <a:pt x="711" y="280"/>
                  <a:pt x="711" y="280"/>
                </a:cubicBezTo>
                <a:cubicBezTo>
                  <a:pt x="709" y="279"/>
                  <a:pt x="707" y="277"/>
                  <a:pt x="705" y="276"/>
                </a:cubicBezTo>
                <a:cubicBezTo>
                  <a:pt x="705" y="276"/>
                  <a:pt x="705" y="275"/>
                  <a:pt x="705" y="275"/>
                </a:cubicBezTo>
                <a:cubicBezTo>
                  <a:pt x="703" y="274"/>
                  <a:pt x="701" y="273"/>
                  <a:pt x="699" y="271"/>
                </a:cubicBezTo>
                <a:cubicBezTo>
                  <a:pt x="699" y="271"/>
                  <a:pt x="699" y="271"/>
                  <a:pt x="699" y="271"/>
                </a:cubicBezTo>
                <a:cubicBezTo>
                  <a:pt x="695" y="268"/>
                  <a:pt x="691" y="265"/>
                  <a:pt x="688" y="261"/>
                </a:cubicBezTo>
                <a:cubicBezTo>
                  <a:pt x="688" y="261"/>
                  <a:pt x="688" y="261"/>
                  <a:pt x="687" y="260"/>
                </a:cubicBezTo>
                <a:cubicBezTo>
                  <a:pt x="686" y="259"/>
                  <a:pt x="684" y="257"/>
                  <a:pt x="683" y="255"/>
                </a:cubicBezTo>
                <a:cubicBezTo>
                  <a:pt x="683" y="255"/>
                  <a:pt x="683" y="255"/>
                  <a:pt x="683" y="255"/>
                </a:cubicBezTo>
                <a:cubicBezTo>
                  <a:pt x="679" y="251"/>
                  <a:pt x="677" y="247"/>
                  <a:pt x="674" y="243"/>
                </a:cubicBezTo>
                <a:cubicBezTo>
                  <a:pt x="674" y="243"/>
                  <a:pt x="674" y="243"/>
                  <a:pt x="674" y="243"/>
                </a:cubicBezTo>
                <a:cubicBezTo>
                  <a:pt x="672" y="241"/>
                  <a:pt x="671" y="239"/>
                  <a:pt x="670" y="236"/>
                </a:cubicBezTo>
                <a:cubicBezTo>
                  <a:pt x="670" y="236"/>
                  <a:pt x="670" y="236"/>
                  <a:pt x="670" y="236"/>
                </a:cubicBezTo>
                <a:cubicBezTo>
                  <a:pt x="660" y="219"/>
                  <a:pt x="655" y="200"/>
                  <a:pt x="655" y="179"/>
                </a:cubicBezTo>
                <a:close/>
                <a:moveTo>
                  <a:pt x="74" y="742"/>
                </a:moveTo>
                <a:cubicBezTo>
                  <a:pt x="74" y="676"/>
                  <a:pt x="127" y="623"/>
                  <a:pt x="192" y="623"/>
                </a:cubicBezTo>
                <a:cubicBezTo>
                  <a:pt x="207" y="623"/>
                  <a:pt x="222" y="626"/>
                  <a:pt x="235" y="631"/>
                </a:cubicBezTo>
                <a:cubicBezTo>
                  <a:pt x="235" y="631"/>
                  <a:pt x="235" y="631"/>
                  <a:pt x="235" y="631"/>
                </a:cubicBezTo>
                <a:cubicBezTo>
                  <a:pt x="237" y="632"/>
                  <a:pt x="240" y="633"/>
                  <a:pt x="242" y="634"/>
                </a:cubicBezTo>
                <a:cubicBezTo>
                  <a:pt x="242" y="634"/>
                  <a:pt x="242" y="634"/>
                  <a:pt x="242" y="634"/>
                </a:cubicBezTo>
                <a:cubicBezTo>
                  <a:pt x="247" y="636"/>
                  <a:pt x="251" y="638"/>
                  <a:pt x="256" y="641"/>
                </a:cubicBezTo>
                <a:cubicBezTo>
                  <a:pt x="256" y="641"/>
                  <a:pt x="256" y="641"/>
                  <a:pt x="256" y="641"/>
                </a:cubicBezTo>
                <a:cubicBezTo>
                  <a:pt x="258" y="643"/>
                  <a:pt x="260" y="644"/>
                  <a:pt x="262" y="645"/>
                </a:cubicBezTo>
                <a:cubicBezTo>
                  <a:pt x="262" y="645"/>
                  <a:pt x="262" y="646"/>
                  <a:pt x="262" y="646"/>
                </a:cubicBezTo>
                <a:cubicBezTo>
                  <a:pt x="266" y="649"/>
                  <a:pt x="270" y="652"/>
                  <a:pt x="274" y="655"/>
                </a:cubicBezTo>
                <a:cubicBezTo>
                  <a:pt x="274" y="655"/>
                  <a:pt x="274" y="656"/>
                  <a:pt x="274" y="656"/>
                </a:cubicBezTo>
                <a:cubicBezTo>
                  <a:pt x="276" y="657"/>
                  <a:pt x="278" y="659"/>
                  <a:pt x="279" y="660"/>
                </a:cubicBezTo>
                <a:cubicBezTo>
                  <a:pt x="279" y="661"/>
                  <a:pt x="279" y="661"/>
                  <a:pt x="280" y="661"/>
                </a:cubicBezTo>
                <a:cubicBezTo>
                  <a:pt x="281" y="663"/>
                  <a:pt x="283" y="665"/>
                  <a:pt x="285" y="667"/>
                </a:cubicBezTo>
                <a:cubicBezTo>
                  <a:pt x="296" y="681"/>
                  <a:pt x="304" y="697"/>
                  <a:pt x="308" y="715"/>
                </a:cubicBezTo>
                <a:cubicBezTo>
                  <a:pt x="309" y="717"/>
                  <a:pt x="309" y="720"/>
                  <a:pt x="310" y="722"/>
                </a:cubicBezTo>
                <a:cubicBezTo>
                  <a:pt x="310" y="722"/>
                  <a:pt x="310" y="722"/>
                  <a:pt x="310" y="722"/>
                </a:cubicBezTo>
                <a:cubicBezTo>
                  <a:pt x="310" y="724"/>
                  <a:pt x="310" y="726"/>
                  <a:pt x="311" y="728"/>
                </a:cubicBezTo>
                <a:cubicBezTo>
                  <a:pt x="311" y="728"/>
                  <a:pt x="311" y="728"/>
                  <a:pt x="311" y="729"/>
                </a:cubicBezTo>
                <a:cubicBezTo>
                  <a:pt x="311" y="730"/>
                  <a:pt x="311" y="732"/>
                  <a:pt x="311" y="734"/>
                </a:cubicBezTo>
                <a:cubicBezTo>
                  <a:pt x="311" y="734"/>
                  <a:pt x="311" y="735"/>
                  <a:pt x="311" y="735"/>
                </a:cubicBezTo>
                <a:cubicBezTo>
                  <a:pt x="311" y="737"/>
                  <a:pt x="311" y="740"/>
                  <a:pt x="311" y="742"/>
                </a:cubicBezTo>
                <a:cubicBezTo>
                  <a:pt x="311" y="744"/>
                  <a:pt x="311" y="747"/>
                  <a:pt x="311" y="750"/>
                </a:cubicBezTo>
                <a:cubicBezTo>
                  <a:pt x="311" y="750"/>
                  <a:pt x="311" y="751"/>
                  <a:pt x="311" y="751"/>
                </a:cubicBezTo>
                <a:cubicBezTo>
                  <a:pt x="311" y="754"/>
                  <a:pt x="310" y="756"/>
                  <a:pt x="310" y="759"/>
                </a:cubicBezTo>
                <a:cubicBezTo>
                  <a:pt x="310" y="759"/>
                  <a:pt x="310" y="759"/>
                  <a:pt x="310" y="759"/>
                </a:cubicBezTo>
                <a:cubicBezTo>
                  <a:pt x="310" y="762"/>
                  <a:pt x="309" y="765"/>
                  <a:pt x="309" y="767"/>
                </a:cubicBezTo>
                <a:cubicBezTo>
                  <a:pt x="309" y="767"/>
                  <a:pt x="309" y="767"/>
                  <a:pt x="309" y="767"/>
                </a:cubicBezTo>
                <a:cubicBezTo>
                  <a:pt x="308" y="770"/>
                  <a:pt x="307" y="773"/>
                  <a:pt x="306" y="775"/>
                </a:cubicBezTo>
                <a:cubicBezTo>
                  <a:pt x="293" y="821"/>
                  <a:pt x="254" y="855"/>
                  <a:pt x="206" y="860"/>
                </a:cubicBezTo>
                <a:cubicBezTo>
                  <a:pt x="206" y="860"/>
                  <a:pt x="206" y="860"/>
                  <a:pt x="206" y="860"/>
                </a:cubicBezTo>
                <a:cubicBezTo>
                  <a:pt x="204" y="860"/>
                  <a:pt x="201" y="860"/>
                  <a:pt x="199" y="861"/>
                </a:cubicBezTo>
                <a:cubicBezTo>
                  <a:pt x="199" y="861"/>
                  <a:pt x="199" y="861"/>
                  <a:pt x="199" y="861"/>
                </a:cubicBezTo>
                <a:cubicBezTo>
                  <a:pt x="197" y="861"/>
                  <a:pt x="195" y="861"/>
                  <a:pt x="192" y="861"/>
                </a:cubicBezTo>
                <a:cubicBezTo>
                  <a:pt x="190" y="861"/>
                  <a:pt x="188" y="861"/>
                  <a:pt x="186" y="861"/>
                </a:cubicBezTo>
                <a:cubicBezTo>
                  <a:pt x="186" y="861"/>
                  <a:pt x="185" y="860"/>
                  <a:pt x="185" y="860"/>
                </a:cubicBezTo>
                <a:cubicBezTo>
                  <a:pt x="183" y="860"/>
                  <a:pt x="182" y="860"/>
                  <a:pt x="180" y="860"/>
                </a:cubicBezTo>
                <a:cubicBezTo>
                  <a:pt x="180" y="860"/>
                  <a:pt x="179" y="860"/>
                  <a:pt x="179" y="860"/>
                </a:cubicBezTo>
                <a:cubicBezTo>
                  <a:pt x="177" y="860"/>
                  <a:pt x="176" y="860"/>
                  <a:pt x="174" y="859"/>
                </a:cubicBezTo>
                <a:cubicBezTo>
                  <a:pt x="174" y="859"/>
                  <a:pt x="174" y="859"/>
                  <a:pt x="174" y="859"/>
                </a:cubicBezTo>
                <a:cubicBezTo>
                  <a:pt x="172" y="859"/>
                  <a:pt x="170" y="859"/>
                  <a:pt x="168" y="858"/>
                </a:cubicBezTo>
                <a:cubicBezTo>
                  <a:pt x="168" y="858"/>
                  <a:pt x="168" y="858"/>
                  <a:pt x="168" y="858"/>
                </a:cubicBezTo>
                <a:cubicBezTo>
                  <a:pt x="166" y="858"/>
                  <a:pt x="164" y="857"/>
                  <a:pt x="162" y="857"/>
                </a:cubicBezTo>
                <a:cubicBezTo>
                  <a:pt x="162" y="857"/>
                  <a:pt x="162" y="857"/>
                  <a:pt x="162" y="857"/>
                </a:cubicBezTo>
                <a:cubicBezTo>
                  <a:pt x="157" y="855"/>
                  <a:pt x="151" y="853"/>
                  <a:pt x="146" y="851"/>
                </a:cubicBezTo>
                <a:cubicBezTo>
                  <a:pt x="146" y="851"/>
                  <a:pt x="146" y="851"/>
                  <a:pt x="146" y="851"/>
                </a:cubicBezTo>
                <a:cubicBezTo>
                  <a:pt x="103" y="833"/>
                  <a:pt x="74" y="791"/>
                  <a:pt x="74" y="742"/>
                </a:cubicBezTo>
                <a:close/>
                <a:moveTo>
                  <a:pt x="179" y="2118"/>
                </a:moveTo>
                <a:cubicBezTo>
                  <a:pt x="113" y="2118"/>
                  <a:pt x="60" y="2065"/>
                  <a:pt x="60" y="1999"/>
                </a:cubicBezTo>
                <a:cubicBezTo>
                  <a:pt x="60" y="1945"/>
                  <a:pt x="96" y="1899"/>
                  <a:pt x="146" y="1885"/>
                </a:cubicBezTo>
                <a:cubicBezTo>
                  <a:pt x="146" y="1885"/>
                  <a:pt x="146" y="1885"/>
                  <a:pt x="146" y="1885"/>
                </a:cubicBezTo>
                <a:cubicBezTo>
                  <a:pt x="151" y="1883"/>
                  <a:pt x="156" y="1882"/>
                  <a:pt x="162" y="1881"/>
                </a:cubicBezTo>
                <a:cubicBezTo>
                  <a:pt x="162" y="1881"/>
                  <a:pt x="162" y="1881"/>
                  <a:pt x="162" y="1881"/>
                </a:cubicBezTo>
                <a:cubicBezTo>
                  <a:pt x="164" y="1881"/>
                  <a:pt x="167" y="1881"/>
                  <a:pt x="169" y="1880"/>
                </a:cubicBezTo>
                <a:cubicBezTo>
                  <a:pt x="170" y="1880"/>
                  <a:pt x="170" y="1880"/>
                  <a:pt x="171" y="1880"/>
                </a:cubicBezTo>
                <a:cubicBezTo>
                  <a:pt x="174" y="1880"/>
                  <a:pt x="176" y="1880"/>
                  <a:pt x="179" y="1880"/>
                </a:cubicBezTo>
                <a:cubicBezTo>
                  <a:pt x="181" y="1880"/>
                  <a:pt x="183" y="1880"/>
                  <a:pt x="185" y="1880"/>
                </a:cubicBezTo>
                <a:cubicBezTo>
                  <a:pt x="186" y="1880"/>
                  <a:pt x="186" y="1880"/>
                  <a:pt x="187" y="1880"/>
                </a:cubicBezTo>
                <a:cubicBezTo>
                  <a:pt x="188" y="1880"/>
                  <a:pt x="190" y="1881"/>
                  <a:pt x="192" y="1881"/>
                </a:cubicBezTo>
                <a:cubicBezTo>
                  <a:pt x="192" y="1881"/>
                  <a:pt x="193" y="1881"/>
                  <a:pt x="193" y="1881"/>
                </a:cubicBezTo>
                <a:cubicBezTo>
                  <a:pt x="195" y="1881"/>
                  <a:pt x="197" y="1881"/>
                  <a:pt x="199" y="1882"/>
                </a:cubicBezTo>
                <a:cubicBezTo>
                  <a:pt x="199" y="1882"/>
                  <a:pt x="199" y="1882"/>
                  <a:pt x="199" y="1882"/>
                </a:cubicBezTo>
                <a:cubicBezTo>
                  <a:pt x="201" y="1882"/>
                  <a:pt x="204" y="1883"/>
                  <a:pt x="206" y="1883"/>
                </a:cubicBezTo>
                <a:cubicBezTo>
                  <a:pt x="218" y="1886"/>
                  <a:pt x="229" y="1891"/>
                  <a:pt x="239" y="1897"/>
                </a:cubicBezTo>
                <a:cubicBezTo>
                  <a:pt x="239" y="1897"/>
                  <a:pt x="239" y="1897"/>
                  <a:pt x="239" y="1897"/>
                </a:cubicBezTo>
                <a:cubicBezTo>
                  <a:pt x="244" y="1899"/>
                  <a:pt x="248" y="1902"/>
                  <a:pt x="252" y="1905"/>
                </a:cubicBezTo>
                <a:cubicBezTo>
                  <a:pt x="252" y="1905"/>
                  <a:pt x="252" y="1905"/>
                  <a:pt x="252" y="1905"/>
                </a:cubicBezTo>
                <a:cubicBezTo>
                  <a:pt x="258" y="1910"/>
                  <a:pt x="263" y="1915"/>
                  <a:pt x="268" y="1921"/>
                </a:cubicBezTo>
                <a:cubicBezTo>
                  <a:pt x="268" y="1921"/>
                  <a:pt x="268" y="1921"/>
                  <a:pt x="268" y="1921"/>
                </a:cubicBezTo>
                <a:cubicBezTo>
                  <a:pt x="273" y="1927"/>
                  <a:pt x="278" y="1933"/>
                  <a:pt x="282" y="1939"/>
                </a:cubicBezTo>
                <a:cubicBezTo>
                  <a:pt x="282" y="1939"/>
                  <a:pt x="282" y="1939"/>
                  <a:pt x="282" y="1939"/>
                </a:cubicBezTo>
                <a:cubicBezTo>
                  <a:pt x="286" y="1947"/>
                  <a:pt x="290" y="1956"/>
                  <a:pt x="293" y="1965"/>
                </a:cubicBezTo>
                <a:cubicBezTo>
                  <a:pt x="293" y="1965"/>
                  <a:pt x="293" y="1965"/>
                  <a:pt x="293" y="1965"/>
                </a:cubicBezTo>
                <a:cubicBezTo>
                  <a:pt x="293" y="1967"/>
                  <a:pt x="294" y="1970"/>
                  <a:pt x="295" y="1973"/>
                </a:cubicBezTo>
                <a:cubicBezTo>
                  <a:pt x="295" y="1973"/>
                  <a:pt x="295" y="1973"/>
                  <a:pt x="295" y="1973"/>
                </a:cubicBezTo>
                <a:cubicBezTo>
                  <a:pt x="295" y="1976"/>
                  <a:pt x="296" y="1979"/>
                  <a:pt x="296" y="1981"/>
                </a:cubicBezTo>
                <a:cubicBezTo>
                  <a:pt x="296" y="1982"/>
                  <a:pt x="296" y="1982"/>
                  <a:pt x="296" y="1982"/>
                </a:cubicBezTo>
                <a:cubicBezTo>
                  <a:pt x="297" y="1984"/>
                  <a:pt x="297" y="1987"/>
                  <a:pt x="297" y="1989"/>
                </a:cubicBezTo>
                <a:cubicBezTo>
                  <a:pt x="297" y="1990"/>
                  <a:pt x="297" y="1990"/>
                  <a:pt x="297" y="1991"/>
                </a:cubicBezTo>
                <a:cubicBezTo>
                  <a:pt x="298" y="1994"/>
                  <a:pt x="298" y="1996"/>
                  <a:pt x="298" y="1999"/>
                </a:cubicBezTo>
                <a:cubicBezTo>
                  <a:pt x="298" y="2001"/>
                  <a:pt x="298" y="2003"/>
                  <a:pt x="297" y="2005"/>
                </a:cubicBezTo>
                <a:cubicBezTo>
                  <a:pt x="297" y="2006"/>
                  <a:pt x="297" y="2006"/>
                  <a:pt x="297" y="2006"/>
                </a:cubicBezTo>
                <a:cubicBezTo>
                  <a:pt x="297" y="2008"/>
                  <a:pt x="297" y="2010"/>
                  <a:pt x="297" y="2012"/>
                </a:cubicBezTo>
                <a:cubicBezTo>
                  <a:pt x="297" y="2012"/>
                  <a:pt x="297" y="2012"/>
                  <a:pt x="297" y="2013"/>
                </a:cubicBezTo>
                <a:cubicBezTo>
                  <a:pt x="297" y="2015"/>
                  <a:pt x="296" y="2017"/>
                  <a:pt x="296" y="2019"/>
                </a:cubicBezTo>
                <a:cubicBezTo>
                  <a:pt x="296" y="2019"/>
                  <a:pt x="296" y="2019"/>
                  <a:pt x="296" y="2019"/>
                </a:cubicBezTo>
                <a:cubicBezTo>
                  <a:pt x="296" y="2021"/>
                  <a:pt x="295" y="2023"/>
                  <a:pt x="295" y="2025"/>
                </a:cubicBezTo>
                <a:cubicBezTo>
                  <a:pt x="283" y="2078"/>
                  <a:pt x="235" y="2118"/>
                  <a:pt x="179" y="2118"/>
                </a:cubicBezTo>
                <a:close/>
                <a:moveTo>
                  <a:pt x="1560" y="1999"/>
                </a:moveTo>
                <a:cubicBezTo>
                  <a:pt x="1560" y="2065"/>
                  <a:pt x="1507" y="2118"/>
                  <a:pt x="1441" y="2118"/>
                </a:cubicBezTo>
                <a:cubicBezTo>
                  <a:pt x="1385" y="2118"/>
                  <a:pt x="1337" y="2078"/>
                  <a:pt x="1325" y="2025"/>
                </a:cubicBezTo>
                <a:cubicBezTo>
                  <a:pt x="1325" y="2025"/>
                  <a:pt x="1325" y="2025"/>
                  <a:pt x="1325" y="2025"/>
                </a:cubicBezTo>
                <a:cubicBezTo>
                  <a:pt x="1325" y="2023"/>
                  <a:pt x="1324" y="2021"/>
                  <a:pt x="1324" y="2019"/>
                </a:cubicBezTo>
                <a:cubicBezTo>
                  <a:pt x="1324" y="2019"/>
                  <a:pt x="1324" y="2019"/>
                  <a:pt x="1324" y="2019"/>
                </a:cubicBezTo>
                <a:cubicBezTo>
                  <a:pt x="1324" y="2017"/>
                  <a:pt x="1323" y="2015"/>
                  <a:pt x="1323" y="2013"/>
                </a:cubicBezTo>
                <a:cubicBezTo>
                  <a:pt x="1323" y="2012"/>
                  <a:pt x="1323" y="2012"/>
                  <a:pt x="1323" y="2012"/>
                </a:cubicBezTo>
                <a:cubicBezTo>
                  <a:pt x="1323" y="2010"/>
                  <a:pt x="1323" y="2008"/>
                  <a:pt x="1323" y="2006"/>
                </a:cubicBezTo>
                <a:cubicBezTo>
                  <a:pt x="1323" y="2006"/>
                  <a:pt x="1323" y="2006"/>
                  <a:pt x="1323" y="2005"/>
                </a:cubicBezTo>
                <a:cubicBezTo>
                  <a:pt x="1322" y="2003"/>
                  <a:pt x="1322" y="2001"/>
                  <a:pt x="1322" y="1999"/>
                </a:cubicBezTo>
                <a:cubicBezTo>
                  <a:pt x="1322" y="1996"/>
                  <a:pt x="1322" y="1994"/>
                  <a:pt x="1323" y="1991"/>
                </a:cubicBezTo>
                <a:cubicBezTo>
                  <a:pt x="1323" y="1990"/>
                  <a:pt x="1323" y="1990"/>
                  <a:pt x="1323" y="1989"/>
                </a:cubicBezTo>
                <a:cubicBezTo>
                  <a:pt x="1323" y="1987"/>
                  <a:pt x="1323" y="1984"/>
                  <a:pt x="1324" y="1982"/>
                </a:cubicBezTo>
                <a:cubicBezTo>
                  <a:pt x="1324" y="1982"/>
                  <a:pt x="1324" y="1982"/>
                  <a:pt x="1324" y="1981"/>
                </a:cubicBezTo>
                <a:cubicBezTo>
                  <a:pt x="1324" y="1979"/>
                  <a:pt x="1325" y="1976"/>
                  <a:pt x="1325" y="1973"/>
                </a:cubicBezTo>
                <a:cubicBezTo>
                  <a:pt x="1325" y="1973"/>
                  <a:pt x="1325" y="1973"/>
                  <a:pt x="1325" y="1973"/>
                </a:cubicBezTo>
                <a:cubicBezTo>
                  <a:pt x="1326" y="1970"/>
                  <a:pt x="1327" y="1967"/>
                  <a:pt x="1327" y="1965"/>
                </a:cubicBezTo>
                <a:cubicBezTo>
                  <a:pt x="1327" y="1965"/>
                  <a:pt x="1327" y="1965"/>
                  <a:pt x="1327" y="1965"/>
                </a:cubicBezTo>
                <a:cubicBezTo>
                  <a:pt x="1338" y="1931"/>
                  <a:pt x="1363" y="1903"/>
                  <a:pt x="1395" y="1889"/>
                </a:cubicBezTo>
                <a:cubicBezTo>
                  <a:pt x="1397" y="1889"/>
                  <a:pt x="1399" y="1888"/>
                  <a:pt x="1400" y="1887"/>
                </a:cubicBezTo>
                <a:cubicBezTo>
                  <a:pt x="1400" y="1887"/>
                  <a:pt x="1400" y="1887"/>
                  <a:pt x="1400" y="1887"/>
                </a:cubicBezTo>
                <a:cubicBezTo>
                  <a:pt x="1404" y="1886"/>
                  <a:pt x="1408" y="1885"/>
                  <a:pt x="1412" y="1884"/>
                </a:cubicBezTo>
                <a:cubicBezTo>
                  <a:pt x="1412" y="1884"/>
                  <a:pt x="1412" y="1884"/>
                  <a:pt x="1412" y="1884"/>
                </a:cubicBezTo>
                <a:cubicBezTo>
                  <a:pt x="1416" y="1883"/>
                  <a:pt x="1419" y="1882"/>
                  <a:pt x="1423" y="1881"/>
                </a:cubicBezTo>
                <a:cubicBezTo>
                  <a:pt x="1423" y="1881"/>
                  <a:pt x="1424" y="1881"/>
                  <a:pt x="1424" y="1881"/>
                </a:cubicBezTo>
                <a:cubicBezTo>
                  <a:pt x="1425" y="1881"/>
                  <a:pt x="1427" y="1881"/>
                  <a:pt x="1429" y="1881"/>
                </a:cubicBezTo>
                <a:cubicBezTo>
                  <a:pt x="1430" y="1881"/>
                  <a:pt x="1431" y="1881"/>
                  <a:pt x="1431" y="1880"/>
                </a:cubicBezTo>
                <a:cubicBezTo>
                  <a:pt x="1433" y="1880"/>
                  <a:pt x="1434" y="1880"/>
                  <a:pt x="1435" y="1880"/>
                </a:cubicBezTo>
                <a:cubicBezTo>
                  <a:pt x="1437" y="1880"/>
                  <a:pt x="1439" y="1880"/>
                  <a:pt x="1441" y="1880"/>
                </a:cubicBezTo>
                <a:cubicBezTo>
                  <a:pt x="1444" y="1880"/>
                  <a:pt x="1446" y="1880"/>
                  <a:pt x="1448" y="1880"/>
                </a:cubicBezTo>
                <a:cubicBezTo>
                  <a:pt x="1448" y="1880"/>
                  <a:pt x="1448" y="1880"/>
                  <a:pt x="1449" y="1880"/>
                </a:cubicBezTo>
                <a:cubicBezTo>
                  <a:pt x="1451" y="1880"/>
                  <a:pt x="1453" y="1881"/>
                  <a:pt x="1455" y="1881"/>
                </a:cubicBezTo>
                <a:cubicBezTo>
                  <a:pt x="1455" y="1881"/>
                  <a:pt x="1455" y="1881"/>
                  <a:pt x="1455" y="1881"/>
                </a:cubicBezTo>
                <a:cubicBezTo>
                  <a:pt x="1475" y="1883"/>
                  <a:pt x="1494" y="1891"/>
                  <a:pt x="1510" y="1902"/>
                </a:cubicBezTo>
                <a:cubicBezTo>
                  <a:pt x="1510" y="1902"/>
                  <a:pt x="1510" y="1902"/>
                  <a:pt x="1510" y="1902"/>
                </a:cubicBezTo>
                <a:cubicBezTo>
                  <a:pt x="1516" y="1906"/>
                  <a:pt x="1522" y="1911"/>
                  <a:pt x="1527" y="1917"/>
                </a:cubicBezTo>
                <a:cubicBezTo>
                  <a:pt x="1527" y="1917"/>
                  <a:pt x="1527" y="1917"/>
                  <a:pt x="1527" y="1917"/>
                </a:cubicBezTo>
                <a:cubicBezTo>
                  <a:pt x="1529" y="1919"/>
                  <a:pt x="1531" y="1921"/>
                  <a:pt x="1532" y="1922"/>
                </a:cubicBezTo>
                <a:cubicBezTo>
                  <a:pt x="1532" y="1922"/>
                  <a:pt x="1532" y="1922"/>
                  <a:pt x="1532" y="1922"/>
                </a:cubicBezTo>
                <a:cubicBezTo>
                  <a:pt x="1535" y="1926"/>
                  <a:pt x="1538" y="1930"/>
                  <a:pt x="1541" y="1934"/>
                </a:cubicBezTo>
                <a:cubicBezTo>
                  <a:pt x="1541" y="1934"/>
                  <a:pt x="1541" y="1935"/>
                  <a:pt x="1542" y="1935"/>
                </a:cubicBezTo>
                <a:cubicBezTo>
                  <a:pt x="1543" y="1937"/>
                  <a:pt x="1544" y="1939"/>
                  <a:pt x="1545" y="1941"/>
                </a:cubicBezTo>
                <a:cubicBezTo>
                  <a:pt x="1545" y="1941"/>
                  <a:pt x="1545" y="1941"/>
                  <a:pt x="1545" y="1941"/>
                </a:cubicBezTo>
                <a:cubicBezTo>
                  <a:pt x="1547" y="1943"/>
                  <a:pt x="1548" y="1946"/>
                  <a:pt x="1549" y="1948"/>
                </a:cubicBezTo>
                <a:cubicBezTo>
                  <a:pt x="1549" y="1948"/>
                  <a:pt x="1549" y="1948"/>
                  <a:pt x="1549" y="1948"/>
                </a:cubicBezTo>
                <a:cubicBezTo>
                  <a:pt x="1556" y="1963"/>
                  <a:pt x="1560" y="1981"/>
                  <a:pt x="1560" y="1999"/>
                </a:cubicBezTo>
                <a:close/>
                <a:moveTo>
                  <a:pt x="1555" y="1861"/>
                </a:moveTo>
                <a:cubicBezTo>
                  <a:pt x="1528" y="1838"/>
                  <a:pt x="1493" y="1824"/>
                  <a:pt x="1455" y="1821"/>
                </a:cubicBezTo>
                <a:cubicBezTo>
                  <a:pt x="1455" y="1467"/>
                  <a:pt x="1455" y="1467"/>
                  <a:pt x="1455" y="1467"/>
                </a:cubicBezTo>
                <a:cubicBezTo>
                  <a:pt x="1859" y="1467"/>
                  <a:pt x="1859" y="1467"/>
                  <a:pt x="1859" y="1467"/>
                </a:cubicBezTo>
                <a:cubicBezTo>
                  <a:pt x="1869" y="1496"/>
                  <a:pt x="1885" y="1522"/>
                  <a:pt x="1907" y="1542"/>
                </a:cubicBezTo>
                <a:lnTo>
                  <a:pt x="1555" y="1861"/>
                </a:lnTo>
                <a:close/>
                <a:moveTo>
                  <a:pt x="2029" y="1530"/>
                </a:moveTo>
                <a:cubicBezTo>
                  <a:pt x="2023" y="1530"/>
                  <a:pt x="2017" y="1530"/>
                  <a:pt x="2011" y="1529"/>
                </a:cubicBezTo>
                <a:cubicBezTo>
                  <a:pt x="2011" y="1529"/>
                  <a:pt x="2011" y="1529"/>
                  <a:pt x="2011" y="1529"/>
                </a:cubicBezTo>
                <a:cubicBezTo>
                  <a:pt x="2008" y="1528"/>
                  <a:pt x="2006" y="1528"/>
                  <a:pt x="2004" y="1527"/>
                </a:cubicBezTo>
                <a:cubicBezTo>
                  <a:pt x="2003" y="1527"/>
                  <a:pt x="2002" y="1527"/>
                  <a:pt x="2002" y="1527"/>
                </a:cubicBezTo>
                <a:cubicBezTo>
                  <a:pt x="2000" y="1526"/>
                  <a:pt x="1997" y="1526"/>
                  <a:pt x="1995" y="1525"/>
                </a:cubicBezTo>
                <a:cubicBezTo>
                  <a:pt x="1995" y="1525"/>
                  <a:pt x="1995" y="1525"/>
                  <a:pt x="1994" y="1525"/>
                </a:cubicBezTo>
                <a:cubicBezTo>
                  <a:pt x="1992" y="1524"/>
                  <a:pt x="1989" y="1523"/>
                  <a:pt x="1987" y="1522"/>
                </a:cubicBezTo>
                <a:cubicBezTo>
                  <a:pt x="1987" y="1522"/>
                  <a:pt x="1986" y="1522"/>
                  <a:pt x="1986" y="1522"/>
                </a:cubicBezTo>
                <a:cubicBezTo>
                  <a:pt x="1984" y="1521"/>
                  <a:pt x="1982" y="1520"/>
                  <a:pt x="1980" y="1519"/>
                </a:cubicBezTo>
                <a:cubicBezTo>
                  <a:pt x="1979" y="1519"/>
                  <a:pt x="1979" y="1519"/>
                  <a:pt x="1979" y="1519"/>
                </a:cubicBezTo>
                <a:cubicBezTo>
                  <a:pt x="1974" y="1517"/>
                  <a:pt x="1969" y="1514"/>
                  <a:pt x="1965" y="1511"/>
                </a:cubicBezTo>
                <a:cubicBezTo>
                  <a:pt x="1965" y="1511"/>
                  <a:pt x="1965" y="1511"/>
                  <a:pt x="1965" y="1511"/>
                </a:cubicBezTo>
                <a:cubicBezTo>
                  <a:pt x="1960" y="1508"/>
                  <a:pt x="1956" y="1505"/>
                  <a:pt x="1952" y="1501"/>
                </a:cubicBezTo>
                <a:cubicBezTo>
                  <a:pt x="1952" y="1501"/>
                  <a:pt x="1952" y="1501"/>
                  <a:pt x="1952" y="1501"/>
                </a:cubicBezTo>
                <a:cubicBezTo>
                  <a:pt x="1941" y="1492"/>
                  <a:pt x="1931" y="1480"/>
                  <a:pt x="1924" y="1467"/>
                </a:cubicBezTo>
                <a:cubicBezTo>
                  <a:pt x="1924" y="1467"/>
                  <a:pt x="1924" y="1467"/>
                  <a:pt x="1924" y="1467"/>
                </a:cubicBezTo>
                <a:cubicBezTo>
                  <a:pt x="1923" y="1465"/>
                  <a:pt x="1922" y="1463"/>
                  <a:pt x="1921" y="1461"/>
                </a:cubicBezTo>
                <a:cubicBezTo>
                  <a:pt x="1921" y="1461"/>
                  <a:pt x="1921" y="1460"/>
                  <a:pt x="1921" y="1460"/>
                </a:cubicBezTo>
                <a:cubicBezTo>
                  <a:pt x="1920" y="1458"/>
                  <a:pt x="1919" y="1457"/>
                  <a:pt x="1918" y="1455"/>
                </a:cubicBezTo>
                <a:cubicBezTo>
                  <a:pt x="1918" y="1454"/>
                  <a:pt x="1918" y="1454"/>
                  <a:pt x="1918" y="1454"/>
                </a:cubicBezTo>
                <a:cubicBezTo>
                  <a:pt x="1917" y="1452"/>
                  <a:pt x="1917" y="1450"/>
                  <a:pt x="1916" y="1448"/>
                </a:cubicBezTo>
                <a:cubicBezTo>
                  <a:pt x="1916" y="1448"/>
                  <a:pt x="1916" y="1447"/>
                  <a:pt x="1916" y="1447"/>
                </a:cubicBezTo>
                <a:cubicBezTo>
                  <a:pt x="1915" y="1445"/>
                  <a:pt x="1914" y="1443"/>
                  <a:pt x="1914" y="1440"/>
                </a:cubicBezTo>
                <a:cubicBezTo>
                  <a:pt x="1914" y="1440"/>
                  <a:pt x="1914" y="1440"/>
                  <a:pt x="1914" y="1440"/>
                </a:cubicBezTo>
                <a:cubicBezTo>
                  <a:pt x="1913" y="1438"/>
                  <a:pt x="1913" y="1436"/>
                  <a:pt x="1912" y="1434"/>
                </a:cubicBezTo>
                <a:cubicBezTo>
                  <a:pt x="1912" y="1433"/>
                  <a:pt x="1912" y="1433"/>
                  <a:pt x="1912" y="1432"/>
                </a:cubicBezTo>
                <a:cubicBezTo>
                  <a:pt x="1912" y="1430"/>
                  <a:pt x="1911" y="1429"/>
                  <a:pt x="1911" y="1427"/>
                </a:cubicBezTo>
                <a:cubicBezTo>
                  <a:pt x="1911" y="1427"/>
                  <a:pt x="1911" y="1426"/>
                  <a:pt x="1911" y="1425"/>
                </a:cubicBezTo>
                <a:cubicBezTo>
                  <a:pt x="1911" y="1423"/>
                  <a:pt x="1911" y="1422"/>
                  <a:pt x="1911" y="1420"/>
                </a:cubicBezTo>
                <a:cubicBezTo>
                  <a:pt x="1910" y="1419"/>
                  <a:pt x="1910" y="1419"/>
                  <a:pt x="1910" y="1418"/>
                </a:cubicBezTo>
                <a:cubicBezTo>
                  <a:pt x="1910" y="1416"/>
                  <a:pt x="1910" y="1414"/>
                  <a:pt x="1910" y="1411"/>
                </a:cubicBezTo>
                <a:cubicBezTo>
                  <a:pt x="1910" y="1410"/>
                  <a:pt x="1910" y="1408"/>
                  <a:pt x="1910" y="1407"/>
                </a:cubicBezTo>
                <a:cubicBezTo>
                  <a:pt x="1910" y="1407"/>
                  <a:pt x="1910" y="1407"/>
                  <a:pt x="1910" y="1407"/>
                </a:cubicBezTo>
                <a:cubicBezTo>
                  <a:pt x="1912" y="1350"/>
                  <a:pt x="1955" y="1303"/>
                  <a:pt x="2010" y="1294"/>
                </a:cubicBezTo>
                <a:cubicBezTo>
                  <a:pt x="2010" y="1294"/>
                  <a:pt x="2010" y="1294"/>
                  <a:pt x="2010" y="1294"/>
                </a:cubicBezTo>
                <a:cubicBezTo>
                  <a:pt x="2013" y="1293"/>
                  <a:pt x="2016" y="1293"/>
                  <a:pt x="2019" y="1293"/>
                </a:cubicBezTo>
                <a:cubicBezTo>
                  <a:pt x="2019" y="1293"/>
                  <a:pt x="2020" y="1293"/>
                  <a:pt x="2020" y="1293"/>
                </a:cubicBezTo>
                <a:cubicBezTo>
                  <a:pt x="2023" y="1292"/>
                  <a:pt x="2026" y="1292"/>
                  <a:pt x="2029" y="1292"/>
                </a:cubicBezTo>
                <a:cubicBezTo>
                  <a:pt x="2031" y="1292"/>
                  <a:pt x="2033" y="1292"/>
                  <a:pt x="2035" y="1292"/>
                </a:cubicBezTo>
                <a:cubicBezTo>
                  <a:pt x="2036" y="1292"/>
                  <a:pt x="2036" y="1293"/>
                  <a:pt x="2037" y="1293"/>
                </a:cubicBezTo>
                <a:cubicBezTo>
                  <a:pt x="2038" y="1293"/>
                  <a:pt x="2039" y="1293"/>
                  <a:pt x="2041" y="1293"/>
                </a:cubicBezTo>
                <a:cubicBezTo>
                  <a:pt x="2041" y="1293"/>
                  <a:pt x="2042" y="1293"/>
                  <a:pt x="2043" y="1293"/>
                </a:cubicBezTo>
                <a:cubicBezTo>
                  <a:pt x="2044" y="1293"/>
                  <a:pt x="2045" y="1293"/>
                  <a:pt x="2046" y="1294"/>
                </a:cubicBezTo>
                <a:cubicBezTo>
                  <a:pt x="2047" y="1294"/>
                  <a:pt x="2048" y="1294"/>
                  <a:pt x="2049" y="1294"/>
                </a:cubicBezTo>
                <a:cubicBezTo>
                  <a:pt x="2050" y="1294"/>
                  <a:pt x="2051" y="1294"/>
                  <a:pt x="2052" y="1294"/>
                </a:cubicBezTo>
                <a:cubicBezTo>
                  <a:pt x="2053" y="1295"/>
                  <a:pt x="2053" y="1295"/>
                  <a:pt x="2054" y="1295"/>
                </a:cubicBezTo>
                <a:cubicBezTo>
                  <a:pt x="2055" y="1295"/>
                  <a:pt x="2056" y="1295"/>
                  <a:pt x="2057" y="1296"/>
                </a:cubicBezTo>
                <a:cubicBezTo>
                  <a:pt x="2058" y="1296"/>
                  <a:pt x="2059" y="1296"/>
                  <a:pt x="2060" y="1296"/>
                </a:cubicBezTo>
                <a:cubicBezTo>
                  <a:pt x="2061" y="1297"/>
                  <a:pt x="2061" y="1297"/>
                  <a:pt x="2062" y="1297"/>
                </a:cubicBezTo>
                <a:cubicBezTo>
                  <a:pt x="2063" y="1297"/>
                  <a:pt x="2064" y="1298"/>
                  <a:pt x="2065" y="1298"/>
                </a:cubicBezTo>
                <a:cubicBezTo>
                  <a:pt x="2066" y="1298"/>
                  <a:pt x="2066" y="1298"/>
                  <a:pt x="2067" y="1299"/>
                </a:cubicBezTo>
                <a:cubicBezTo>
                  <a:pt x="2068" y="1299"/>
                  <a:pt x="2069" y="1299"/>
                  <a:pt x="2070" y="1300"/>
                </a:cubicBezTo>
                <a:cubicBezTo>
                  <a:pt x="2116" y="1316"/>
                  <a:pt x="2148" y="1360"/>
                  <a:pt x="2148" y="1411"/>
                </a:cubicBezTo>
                <a:cubicBezTo>
                  <a:pt x="2148" y="1477"/>
                  <a:pt x="2095" y="1530"/>
                  <a:pt x="2029" y="1530"/>
                </a:cubicBezTo>
                <a:close/>
              </a:path>
            </a:pathLst>
          </a:custGeom>
          <a:solidFill>
            <a:schemeClr val="bg1"/>
          </a:solidFill>
          <a:ln w="1270">
            <a:noFill/>
          </a:ln>
        </p:spPr>
        <p:txBody>
          <a:bodyPr vert="horz" wrap="square" lIns="73132" tIns="36566" rIns="73132" bIns="36566" numCol="1" anchor="t" anchorCtr="0" compatLnSpc="1">
            <a:prstTxWarp prst="textNoShape">
              <a:avLst/>
            </a:prstTxWarp>
          </a:bodyPr>
          <a:lstStyle/>
          <a:p>
            <a:pPr defTabSz="1219140"/>
            <a:endParaRPr lang="en-US" sz="2400" dirty="0">
              <a:solidFill>
                <a:srgbClr val="53565A"/>
              </a:solidFill>
            </a:endParaRPr>
          </a:p>
        </p:txBody>
      </p:sp>
    </p:spTree>
    <p:extLst>
      <p:ext uri="{BB962C8B-B14F-4D97-AF65-F5344CB8AC3E}">
        <p14:creationId xmlns:p14="http://schemas.microsoft.com/office/powerpoint/2010/main" val="33086911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txBox="1">
            <a:spLocks/>
          </p:cNvSpPr>
          <p:nvPr/>
        </p:nvSpPr>
        <p:spPr>
          <a:xfrm>
            <a:off x="1475099" y="1337809"/>
            <a:ext cx="7251051" cy="4405873"/>
          </a:xfrm>
          <a:prstGeom prst="rect">
            <a:avLst/>
          </a:prstGeom>
        </p:spPr>
        <p:txBody>
          <a:bodyPr wrap="square" lIns="175764" tIns="0" rIns="175764" bIns="0" anchor="t"/>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600" b="1" u="sng" spc="-67" dirty="0">
              <a:gradFill>
                <a:gsLst>
                  <a:gs pos="5417">
                    <a:srgbClr val="55565A"/>
                  </a:gs>
                  <a:gs pos="28000">
                    <a:srgbClr val="55565A"/>
                  </a:gs>
                </a:gsLst>
                <a:lin ang="5400000" scaled="0"/>
              </a:gradFill>
              <a:latin typeface="Arial" panose="020B0604020202020204"/>
            </a:endParaRPr>
          </a:p>
          <a:p>
            <a:endParaRPr lang="en-US" sz="1600" b="1" u="sng" spc="-67" dirty="0">
              <a:gradFill>
                <a:gsLst>
                  <a:gs pos="5417">
                    <a:srgbClr val="55565A"/>
                  </a:gs>
                  <a:gs pos="28000">
                    <a:srgbClr val="55565A"/>
                  </a:gs>
                </a:gsLst>
                <a:lin ang="5400000" scaled="0"/>
              </a:gradFill>
              <a:latin typeface="Arial" panose="020B0604020202020204"/>
            </a:endParaRPr>
          </a:p>
          <a:p>
            <a:endParaRPr lang="en-US" sz="1600" b="1" u="sng" spc="-67" dirty="0">
              <a:gradFill>
                <a:gsLst>
                  <a:gs pos="5417">
                    <a:srgbClr val="55565A"/>
                  </a:gs>
                  <a:gs pos="28000">
                    <a:srgbClr val="55565A"/>
                  </a:gs>
                </a:gsLst>
                <a:lin ang="5400000" scaled="0"/>
              </a:gradFill>
              <a:latin typeface="Arial" panose="020B0604020202020204"/>
            </a:endParaRPr>
          </a:p>
          <a:p>
            <a:endParaRPr lang="en-US" sz="1600" b="1" u="sng" spc="-67" dirty="0">
              <a:gradFill>
                <a:gsLst>
                  <a:gs pos="5417">
                    <a:srgbClr val="55565A"/>
                  </a:gs>
                  <a:gs pos="28000">
                    <a:srgbClr val="55565A"/>
                  </a:gs>
                </a:gsLst>
                <a:lin ang="5400000" scaled="0"/>
              </a:gradFill>
              <a:latin typeface="Arial" panose="020B0604020202020204"/>
            </a:endParaRPr>
          </a:p>
          <a:p>
            <a:endParaRPr lang="en-US" sz="1600" b="1" u="sng" spc="-67" dirty="0">
              <a:gradFill>
                <a:gsLst>
                  <a:gs pos="5417">
                    <a:srgbClr val="55565A"/>
                  </a:gs>
                  <a:gs pos="28000">
                    <a:srgbClr val="55565A"/>
                  </a:gs>
                </a:gsLst>
                <a:lin ang="5400000" scaled="0"/>
              </a:gradFill>
              <a:latin typeface="Arial" panose="020B0604020202020204"/>
            </a:endParaRPr>
          </a:p>
          <a:p>
            <a:endParaRPr lang="en-US" sz="1600" b="1" u="sng" spc="-67" dirty="0">
              <a:gradFill>
                <a:gsLst>
                  <a:gs pos="5417">
                    <a:srgbClr val="55565A"/>
                  </a:gs>
                  <a:gs pos="28000">
                    <a:srgbClr val="55565A"/>
                  </a:gs>
                </a:gsLst>
                <a:lin ang="5400000" scaled="0"/>
              </a:gradFill>
              <a:latin typeface="Arial" panose="020B0604020202020204"/>
            </a:endParaRPr>
          </a:p>
          <a:p>
            <a:endParaRPr lang="en-US" sz="1600" b="1" u="sng" spc="-67" dirty="0">
              <a:gradFill>
                <a:gsLst>
                  <a:gs pos="5417">
                    <a:srgbClr val="55565A"/>
                  </a:gs>
                  <a:gs pos="28000">
                    <a:srgbClr val="55565A"/>
                  </a:gs>
                </a:gsLst>
                <a:lin ang="5400000" scaled="0"/>
              </a:gradFill>
              <a:latin typeface="Arial" panose="020B0604020202020204"/>
            </a:endParaRPr>
          </a:p>
          <a:p>
            <a:endParaRPr lang="en-US" sz="1600" b="1" u="sng" spc="-67" dirty="0">
              <a:gradFill>
                <a:gsLst>
                  <a:gs pos="5417">
                    <a:srgbClr val="55565A"/>
                  </a:gs>
                  <a:gs pos="28000">
                    <a:srgbClr val="55565A"/>
                  </a:gs>
                </a:gsLst>
                <a:lin ang="5400000" scaled="0"/>
              </a:gradFill>
              <a:latin typeface="Arial" panose="020B0604020202020204"/>
            </a:endParaRPr>
          </a:p>
          <a:p>
            <a:endParaRPr lang="en-US" sz="1600" b="1" u="sng" spc="-67" dirty="0">
              <a:gradFill>
                <a:gsLst>
                  <a:gs pos="5417">
                    <a:srgbClr val="55565A"/>
                  </a:gs>
                  <a:gs pos="28000">
                    <a:srgbClr val="55565A"/>
                  </a:gs>
                </a:gsLst>
                <a:lin ang="5400000" scaled="0"/>
              </a:gradFill>
              <a:latin typeface="Arial" panose="020B0604020202020204"/>
            </a:endParaRPr>
          </a:p>
          <a:p>
            <a:endParaRPr lang="en-US" sz="1600" b="1" u="sng" spc="-67" dirty="0">
              <a:gradFill>
                <a:gsLst>
                  <a:gs pos="5417">
                    <a:srgbClr val="55565A"/>
                  </a:gs>
                  <a:gs pos="28000">
                    <a:srgbClr val="55565A"/>
                  </a:gs>
                </a:gsLst>
                <a:lin ang="5400000" scaled="0"/>
              </a:gradFill>
              <a:latin typeface="Arial" panose="020B0604020202020204"/>
            </a:endParaRPr>
          </a:p>
        </p:txBody>
      </p:sp>
      <p:grpSp>
        <p:nvGrpSpPr>
          <p:cNvPr id="13" name="Group 12"/>
          <p:cNvGrpSpPr/>
          <p:nvPr/>
        </p:nvGrpSpPr>
        <p:grpSpPr>
          <a:xfrm>
            <a:off x="698632" y="1568592"/>
            <a:ext cx="540044" cy="440197"/>
            <a:chOff x="2751138" y="1573213"/>
            <a:chExt cx="463550" cy="377825"/>
          </a:xfrm>
          <a:solidFill>
            <a:srgbClr val="FFFFFF"/>
          </a:solidFill>
        </p:grpSpPr>
        <p:sp>
          <p:nvSpPr>
            <p:cNvPr id="15" name="Freeform 14"/>
            <p:cNvSpPr>
              <a:spLocks noEditPoints="1"/>
            </p:cNvSpPr>
            <p:nvPr/>
          </p:nvSpPr>
          <p:spPr bwMode="auto">
            <a:xfrm>
              <a:off x="2751138" y="1573213"/>
              <a:ext cx="463550" cy="377825"/>
            </a:xfrm>
            <a:custGeom>
              <a:avLst/>
              <a:gdLst>
                <a:gd name="T0" fmla="*/ 292 w 292"/>
                <a:gd name="T1" fmla="*/ 192 h 238"/>
                <a:gd name="T2" fmla="*/ 292 w 292"/>
                <a:gd name="T3" fmla="*/ 0 h 238"/>
                <a:gd name="T4" fmla="*/ 0 w 292"/>
                <a:gd name="T5" fmla="*/ 0 h 238"/>
                <a:gd name="T6" fmla="*/ 0 w 292"/>
                <a:gd name="T7" fmla="*/ 192 h 238"/>
                <a:gd name="T8" fmla="*/ 87 w 292"/>
                <a:gd name="T9" fmla="*/ 192 h 238"/>
                <a:gd name="T10" fmla="*/ 87 w 292"/>
                <a:gd name="T11" fmla="*/ 211 h 238"/>
                <a:gd name="T12" fmla="*/ 47 w 292"/>
                <a:gd name="T13" fmla="*/ 211 h 238"/>
                <a:gd name="T14" fmla="*/ 47 w 292"/>
                <a:gd name="T15" fmla="*/ 238 h 238"/>
                <a:gd name="T16" fmla="*/ 249 w 292"/>
                <a:gd name="T17" fmla="*/ 238 h 238"/>
                <a:gd name="T18" fmla="*/ 249 w 292"/>
                <a:gd name="T19" fmla="*/ 211 h 238"/>
                <a:gd name="T20" fmla="*/ 208 w 292"/>
                <a:gd name="T21" fmla="*/ 211 h 238"/>
                <a:gd name="T22" fmla="*/ 208 w 292"/>
                <a:gd name="T23" fmla="*/ 192 h 238"/>
                <a:gd name="T24" fmla="*/ 292 w 292"/>
                <a:gd name="T25" fmla="*/ 192 h 238"/>
                <a:gd name="T26" fmla="*/ 240 w 292"/>
                <a:gd name="T27" fmla="*/ 228 h 238"/>
                <a:gd name="T28" fmla="*/ 55 w 292"/>
                <a:gd name="T29" fmla="*/ 228 h 238"/>
                <a:gd name="T30" fmla="*/ 55 w 292"/>
                <a:gd name="T31" fmla="*/ 220 h 238"/>
                <a:gd name="T32" fmla="*/ 240 w 292"/>
                <a:gd name="T33" fmla="*/ 220 h 238"/>
                <a:gd name="T34" fmla="*/ 240 w 292"/>
                <a:gd name="T35" fmla="*/ 228 h 238"/>
                <a:gd name="T36" fmla="*/ 200 w 292"/>
                <a:gd name="T37" fmla="*/ 197 h 238"/>
                <a:gd name="T38" fmla="*/ 200 w 292"/>
                <a:gd name="T39" fmla="*/ 211 h 238"/>
                <a:gd name="T40" fmla="*/ 95 w 292"/>
                <a:gd name="T41" fmla="*/ 211 h 238"/>
                <a:gd name="T42" fmla="*/ 95 w 292"/>
                <a:gd name="T43" fmla="*/ 197 h 238"/>
                <a:gd name="T44" fmla="*/ 200 w 292"/>
                <a:gd name="T45" fmla="*/ 197 h 238"/>
                <a:gd name="T46" fmla="*/ 8 w 292"/>
                <a:gd name="T47" fmla="*/ 9 h 238"/>
                <a:gd name="T48" fmla="*/ 284 w 292"/>
                <a:gd name="T49" fmla="*/ 9 h 238"/>
                <a:gd name="T50" fmla="*/ 284 w 292"/>
                <a:gd name="T51" fmla="*/ 183 h 238"/>
                <a:gd name="T52" fmla="*/ 8 w 292"/>
                <a:gd name="T53" fmla="*/ 183 h 238"/>
                <a:gd name="T54" fmla="*/ 8 w 292"/>
                <a:gd name="T55" fmla="*/ 9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92" h="238">
                  <a:moveTo>
                    <a:pt x="292" y="192"/>
                  </a:moveTo>
                  <a:lnTo>
                    <a:pt x="292" y="0"/>
                  </a:lnTo>
                  <a:lnTo>
                    <a:pt x="0" y="0"/>
                  </a:lnTo>
                  <a:lnTo>
                    <a:pt x="0" y="192"/>
                  </a:lnTo>
                  <a:lnTo>
                    <a:pt x="87" y="192"/>
                  </a:lnTo>
                  <a:lnTo>
                    <a:pt x="87" y="211"/>
                  </a:lnTo>
                  <a:lnTo>
                    <a:pt x="47" y="211"/>
                  </a:lnTo>
                  <a:lnTo>
                    <a:pt x="47" y="238"/>
                  </a:lnTo>
                  <a:lnTo>
                    <a:pt x="249" y="238"/>
                  </a:lnTo>
                  <a:lnTo>
                    <a:pt x="249" y="211"/>
                  </a:lnTo>
                  <a:lnTo>
                    <a:pt x="208" y="211"/>
                  </a:lnTo>
                  <a:lnTo>
                    <a:pt x="208" y="192"/>
                  </a:lnTo>
                  <a:lnTo>
                    <a:pt x="292" y="192"/>
                  </a:lnTo>
                  <a:close/>
                  <a:moveTo>
                    <a:pt x="240" y="228"/>
                  </a:moveTo>
                  <a:lnTo>
                    <a:pt x="55" y="228"/>
                  </a:lnTo>
                  <a:lnTo>
                    <a:pt x="55" y="220"/>
                  </a:lnTo>
                  <a:lnTo>
                    <a:pt x="240" y="220"/>
                  </a:lnTo>
                  <a:lnTo>
                    <a:pt x="240" y="228"/>
                  </a:lnTo>
                  <a:close/>
                  <a:moveTo>
                    <a:pt x="200" y="197"/>
                  </a:moveTo>
                  <a:lnTo>
                    <a:pt x="200" y="211"/>
                  </a:lnTo>
                  <a:lnTo>
                    <a:pt x="95" y="211"/>
                  </a:lnTo>
                  <a:lnTo>
                    <a:pt x="95" y="197"/>
                  </a:lnTo>
                  <a:lnTo>
                    <a:pt x="200" y="197"/>
                  </a:lnTo>
                  <a:close/>
                  <a:moveTo>
                    <a:pt x="8" y="9"/>
                  </a:moveTo>
                  <a:lnTo>
                    <a:pt x="284" y="9"/>
                  </a:lnTo>
                  <a:lnTo>
                    <a:pt x="284" y="183"/>
                  </a:lnTo>
                  <a:lnTo>
                    <a:pt x="8" y="183"/>
                  </a:lnTo>
                  <a:lnTo>
                    <a:pt x="8" y="9"/>
                  </a:lnTo>
                  <a:close/>
                </a:path>
              </a:pathLst>
            </a:custGeom>
            <a:grpFill/>
            <a:ln>
              <a:noFill/>
            </a:ln>
          </p:spPr>
          <p:txBody>
            <a:bodyPr vert="horz" wrap="square" lIns="91440" tIns="45720" rIns="91440" bIns="45720" numCol="1" anchor="t" anchorCtr="0" compatLnSpc="1">
              <a:prstTxWarp prst="textNoShape">
                <a:avLst/>
              </a:prstTxWarp>
            </a:bodyPr>
            <a:lstStyle/>
            <a:p>
              <a:endParaRPr lang="en-US" dirty="0">
                <a:solidFill>
                  <a:srgbClr val="55565A"/>
                </a:solidFill>
              </a:endParaRPr>
            </a:p>
          </p:txBody>
        </p:sp>
        <p:sp>
          <p:nvSpPr>
            <p:cNvPr id="19" name="Freeform 18"/>
            <p:cNvSpPr>
              <a:spLocks noEditPoints="1"/>
            </p:cNvSpPr>
            <p:nvPr/>
          </p:nvSpPr>
          <p:spPr bwMode="auto">
            <a:xfrm>
              <a:off x="2797176" y="1616076"/>
              <a:ext cx="347663" cy="209550"/>
            </a:xfrm>
            <a:custGeom>
              <a:avLst/>
              <a:gdLst>
                <a:gd name="T0" fmla="*/ 31 w 219"/>
                <a:gd name="T1" fmla="*/ 132 h 132"/>
                <a:gd name="T2" fmla="*/ 24 w 219"/>
                <a:gd name="T3" fmla="*/ 126 h 132"/>
                <a:gd name="T4" fmla="*/ 75 w 219"/>
                <a:gd name="T5" fmla="*/ 57 h 132"/>
                <a:gd name="T6" fmla="*/ 142 w 219"/>
                <a:gd name="T7" fmla="*/ 103 h 132"/>
                <a:gd name="T8" fmla="*/ 213 w 219"/>
                <a:gd name="T9" fmla="*/ 31 h 132"/>
                <a:gd name="T10" fmla="*/ 219 w 219"/>
                <a:gd name="T11" fmla="*/ 38 h 132"/>
                <a:gd name="T12" fmla="*/ 143 w 219"/>
                <a:gd name="T13" fmla="*/ 115 h 132"/>
                <a:gd name="T14" fmla="*/ 77 w 219"/>
                <a:gd name="T15" fmla="*/ 69 h 132"/>
                <a:gd name="T16" fmla="*/ 31 w 219"/>
                <a:gd name="T17" fmla="*/ 132 h 132"/>
                <a:gd name="T18" fmla="*/ 54 w 219"/>
                <a:gd name="T19" fmla="*/ 21 h 132"/>
                <a:gd name="T20" fmla="*/ 32 w 219"/>
                <a:gd name="T21" fmla="*/ 21 h 132"/>
                <a:gd name="T22" fmla="*/ 32 w 219"/>
                <a:gd name="T23" fmla="*/ 0 h 132"/>
                <a:gd name="T24" fmla="*/ 23 w 219"/>
                <a:gd name="T25" fmla="*/ 0 h 132"/>
                <a:gd name="T26" fmla="*/ 23 w 219"/>
                <a:gd name="T27" fmla="*/ 21 h 132"/>
                <a:gd name="T28" fmla="*/ 0 w 219"/>
                <a:gd name="T29" fmla="*/ 21 h 132"/>
                <a:gd name="T30" fmla="*/ 0 w 219"/>
                <a:gd name="T31" fmla="*/ 30 h 132"/>
                <a:gd name="T32" fmla="*/ 23 w 219"/>
                <a:gd name="T33" fmla="*/ 30 h 132"/>
                <a:gd name="T34" fmla="*/ 23 w 219"/>
                <a:gd name="T35" fmla="*/ 52 h 132"/>
                <a:gd name="T36" fmla="*/ 32 w 219"/>
                <a:gd name="T37" fmla="*/ 52 h 132"/>
                <a:gd name="T38" fmla="*/ 32 w 219"/>
                <a:gd name="T39" fmla="*/ 30 h 132"/>
                <a:gd name="T40" fmla="*/ 54 w 219"/>
                <a:gd name="T41" fmla="*/ 30 h 132"/>
                <a:gd name="T42" fmla="*/ 54 w 219"/>
                <a:gd name="T43" fmla="*/ 21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9" h="132">
                  <a:moveTo>
                    <a:pt x="31" y="132"/>
                  </a:moveTo>
                  <a:lnTo>
                    <a:pt x="24" y="126"/>
                  </a:lnTo>
                  <a:lnTo>
                    <a:pt x="75" y="57"/>
                  </a:lnTo>
                  <a:lnTo>
                    <a:pt x="142" y="103"/>
                  </a:lnTo>
                  <a:lnTo>
                    <a:pt x="213" y="31"/>
                  </a:lnTo>
                  <a:lnTo>
                    <a:pt x="219" y="38"/>
                  </a:lnTo>
                  <a:lnTo>
                    <a:pt x="143" y="115"/>
                  </a:lnTo>
                  <a:lnTo>
                    <a:pt x="77" y="69"/>
                  </a:lnTo>
                  <a:lnTo>
                    <a:pt x="31" y="132"/>
                  </a:lnTo>
                  <a:close/>
                  <a:moveTo>
                    <a:pt x="54" y="21"/>
                  </a:moveTo>
                  <a:lnTo>
                    <a:pt x="32" y="21"/>
                  </a:lnTo>
                  <a:lnTo>
                    <a:pt x="32" y="0"/>
                  </a:lnTo>
                  <a:lnTo>
                    <a:pt x="23" y="0"/>
                  </a:lnTo>
                  <a:lnTo>
                    <a:pt x="23" y="21"/>
                  </a:lnTo>
                  <a:lnTo>
                    <a:pt x="0" y="21"/>
                  </a:lnTo>
                  <a:lnTo>
                    <a:pt x="0" y="30"/>
                  </a:lnTo>
                  <a:lnTo>
                    <a:pt x="23" y="30"/>
                  </a:lnTo>
                  <a:lnTo>
                    <a:pt x="23" y="52"/>
                  </a:lnTo>
                  <a:lnTo>
                    <a:pt x="32" y="52"/>
                  </a:lnTo>
                  <a:lnTo>
                    <a:pt x="32" y="30"/>
                  </a:lnTo>
                  <a:lnTo>
                    <a:pt x="54" y="30"/>
                  </a:lnTo>
                  <a:lnTo>
                    <a:pt x="54" y="21"/>
                  </a:lnTo>
                  <a:close/>
                </a:path>
              </a:pathLst>
            </a:custGeom>
            <a:grpFill/>
            <a:ln>
              <a:noFill/>
            </a:ln>
          </p:spPr>
          <p:txBody>
            <a:bodyPr vert="horz" wrap="square" lIns="91440" tIns="45720" rIns="91440" bIns="45720" numCol="1" anchor="t" anchorCtr="0" compatLnSpc="1">
              <a:prstTxWarp prst="textNoShape">
                <a:avLst/>
              </a:prstTxWarp>
            </a:bodyPr>
            <a:lstStyle/>
            <a:p>
              <a:endParaRPr lang="en-US" dirty="0">
                <a:solidFill>
                  <a:srgbClr val="55565A"/>
                </a:solidFill>
              </a:endParaRPr>
            </a:p>
          </p:txBody>
        </p:sp>
      </p:grpSp>
      <p:sp>
        <p:nvSpPr>
          <p:cNvPr id="8" name="Title 1"/>
          <p:cNvSpPr txBox="1">
            <a:spLocks/>
          </p:cNvSpPr>
          <p:nvPr/>
        </p:nvSpPr>
        <p:spPr>
          <a:xfrm>
            <a:off x="461389" y="304803"/>
            <a:ext cx="8396863" cy="620359"/>
          </a:xfrm>
          <a:prstGeom prst="rect">
            <a:avLst/>
          </a:prstGeom>
        </p:spPr>
        <p:txBody>
          <a:bodyPr vert="horz" lIns="121914" tIns="60957" rIns="121914" bIns="60957" rtlCol="0" anchor="b" anchorCtr="0">
            <a:normAutofit/>
          </a:bodyPr>
          <a:lstStyle>
            <a:lvl1pPr algn="l" defTabSz="914400" rtl="0" eaLnBrk="1" latinLnBrk="0" hangingPunct="1">
              <a:lnSpc>
                <a:spcPct val="90000"/>
              </a:lnSpc>
              <a:spcBef>
                <a:spcPct val="0"/>
              </a:spcBef>
              <a:buNone/>
              <a:defRPr sz="2000" b="0" kern="1200">
                <a:solidFill>
                  <a:schemeClr val="tx1"/>
                </a:solidFill>
                <a:latin typeface="Arial" pitchFamily="34" charset="0"/>
                <a:ea typeface="+mj-ea"/>
                <a:cs typeface="Arial" pitchFamily="34" charset="0"/>
              </a:defRPr>
            </a:lvl1pPr>
          </a:lstStyle>
          <a:p>
            <a:r>
              <a:rPr lang="en-US" dirty="0" smtClean="0">
                <a:solidFill>
                  <a:srgbClr val="55565A"/>
                </a:solidFill>
              </a:rPr>
              <a:t>Appendix</a:t>
            </a:r>
            <a:endParaRPr lang="en-US" dirty="0">
              <a:solidFill>
                <a:srgbClr val="55565A"/>
              </a:solidFill>
            </a:endParaRPr>
          </a:p>
        </p:txBody>
      </p:sp>
      <p:sp>
        <p:nvSpPr>
          <p:cNvPr id="9" name="Rectangle 26"/>
          <p:cNvSpPr>
            <a:spLocks noChangeArrowheads="1"/>
          </p:cNvSpPr>
          <p:nvPr/>
        </p:nvSpPr>
        <p:spPr bwMode="auto">
          <a:xfrm>
            <a:off x="531099" y="1337808"/>
            <a:ext cx="875110" cy="4453395"/>
          </a:xfrm>
          <a:prstGeom prst="rect">
            <a:avLst/>
          </a:prstGeom>
          <a:solidFill>
            <a:srgbClr val="422C8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51192" tIns="36566" rIns="21938" bIns="36566" numCol="1" anchor="ctr" anchorCtr="0" compatLnSpc="1">
            <a:prstTxWarp prst="textNoShape">
              <a:avLst/>
            </a:prstTxWarp>
          </a:bodyPr>
          <a:lstStyle/>
          <a:p>
            <a:pPr defTabSz="1219140">
              <a:lnSpc>
                <a:spcPct val="95000"/>
              </a:lnSpc>
            </a:pPr>
            <a:endParaRPr lang="en-US" sz="900" dirty="0">
              <a:solidFill>
                <a:srgbClr val="53565A"/>
              </a:solidFill>
            </a:endParaRPr>
          </a:p>
        </p:txBody>
      </p:sp>
      <p:grpSp>
        <p:nvGrpSpPr>
          <p:cNvPr id="10" name="Group 9"/>
          <p:cNvGrpSpPr/>
          <p:nvPr/>
        </p:nvGrpSpPr>
        <p:grpSpPr>
          <a:xfrm>
            <a:off x="676270" y="1500190"/>
            <a:ext cx="528638" cy="528639"/>
            <a:chOff x="3405188" y="812800"/>
            <a:chExt cx="704850" cy="528638"/>
          </a:xfrm>
        </p:grpSpPr>
        <p:sp>
          <p:nvSpPr>
            <p:cNvPr id="11" name="Freeform 35"/>
            <p:cNvSpPr>
              <a:spLocks/>
            </p:cNvSpPr>
            <p:nvPr/>
          </p:nvSpPr>
          <p:spPr bwMode="auto">
            <a:xfrm>
              <a:off x="3405188" y="812800"/>
              <a:ext cx="704850" cy="528638"/>
            </a:xfrm>
            <a:custGeom>
              <a:avLst/>
              <a:gdLst>
                <a:gd name="T0" fmla="*/ 94 w 188"/>
                <a:gd name="T1" fmla="*/ 0 h 141"/>
                <a:gd name="T2" fmla="*/ 0 w 188"/>
                <a:gd name="T3" fmla="*/ 94 h 141"/>
                <a:gd name="T4" fmla="*/ 13 w 188"/>
                <a:gd name="T5" fmla="*/ 141 h 141"/>
                <a:gd name="T6" fmla="*/ 18 w 188"/>
                <a:gd name="T7" fmla="*/ 139 h 141"/>
                <a:gd name="T8" fmla="*/ 18 w 188"/>
                <a:gd name="T9" fmla="*/ 139 h 141"/>
                <a:gd name="T10" fmla="*/ 5 w 188"/>
                <a:gd name="T11" fmla="*/ 94 h 141"/>
                <a:gd name="T12" fmla="*/ 94 w 188"/>
                <a:gd name="T13" fmla="*/ 6 h 141"/>
                <a:gd name="T14" fmla="*/ 182 w 188"/>
                <a:gd name="T15" fmla="*/ 94 h 141"/>
                <a:gd name="T16" fmla="*/ 172 w 188"/>
                <a:gd name="T17" fmla="*/ 135 h 141"/>
                <a:gd name="T18" fmla="*/ 177 w 188"/>
                <a:gd name="T19" fmla="*/ 138 h 141"/>
                <a:gd name="T20" fmla="*/ 177 w 188"/>
                <a:gd name="T21" fmla="*/ 138 h 141"/>
                <a:gd name="T22" fmla="*/ 188 w 188"/>
                <a:gd name="T23" fmla="*/ 94 h 141"/>
                <a:gd name="T24" fmla="*/ 94 w 188"/>
                <a:gd name="T25" fmla="*/ 0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8" h="141">
                  <a:moveTo>
                    <a:pt x="94" y="0"/>
                  </a:moveTo>
                  <a:cubicBezTo>
                    <a:pt x="42" y="0"/>
                    <a:pt x="0" y="42"/>
                    <a:pt x="0" y="94"/>
                  </a:cubicBezTo>
                  <a:cubicBezTo>
                    <a:pt x="0" y="110"/>
                    <a:pt x="5" y="127"/>
                    <a:pt x="13" y="141"/>
                  </a:cubicBezTo>
                  <a:cubicBezTo>
                    <a:pt x="18" y="139"/>
                    <a:pt x="18" y="139"/>
                    <a:pt x="18" y="139"/>
                  </a:cubicBezTo>
                  <a:cubicBezTo>
                    <a:pt x="18" y="139"/>
                    <a:pt x="18" y="139"/>
                    <a:pt x="18" y="139"/>
                  </a:cubicBezTo>
                  <a:cubicBezTo>
                    <a:pt x="10" y="125"/>
                    <a:pt x="5" y="110"/>
                    <a:pt x="5" y="94"/>
                  </a:cubicBezTo>
                  <a:cubicBezTo>
                    <a:pt x="5" y="45"/>
                    <a:pt x="45" y="6"/>
                    <a:pt x="94" y="6"/>
                  </a:cubicBezTo>
                  <a:cubicBezTo>
                    <a:pt x="143" y="6"/>
                    <a:pt x="182" y="45"/>
                    <a:pt x="182" y="94"/>
                  </a:cubicBezTo>
                  <a:cubicBezTo>
                    <a:pt x="182" y="108"/>
                    <a:pt x="179" y="123"/>
                    <a:pt x="172" y="135"/>
                  </a:cubicBezTo>
                  <a:cubicBezTo>
                    <a:pt x="177" y="138"/>
                    <a:pt x="177" y="138"/>
                    <a:pt x="177" y="138"/>
                  </a:cubicBezTo>
                  <a:cubicBezTo>
                    <a:pt x="177" y="138"/>
                    <a:pt x="177" y="138"/>
                    <a:pt x="177" y="138"/>
                  </a:cubicBezTo>
                  <a:cubicBezTo>
                    <a:pt x="184" y="125"/>
                    <a:pt x="188" y="109"/>
                    <a:pt x="188" y="94"/>
                  </a:cubicBezTo>
                  <a:cubicBezTo>
                    <a:pt x="188" y="42"/>
                    <a:pt x="145" y="0"/>
                    <a:pt x="9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5565A"/>
                </a:solidFill>
              </a:endParaRPr>
            </a:p>
          </p:txBody>
        </p:sp>
        <p:sp>
          <p:nvSpPr>
            <p:cNvPr id="14" name="Freeform 36"/>
            <p:cNvSpPr>
              <a:spLocks/>
            </p:cNvSpPr>
            <p:nvPr/>
          </p:nvSpPr>
          <p:spPr bwMode="auto">
            <a:xfrm>
              <a:off x="3473450" y="876300"/>
              <a:ext cx="569912" cy="409575"/>
            </a:xfrm>
            <a:custGeom>
              <a:avLst/>
              <a:gdLst>
                <a:gd name="T0" fmla="*/ 124 w 152"/>
                <a:gd name="T1" fmla="*/ 100 h 109"/>
                <a:gd name="T2" fmla="*/ 145 w 152"/>
                <a:gd name="T3" fmla="*/ 109 h 109"/>
                <a:gd name="T4" fmla="*/ 145 w 152"/>
                <a:gd name="T5" fmla="*/ 109 h 109"/>
                <a:gd name="T6" fmla="*/ 146 w 152"/>
                <a:gd name="T7" fmla="*/ 108 h 109"/>
                <a:gd name="T8" fmla="*/ 152 w 152"/>
                <a:gd name="T9" fmla="*/ 77 h 109"/>
                <a:gd name="T10" fmla="*/ 76 w 152"/>
                <a:gd name="T11" fmla="*/ 0 h 109"/>
                <a:gd name="T12" fmla="*/ 0 w 152"/>
                <a:gd name="T13" fmla="*/ 77 h 109"/>
                <a:gd name="T14" fmla="*/ 6 w 152"/>
                <a:gd name="T15" fmla="*/ 106 h 109"/>
                <a:gd name="T16" fmla="*/ 7 w 152"/>
                <a:gd name="T17" fmla="*/ 109 h 109"/>
                <a:gd name="T18" fmla="*/ 27 w 152"/>
                <a:gd name="T19" fmla="*/ 101 h 109"/>
                <a:gd name="T20" fmla="*/ 25 w 152"/>
                <a:gd name="T21" fmla="*/ 95 h 109"/>
                <a:gd name="T22" fmla="*/ 10 w 152"/>
                <a:gd name="T23" fmla="*/ 101 h 109"/>
                <a:gd name="T24" fmla="*/ 9 w 152"/>
                <a:gd name="T25" fmla="*/ 100 h 109"/>
                <a:gd name="T26" fmla="*/ 6 w 152"/>
                <a:gd name="T27" fmla="*/ 77 h 109"/>
                <a:gd name="T28" fmla="*/ 9 w 152"/>
                <a:gd name="T29" fmla="*/ 54 h 109"/>
                <a:gd name="T30" fmla="*/ 10 w 152"/>
                <a:gd name="T31" fmla="*/ 53 h 109"/>
                <a:gd name="T32" fmla="*/ 25 w 152"/>
                <a:gd name="T33" fmla="*/ 59 h 109"/>
                <a:gd name="T34" fmla="*/ 27 w 152"/>
                <a:gd name="T35" fmla="*/ 54 h 109"/>
                <a:gd name="T36" fmla="*/ 12 w 152"/>
                <a:gd name="T37" fmla="*/ 47 h 109"/>
                <a:gd name="T38" fmla="*/ 12 w 152"/>
                <a:gd name="T39" fmla="*/ 46 h 109"/>
                <a:gd name="T40" fmla="*/ 45 w 152"/>
                <a:gd name="T41" fmla="*/ 13 h 109"/>
                <a:gd name="T42" fmla="*/ 46 w 152"/>
                <a:gd name="T43" fmla="*/ 13 h 109"/>
                <a:gd name="T44" fmla="*/ 53 w 152"/>
                <a:gd name="T45" fmla="*/ 29 h 109"/>
                <a:gd name="T46" fmla="*/ 58 w 152"/>
                <a:gd name="T47" fmla="*/ 27 h 109"/>
                <a:gd name="T48" fmla="*/ 51 w 152"/>
                <a:gd name="T49" fmla="*/ 11 h 109"/>
                <a:gd name="T50" fmla="*/ 53 w 152"/>
                <a:gd name="T51" fmla="*/ 10 h 109"/>
                <a:gd name="T52" fmla="*/ 99 w 152"/>
                <a:gd name="T53" fmla="*/ 10 h 109"/>
                <a:gd name="T54" fmla="*/ 101 w 152"/>
                <a:gd name="T55" fmla="*/ 11 h 109"/>
                <a:gd name="T56" fmla="*/ 94 w 152"/>
                <a:gd name="T57" fmla="*/ 27 h 109"/>
                <a:gd name="T58" fmla="*/ 99 w 152"/>
                <a:gd name="T59" fmla="*/ 29 h 109"/>
                <a:gd name="T60" fmla="*/ 105 w 152"/>
                <a:gd name="T61" fmla="*/ 13 h 109"/>
                <a:gd name="T62" fmla="*/ 106 w 152"/>
                <a:gd name="T63" fmla="*/ 13 h 109"/>
                <a:gd name="T64" fmla="*/ 139 w 152"/>
                <a:gd name="T65" fmla="*/ 46 h 109"/>
                <a:gd name="T66" fmla="*/ 140 w 152"/>
                <a:gd name="T67" fmla="*/ 48 h 109"/>
                <a:gd name="T68" fmla="*/ 124 w 152"/>
                <a:gd name="T69" fmla="*/ 54 h 109"/>
                <a:gd name="T70" fmla="*/ 127 w 152"/>
                <a:gd name="T71" fmla="*/ 59 h 109"/>
                <a:gd name="T72" fmla="*/ 142 w 152"/>
                <a:gd name="T73" fmla="*/ 53 h 109"/>
                <a:gd name="T74" fmla="*/ 142 w 152"/>
                <a:gd name="T75" fmla="*/ 54 h 109"/>
                <a:gd name="T76" fmla="*/ 146 w 152"/>
                <a:gd name="T77" fmla="*/ 77 h 109"/>
                <a:gd name="T78" fmla="*/ 142 w 152"/>
                <a:gd name="T79" fmla="*/ 100 h 109"/>
                <a:gd name="T80" fmla="*/ 142 w 152"/>
                <a:gd name="T81" fmla="*/ 101 h 109"/>
                <a:gd name="T82" fmla="*/ 127 w 152"/>
                <a:gd name="T83" fmla="*/ 95 h 109"/>
                <a:gd name="T84" fmla="*/ 124 w 152"/>
                <a:gd name="T85" fmla="*/ 10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52" h="109">
                  <a:moveTo>
                    <a:pt x="124" y="100"/>
                  </a:moveTo>
                  <a:cubicBezTo>
                    <a:pt x="145" y="109"/>
                    <a:pt x="145" y="109"/>
                    <a:pt x="145" y="109"/>
                  </a:cubicBezTo>
                  <a:cubicBezTo>
                    <a:pt x="145" y="109"/>
                    <a:pt x="145" y="109"/>
                    <a:pt x="145" y="109"/>
                  </a:cubicBezTo>
                  <a:cubicBezTo>
                    <a:pt x="146" y="108"/>
                    <a:pt x="146" y="108"/>
                    <a:pt x="146" y="108"/>
                  </a:cubicBezTo>
                  <a:cubicBezTo>
                    <a:pt x="150" y="98"/>
                    <a:pt x="152" y="88"/>
                    <a:pt x="152" y="77"/>
                  </a:cubicBezTo>
                  <a:cubicBezTo>
                    <a:pt x="152" y="35"/>
                    <a:pt x="118" y="0"/>
                    <a:pt x="76" y="0"/>
                  </a:cubicBezTo>
                  <a:cubicBezTo>
                    <a:pt x="34" y="0"/>
                    <a:pt x="0" y="35"/>
                    <a:pt x="0" y="77"/>
                  </a:cubicBezTo>
                  <a:cubicBezTo>
                    <a:pt x="0" y="87"/>
                    <a:pt x="2" y="97"/>
                    <a:pt x="6" y="106"/>
                  </a:cubicBezTo>
                  <a:cubicBezTo>
                    <a:pt x="7" y="109"/>
                    <a:pt x="7" y="109"/>
                    <a:pt x="7" y="109"/>
                  </a:cubicBezTo>
                  <a:cubicBezTo>
                    <a:pt x="27" y="101"/>
                    <a:pt x="27" y="101"/>
                    <a:pt x="27" y="101"/>
                  </a:cubicBezTo>
                  <a:cubicBezTo>
                    <a:pt x="25" y="95"/>
                    <a:pt x="25" y="95"/>
                    <a:pt x="25" y="95"/>
                  </a:cubicBezTo>
                  <a:cubicBezTo>
                    <a:pt x="10" y="101"/>
                    <a:pt x="10" y="101"/>
                    <a:pt x="10" y="101"/>
                  </a:cubicBezTo>
                  <a:cubicBezTo>
                    <a:pt x="9" y="100"/>
                    <a:pt x="9" y="100"/>
                    <a:pt x="9" y="100"/>
                  </a:cubicBezTo>
                  <a:cubicBezTo>
                    <a:pt x="7" y="94"/>
                    <a:pt x="6" y="86"/>
                    <a:pt x="6" y="77"/>
                  </a:cubicBezTo>
                  <a:cubicBezTo>
                    <a:pt x="6" y="68"/>
                    <a:pt x="7" y="61"/>
                    <a:pt x="9" y="54"/>
                  </a:cubicBezTo>
                  <a:cubicBezTo>
                    <a:pt x="10" y="53"/>
                    <a:pt x="10" y="53"/>
                    <a:pt x="10" y="53"/>
                  </a:cubicBezTo>
                  <a:cubicBezTo>
                    <a:pt x="25" y="59"/>
                    <a:pt x="25" y="59"/>
                    <a:pt x="25" y="59"/>
                  </a:cubicBezTo>
                  <a:cubicBezTo>
                    <a:pt x="27" y="54"/>
                    <a:pt x="27" y="54"/>
                    <a:pt x="27" y="54"/>
                  </a:cubicBezTo>
                  <a:cubicBezTo>
                    <a:pt x="12" y="47"/>
                    <a:pt x="12" y="47"/>
                    <a:pt x="12" y="47"/>
                  </a:cubicBezTo>
                  <a:cubicBezTo>
                    <a:pt x="12" y="46"/>
                    <a:pt x="12" y="46"/>
                    <a:pt x="12" y="46"/>
                  </a:cubicBezTo>
                  <a:cubicBezTo>
                    <a:pt x="19" y="32"/>
                    <a:pt x="31" y="20"/>
                    <a:pt x="45" y="13"/>
                  </a:cubicBezTo>
                  <a:cubicBezTo>
                    <a:pt x="46" y="13"/>
                    <a:pt x="46" y="13"/>
                    <a:pt x="46" y="13"/>
                  </a:cubicBezTo>
                  <a:cubicBezTo>
                    <a:pt x="53" y="29"/>
                    <a:pt x="53" y="29"/>
                    <a:pt x="53" y="29"/>
                  </a:cubicBezTo>
                  <a:cubicBezTo>
                    <a:pt x="58" y="27"/>
                    <a:pt x="58" y="27"/>
                    <a:pt x="58" y="27"/>
                  </a:cubicBezTo>
                  <a:cubicBezTo>
                    <a:pt x="51" y="11"/>
                    <a:pt x="51" y="11"/>
                    <a:pt x="51" y="11"/>
                  </a:cubicBezTo>
                  <a:cubicBezTo>
                    <a:pt x="53" y="10"/>
                    <a:pt x="53" y="10"/>
                    <a:pt x="53" y="10"/>
                  </a:cubicBezTo>
                  <a:cubicBezTo>
                    <a:pt x="68" y="6"/>
                    <a:pt x="84" y="6"/>
                    <a:pt x="99" y="10"/>
                  </a:cubicBezTo>
                  <a:cubicBezTo>
                    <a:pt x="101" y="11"/>
                    <a:pt x="101" y="11"/>
                    <a:pt x="101" y="11"/>
                  </a:cubicBezTo>
                  <a:cubicBezTo>
                    <a:pt x="94" y="27"/>
                    <a:pt x="94" y="27"/>
                    <a:pt x="94" y="27"/>
                  </a:cubicBezTo>
                  <a:cubicBezTo>
                    <a:pt x="99" y="29"/>
                    <a:pt x="99" y="29"/>
                    <a:pt x="99" y="29"/>
                  </a:cubicBezTo>
                  <a:cubicBezTo>
                    <a:pt x="105" y="13"/>
                    <a:pt x="105" y="13"/>
                    <a:pt x="105" y="13"/>
                  </a:cubicBezTo>
                  <a:cubicBezTo>
                    <a:pt x="106" y="13"/>
                    <a:pt x="106" y="13"/>
                    <a:pt x="106" y="13"/>
                  </a:cubicBezTo>
                  <a:cubicBezTo>
                    <a:pt x="121" y="20"/>
                    <a:pt x="132" y="32"/>
                    <a:pt x="139" y="46"/>
                  </a:cubicBezTo>
                  <a:cubicBezTo>
                    <a:pt x="140" y="48"/>
                    <a:pt x="140" y="48"/>
                    <a:pt x="140" y="48"/>
                  </a:cubicBezTo>
                  <a:cubicBezTo>
                    <a:pt x="124" y="54"/>
                    <a:pt x="124" y="54"/>
                    <a:pt x="124" y="54"/>
                  </a:cubicBezTo>
                  <a:cubicBezTo>
                    <a:pt x="127" y="59"/>
                    <a:pt x="127" y="59"/>
                    <a:pt x="127" y="59"/>
                  </a:cubicBezTo>
                  <a:cubicBezTo>
                    <a:pt x="142" y="53"/>
                    <a:pt x="142" y="53"/>
                    <a:pt x="142" y="53"/>
                  </a:cubicBezTo>
                  <a:cubicBezTo>
                    <a:pt x="142" y="54"/>
                    <a:pt x="142" y="54"/>
                    <a:pt x="142" y="54"/>
                  </a:cubicBezTo>
                  <a:cubicBezTo>
                    <a:pt x="145" y="61"/>
                    <a:pt x="146" y="68"/>
                    <a:pt x="146" y="77"/>
                  </a:cubicBezTo>
                  <a:cubicBezTo>
                    <a:pt x="146" y="87"/>
                    <a:pt x="145" y="94"/>
                    <a:pt x="142" y="100"/>
                  </a:cubicBezTo>
                  <a:cubicBezTo>
                    <a:pt x="142" y="101"/>
                    <a:pt x="142" y="101"/>
                    <a:pt x="142" y="101"/>
                  </a:cubicBezTo>
                  <a:cubicBezTo>
                    <a:pt x="127" y="95"/>
                    <a:pt x="127" y="95"/>
                    <a:pt x="127" y="95"/>
                  </a:cubicBezTo>
                  <a:lnTo>
                    <a:pt x="124" y="10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5565A"/>
                </a:solidFill>
              </a:endParaRPr>
            </a:p>
          </p:txBody>
        </p:sp>
        <p:sp>
          <p:nvSpPr>
            <p:cNvPr id="16" name="Freeform 61"/>
            <p:cNvSpPr>
              <a:spLocks noEditPoints="1"/>
            </p:cNvSpPr>
            <p:nvPr/>
          </p:nvSpPr>
          <p:spPr bwMode="auto">
            <a:xfrm>
              <a:off x="3713163" y="1120775"/>
              <a:ext cx="90487" cy="90488"/>
            </a:xfrm>
            <a:custGeom>
              <a:avLst/>
              <a:gdLst>
                <a:gd name="T0" fmla="*/ 12 w 24"/>
                <a:gd name="T1" fmla="*/ 24 h 24"/>
                <a:gd name="T2" fmla="*/ 0 w 24"/>
                <a:gd name="T3" fmla="*/ 12 h 24"/>
                <a:gd name="T4" fmla="*/ 12 w 24"/>
                <a:gd name="T5" fmla="*/ 0 h 24"/>
                <a:gd name="T6" fmla="*/ 24 w 24"/>
                <a:gd name="T7" fmla="*/ 12 h 24"/>
                <a:gd name="T8" fmla="*/ 12 w 24"/>
                <a:gd name="T9" fmla="*/ 24 h 24"/>
                <a:gd name="T10" fmla="*/ 12 w 24"/>
                <a:gd name="T11" fmla="*/ 3 h 24"/>
                <a:gd name="T12" fmla="*/ 3 w 24"/>
                <a:gd name="T13" fmla="*/ 12 h 24"/>
                <a:gd name="T14" fmla="*/ 12 w 24"/>
                <a:gd name="T15" fmla="*/ 20 h 24"/>
                <a:gd name="T16" fmla="*/ 20 w 24"/>
                <a:gd name="T17" fmla="*/ 12 h 24"/>
                <a:gd name="T18" fmla="*/ 12 w 24"/>
                <a:gd name="T19" fmla="*/ 3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24">
                  <a:moveTo>
                    <a:pt x="12" y="24"/>
                  </a:moveTo>
                  <a:cubicBezTo>
                    <a:pt x="5" y="24"/>
                    <a:pt x="0" y="18"/>
                    <a:pt x="0" y="12"/>
                  </a:cubicBezTo>
                  <a:cubicBezTo>
                    <a:pt x="0" y="5"/>
                    <a:pt x="5" y="0"/>
                    <a:pt x="12" y="0"/>
                  </a:cubicBezTo>
                  <a:cubicBezTo>
                    <a:pt x="18" y="0"/>
                    <a:pt x="24" y="5"/>
                    <a:pt x="24" y="12"/>
                  </a:cubicBezTo>
                  <a:cubicBezTo>
                    <a:pt x="24" y="18"/>
                    <a:pt x="18" y="24"/>
                    <a:pt x="12" y="24"/>
                  </a:cubicBezTo>
                  <a:close/>
                  <a:moveTo>
                    <a:pt x="12" y="3"/>
                  </a:moveTo>
                  <a:cubicBezTo>
                    <a:pt x="7" y="3"/>
                    <a:pt x="3" y="7"/>
                    <a:pt x="3" y="12"/>
                  </a:cubicBezTo>
                  <a:cubicBezTo>
                    <a:pt x="3" y="16"/>
                    <a:pt x="7" y="20"/>
                    <a:pt x="12" y="20"/>
                  </a:cubicBezTo>
                  <a:cubicBezTo>
                    <a:pt x="16" y="20"/>
                    <a:pt x="20" y="16"/>
                    <a:pt x="20" y="12"/>
                  </a:cubicBezTo>
                  <a:cubicBezTo>
                    <a:pt x="20" y="7"/>
                    <a:pt x="16" y="3"/>
                    <a:pt x="12"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5565A"/>
                </a:solidFill>
              </a:endParaRPr>
            </a:p>
          </p:txBody>
        </p:sp>
        <p:sp>
          <p:nvSpPr>
            <p:cNvPr id="17" name="Freeform 62"/>
            <p:cNvSpPr>
              <a:spLocks/>
            </p:cNvSpPr>
            <p:nvPr/>
          </p:nvSpPr>
          <p:spPr bwMode="auto">
            <a:xfrm>
              <a:off x="3795713" y="1131888"/>
              <a:ext cx="142875" cy="33338"/>
            </a:xfrm>
            <a:custGeom>
              <a:avLst/>
              <a:gdLst>
                <a:gd name="T0" fmla="*/ 2 w 38"/>
                <a:gd name="T1" fmla="*/ 9 h 9"/>
                <a:gd name="T2" fmla="*/ 0 w 38"/>
                <a:gd name="T3" fmla="*/ 7 h 9"/>
                <a:gd name="T4" fmla="*/ 2 w 38"/>
                <a:gd name="T5" fmla="*/ 5 h 9"/>
                <a:gd name="T6" fmla="*/ 35 w 38"/>
                <a:gd name="T7" fmla="*/ 1 h 9"/>
                <a:gd name="T8" fmla="*/ 38 w 38"/>
                <a:gd name="T9" fmla="*/ 3 h 9"/>
                <a:gd name="T10" fmla="*/ 36 w 38"/>
                <a:gd name="T11" fmla="*/ 5 h 9"/>
                <a:gd name="T12" fmla="*/ 2 w 38"/>
                <a:gd name="T13" fmla="*/ 9 h 9"/>
                <a:gd name="T14" fmla="*/ 2 w 38"/>
                <a:gd name="T15" fmla="*/ 9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9">
                  <a:moveTo>
                    <a:pt x="2" y="9"/>
                  </a:moveTo>
                  <a:cubicBezTo>
                    <a:pt x="1" y="9"/>
                    <a:pt x="0" y="9"/>
                    <a:pt x="0" y="7"/>
                  </a:cubicBezTo>
                  <a:cubicBezTo>
                    <a:pt x="0" y="6"/>
                    <a:pt x="1" y="5"/>
                    <a:pt x="2" y="5"/>
                  </a:cubicBezTo>
                  <a:cubicBezTo>
                    <a:pt x="35" y="1"/>
                    <a:pt x="35" y="1"/>
                    <a:pt x="35" y="1"/>
                  </a:cubicBezTo>
                  <a:cubicBezTo>
                    <a:pt x="36" y="0"/>
                    <a:pt x="37" y="1"/>
                    <a:pt x="38" y="3"/>
                  </a:cubicBezTo>
                  <a:cubicBezTo>
                    <a:pt x="38" y="4"/>
                    <a:pt x="37" y="5"/>
                    <a:pt x="36" y="5"/>
                  </a:cubicBezTo>
                  <a:cubicBezTo>
                    <a:pt x="2" y="9"/>
                    <a:pt x="2" y="9"/>
                    <a:pt x="2" y="9"/>
                  </a:cubicBezTo>
                  <a:cubicBezTo>
                    <a:pt x="2" y="9"/>
                    <a:pt x="2" y="9"/>
                    <a:pt x="2" y="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5565A"/>
                </a:solidFill>
              </a:endParaRPr>
            </a:p>
          </p:txBody>
        </p:sp>
      </p:grpSp>
      <p:sp>
        <p:nvSpPr>
          <p:cNvPr id="6" name="TextBox 5"/>
          <p:cNvSpPr txBox="1"/>
          <p:nvPr/>
        </p:nvSpPr>
        <p:spPr>
          <a:xfrm>
            <a:off x="1415354" y="1337806"/>
            <a:ext cx="7200205" cy="923328"/>
          </a:xfrm>
          <a:prstGeom prst="rect">
            <a:avLst/>
          </a:prstGeom>
          <a:noFill/>
        </p:spPr>
        <p:txBody>
          <a:bodyPr wrap="square" lIns="91438" tIns="45719" rIns="91438" bIns="45719" rtlCol="0">
            <a:spAutoFit/>
          </a:bodyPr>
          <a:lstStyle/>
          <a:p>
            <a:r>
              <a:rPr lang="en-US" dirty="0" smtClean="0">
                <a:solidFill>
                  <a:srgbClr val="000000"/>
                </a:solidFill>
                <a:hlinkClick r:id="rId3"/>
              </a:rPr>
              <a:t>OSAM Reporting Hub Data Management Training</a:t>
            </a:r>
            <a:endParaRPr lang="en-US" dirty="0" smtClean="0">
              <a:solidFill>
                <a:srgbClr val="000000"/>
              </a:solidFill>
            </a:endParaRPr>
          </a:p>
          <a:p>
            <a:r>
              <a:rPr lang="en-US" dirty="0" smtClean="0">
                <a:solidFill>
                  <a:srgbClr val="000000"/>
                </a:solidFill>
                <a:hlinkClick r:id="rId4"/>
              </a:rPr>
              <a:t>Delivery MBO Job Aid</a:t>
            </a:r>
            <a:endParaRPr lang="en-US" dirty="0" smtClean="0">
              <a:solidFill>
                <a:srgbClr val="000000"/>
              </a:solidFill>
            </a:endParaRPr>
          </a:p>
          <a:p>
            <a:r>
              <a:rPr lang="en-US" dirty="0" smtClean="0">
                <a:solidFill>
                  <a:srgbClr val="000000"/>
                </a:solidFill>
                <a:hlinkClick r:id="rId5" action="ppaction://hlinkfile"/>
              </a:rPr>
              <a:t>Delivery MBO Snap/Baseline logic detail</a:t>
            </a:r>
            <a:endParaRPr lang="en-US" dirty="0"/>
          </a:p>
        </p:txBody>
      </p:sp>
    </p:spTree>
    <p:extLst>
      <p:ext uri="{BB962C8B-B14F-4D97-AF65-F5344CB8AC3E}">
        <p14:creationId xmlns:p14="http://schemas.microsoft.com/office/powerpoint/2010/main" val="32831270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txBox="1">
            <a:spLocks/>
          </p:cNvSpPr>
          <p:nvPr/>
        </p:nvSpPr>
        <p:spPr>
          <a:xfrm>
            <a:off x="1475113" y="1337805"/>
            <a:ext cx="7251051" cy="4453395"/>
          </a:xfrm>
          <a:prstGeom prst="rect">
            <a:avLst/>
          </a:prstGeom>
        </p:spPr>
        <p:txBody>
          <a:bodyPr wrap="square" lIns="131829" tIns="0" rIns="131829" bIns="0" anchor="t"/>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600" b="1" spc="-50" dirty="0" smtClean="0">
                <a:gradFill>
                  <a:gsLst>
                    <a:gs pos="5417">
                      <a:srgbClr val="53565A"/>
                    </a:gs>
                    <a:gs pos="28000">
                      <a:srgbClr val="53565A"/>
                    </a:gs>
                  </a:gsLst>
                  <a:lin ang="5400000" scaled="0"/>
                </a:gradFill>
                <a:latin typeface="Arial"/>
              </a:rPr>
              <a:t>Code Quality</a:t>
            </a:r>
          </a:p>
          <a:p>
            <a:pPr>
              <a:lnSpc>
                <a:spcPct val="100000"/>
              </a:lnSpc>
              <a:spcBef>
                <a:spcPts val="0"/>
              </a:spcBef>
              <a:buSzTx/>
            </a:pPr>
            <a:endParaRPr lang="en-US" sz="1200" b="1" u="sng" spc="-50" dirty="0" smtClean="0">
              <a:gradFill>
                <a:gsLst>
                  <a:gs pos="5417">
                    <a:srgbClr val="53565A"/>
                  </a:gs>
                  <a:gs pos="28000">
                    <a:srgbClr val="53565A"/>
                  </a:gs>
                </a:gsLst>
                <a:lin ang="5400000" scaled="0"/>
              </a:gradFill>
              <a:latin typeface="Arial"/>
            </a:endParaRPr>
          </a:p>
          <a:p>
            <a:pPr>
              <a:lnSpc>
                <a:spcPct val="100000"/>
              </a:lnSpc>
              <a:spcBef>
                <a:spcPts val="0"/>
              </a:spcBef>
              <a:buSzTx/>
            </a:pPr>
            <a:r>
              <a:rPr lang="en-US" sz="1200" b="1" u="sng" spc="-50" dirty="0" smtClean="0">
                <a:gradFill>
                  <a:gsLst>
                    <a:gs pos="5417">
                      <a:srgbClr val="53565A"/>
                    </a:gs>
                    <a:gs pos="28000">
                      <a:srgbClr val="53565A"/>
                    </a:gs>
                  </a:gsLst>
                  <a:lin ang="5400000" scaled="0"/>
                </a:gradFill>
                <a:latin typeface="Arial"/>
              </a:rPr>
              <a:t>What is changing?</a:t>
            </a:r>
          </a:p>
          <a:p>
            <a:pPr marL="171450" indent="-171450" defTabSz="914400">
              <a:lnSpc>
                <a:spcPct val="100000"/>
              </a:lnSpc>
              <a:spcBef>
                <a:spcPts val="0"/>
              </a:spcBef>
              <a:buSzTx/>
              <a:buFont typeface="Arial" panose="020B0604020202020204" pitchFamily="34" charset="0"/>
              <a:buChar char="•"/>
            </a:pPr>
            <a:r>
              <a:rPr lang="en-US" sz="1100" dirty="0" smtClean="0">
                <a:gradFill>
                  <a:gsLst>
                    <a:gs pos="5417">
                      <a:srgbClr val="53565A"/>
                    </a:gs>
                    <a:gs pos="28000">
                      <a:srgbClr val="53565A"/>
                    </a:gs>
                  </a:gsLst>
                  <a:lin ang="5400000" scaled="0"/>
                </a:gradFill>
                <a:latin typeface="Arial"/>
              </a:rPr>
              <a:t>New measure to drive </a:t>
            </a:r>
            <a:r>
              <a:rPr lang="en-US" sz="1100" smtClean="0">
                <a:gradFill>
                  <a:gsLst>
                    <a:gs pos="5417">
                      <a:srgbClr val="53565A"/>
                    </a:gs>
                    <a:gs pos="28000">
                      <a:srgbClr val="53565A"/>
                    </a:gs>
                  </a:gsLst>
                  <a:lin ang="5400000" scaled="0"/>
                </a:gradFill>
                <a:latin typeface="Arial"/>
              </a:rPr>
              <a:t>code quality adoption</a:t>
            </a:r>
            <a:endParaRPr lang="en-US" sz="1100" dirty="0" smtClean="0">
              <a:gradFill>
                <a:gsLst>
                  <a:gs pos="5417">
                    <a:srgbClr val="53565A"/>
                  </a:gs>
                  <a:gs pos="28000">
                    <a:srgbClr val="53565A"/>
                  </a:gs>
                </a:gsLst>
                <a:lin ang="5400000" scaled="0"/>
              </a:gradFill>
              <a:latin typeface="Arial"/>
            </a:endParaRPr>
          </a:p>
          <a:p>
            <a:pPr>
              <a:lnSpc>
                <a:spcPct val="100000"/>
              </a:lnSpc>
              <a:spcBef>
                <a:spcPts val="0"/>
              </a:spcBef>
              <a:buSzTx/>
            </a:pPr>
            <a:endParaRPr lang="en-US" sz="1100" dirty="0" smtClean="0">
              <a:gradFill>
                <a:gsLst>
                  <a:gs pos="5417">
                    <a:srgbClr val="53565A"/>
                  </a:gs>
                  <a:gs pos="28000">
                    <a:srgbClr val="53565A"/>
                  </a:gs>
                </a:gsLst>
                <a:lin ang="5400000" scaled="0"/>
              </a:gradFill>
              <a:latin typeface="Arial"/>
            </a:endParaRPr>
          </a:p>
          <a:p>
            <a:pPr defTabSz="914400">
              <a:lnSpc>
                <a:spcPct val="100000"/>
              </a:lnSpc>
              <a:spcBef>
                <a:spcPts val="0"/>
              </a:spcBef>
              <a:buSzTx/>
            </a:pPr>
            <a:r>
              <a:rPr lang="en-US" sz="1200" b="1" u="sng" spc="-50" dirty="0">
                <a:solidFill>
                  <a:schemeClr val="bg1">
                    <a:lumMod val="75000"/>
                  </a:schemeClr>
                </a:solidFill>
                <a:latin typeface="Arial"/>
              </a:rPr>
              <a:t>For Code Quality Adopted </a:t>
            </a:r>
            <a:r>
              <a:rPr lang="en-US" sz="1200" b="1" u="sng" spc="-50" dirty="0" smtClean="0">
                <a:solidFill>
                  <a:schemeClr val="bg1">
                    <a:lumMod val="75000"/>
                  </a:schemeClr>
                </a:solidFill>
                <a:latin typeface="Arial"/>
              </a:rPr>
              <a:t>Teams</a:t>
            </a:r>
            <a:r>
              <a:rPr lang="en-US" sz="1200" b="1" spc="-50" dirty="0" smtClean="0">
                <a:solidFill>
                  <a:schemeClr val="bg1">
                    <a:lumMod val="75000"/>
                  </a:schemeClr>
                </a:solidFill>
                <a:latin typeface="Arial"/>
              </a:rPr>
              <a:t> </a:t>
            </a:r>
            <a:r>
              <a:rPr lang="en-US" sz="1200" dirty="0" smtClean="0">
                <a:solidFill>
                  <a:schemeClr val="bg1">
                    <a:lumMod val="75000"/>
                  </a:schemeClr>
                </a:solidFill>
                <a:latin typeface="Arial"/>
              </a:rPr>
              <a:t>(updated)</a:t>
            </a:r>
            <a:endParaRPr lang="en-US" sz="1200" i="1" spc="-50" dirty="0" smtClean="0">
              <a:solidFill>
                <a:schemeClr val="bg1">
                  <a:lumMod val="75000"/>
                </a:schemeClr>
              </a:solidFill>
              <a:latin typeface="Arial"/>
            </a:endParaRPr>
          </a:p>
          <a:p>
            <a:pPr marL="171450" indent="-171450" defTabSz="914400">
              <a:lnSpc>
                <a:spcPct val="100000"/>
              </a:lnSpc>
              <a:spcBef>
                <a:spcPts val="0"/>
              </a:spcBef>
              <a:buSzTx/>
              <a:buFont typeface="Arial" panose="020B0604020202020204" pitchFamily="34" charset="0"/>
              <a:buChar char="•"/>
            </a:pPr>
            <a:r>
              <a:rPr lang="en-US" sz="1100" dirty="0" smtClean="0">
                <a:solidFill>
                  <a:schemeClr val="bg1">
                    <a:lumMod val="75000"/>
                  </a:schemeClr>
                </a:solidFill>
                <a:latin typeface="Arial"/>
              </a:rPr>
              <a:t>Measure: Team improvement towards individualized code quality gate targets</a:t>
            </a:r>
          </a:p>
          <a:p>
            <a:pPr marL="171450" indent="-171450" defTabSz="914400">
              <a:lnSpc>
                <a:spcPct val="100000"/>
              </a:lnSpc>
              <a:spcBef>
                <a:spcPts val="0"/>
              </a:spcBef>
              <a:buSzTx/>
              <a:buFont typeface="Arial" panose="020B0604020202020204" pitchFamily="34" charset="0"/>
              <a:buChar char="•"/>
            </a:pPr>
            <a:r>
              <a:rPr lang="en-US" sz="1100" dirty="0" smtClean="0">
                <a:solidFill>
                  <a:schemeClr val="bg1">
                    <a:lumMod val="75000"/>
                  </a:schemeClr>
                </a:solidFill>
                <a:latin typeface="Arial"/>
              </a:rPr>
              <a:t>Target:  Achievement of selected quality goal and/or implementation of automated release pipeline enforcement of code quality controls</a:t>
            </a:r>
          </a:p>
          <a:p>
            <a:pPr marL="288925" lvl="1" indent="-114300" defTabSz="914400">
              <a:lnSpc>
                <a:spcPct val="100000"/>
              </a:lnSpc>
              <a:spcBef>
                <a:spcPts val="0"/>
              </a:spcBef>
              <a:buSzTx/>
              <a:buFont typeface="Arial" panose="020B0604020202020204" pitchFamily="34" charset="0"/>
              <a:buChar char="•"/>
            </a:pPr>
            <a:r>
              <a:rPr lang="en-US" sz="1000" dirty="0" smtClean="0">
                <a:solidFill>
                  <a:schemeClr val="bg1">
                    <a:lumMod val="75000"/>
                  </a:schemeClr>
                </a:solidFill>
                <a:latin typeface="Arial"/>
              </a:rPr>
              <a:t>Meeting target gate = Meets, beating gate by 2 = Exceeds</a:t>
            </a:r>
          </a:p>
          <a:p>
            <a:pPr marL="288925" lvl="1" indent="-114300" defTabSz="914400">
              <a:lnSpc>
                <a:spcPct val="100000"/>
              </a:lnSpc>
              <a:spcBef>
                <a:spcPts val="0"/>
              </a:spcBef>
              <a:buSzTx/>
              <a:buFont typeface="Arial" panose="020B0604020202020204" pitchFamily="34" charset="0"/>
              <a:buChar char="•"/>
            </a:pPr>
            <a:r>
              <a:rPr lang="en-US" sz="1000" dirty="0" smtClean="0">
                <a:solidFill>
                  <a:schemeClr val="bg1">
                    <a:lumMod val="75000"/>
                  </a:schemeClr>
                </a:solidFill>
                <a:latin typeface="Arial"/>
              </a:rPr>
              <a:t>Implementing automated release pipeline enforcement = Exceeds </a:t>
            </a:r>
            <a:r>
              <a:rPr lang="en-US" sz="1000" i="1" dirty="0" smtClean="0">
                <a:solidFill>
                  <a:schemeClr val="bg1">
                    <a:lumMod val="75000"/>
                  </a:schemeClr>
                </a:solidFill>
                <a:latin typeface="Arial"/>
              </a:rPr>
              <a:t>(regardless of gate progress)</a:t>
            </a:r>
          </a:p>
          <a:p>
            <a:pPr marL="171450" indent="-171450" defTabSz="914400">
              <a:lnSpc>
                <a:spcPct val="100000"/>
              </a:lnSpc>
              <a:spcBef>
                <a:spcPts val="0"/>
              </a:spcBef>
              <a:buSzTx/>
              <a:buFont typeface="Arial" panose="020B0604020202020204" pitchFamily="34" charset="0"/>
              <a:buChar char="•"/>
            </a:pPr>
            <a:endParaRPr lang="en-US" sz="1100" dirty="0">
              <a:gradFill>
                <a:gsLst>
                  <a:gs pos="5417">
                    <a:srgbClr val="53565A"/>
                  </a:gs>
                  <a:gs pos="28000">
                    <a:srgbClr val="53565A"/>
                  </a:gs>
                </a:gsLst>
                <a:lin ang="5400000" scaled="0"/>
              </a:gradFill>
              <a:latin typeface="Arial"/>
            </a:endParaRPr>
          </a:p>
          <a:p>
            <a:pPr defTabSz="914400">
              <a:lnSpc>
                <a:spcPct val="100000"/>
              </a:lnSpc>
              <a:spcBef>
                <a:spcPts val="0"/>
              </a:spcBef>
              <a:buSzTx/>
            </a:pPr>
            <a:r>
              <a:rPr lang="en-US" sz="1200" b="1" u="sng" spc="-50" dirty="0" smtClean="0">
                <a:gradFill>
                  <a:gsLst>
                    <a:gs pos="5417">
                      <a:srgbClr val="53565A"/>
                    </a:gs>
                    <a:gs pos="28000">
                      <a:srgbClr val="53565A"/>
                    </a:gs>
                  </a:gsLst>
                  <a:lin ang="5400000" scaled="0"/>
                </a:gradFill>
                <a:latin typeface="Arial"/>
              </a:rPr>
              <a:t>For Code Quality Adopting Teams</a:t>
            </a:r>
            <a:endParaRPr lang="en-US" sz="1600" i="1" spc="-50" dirty="0" smtClean="0">
              <a:gradFill>
                <a:gsLst>
                  <a:gs pos="5417">
                    <a:srgbClr val="53565A"/>
                  </a:gs>
                  <a:gs pos="28000">
                    <a:srgbClr val="53565A"/>
                  </a:gs>
                </a:gsLst>
                <a:lin ang="5400000" scaled="0"/>
              </a:gradFill>
              <a:latin typeface="Arial"/>
            </a:endParaRPr>
          </a:p>
          <a:p>
            <a:pPr marL="171450" indent="-171450" defTabSz="914400">
              <a:lnSpc>
                <a:spcPct val="100000"/>
              </a:lnSpc>
              <a:spcBef>
                <a:spcPts val="0"/>
              </a:spcBef>
              <a:buSzTx/>
              <a:buFont typeface="Arial" panose="020B0604020202020204" pitchFamily="34" charset="0"/>
              <a:buChar char="•"/>
            </a:pPr>
            <a:r>
              <a:rPr lang="en-US" sz="1100" dirty="0" smtClean="0">
                <a:gradFill>
                  <a:gsLst>
                    <a:gs pos="5417">
                      <a:srgbClr val="53565A"/>
                    </a:gs>
                    <a:gs pos="28000">
                      <a:srgbClr val="53565A"/>
                    </a:gs>
                  </a:gsLst>
                  <a:lin ang="5400000" scaled="0"/>
                </a:gradFill>
                <a:latin typeface="Arial"/>
              </a:rPr>
              <a:t>Measure: Adoption of code quality analysis (SonarQube)</a:t>
            </a:r>
            <a:endParaRPr lang="en-US" sz="1100" dirty="0" smtClean="0">
              <a:solidFill>
                <a:srgbClr val="FF0000"/>
              </a:solidFill>
              <a:latin typeface="Arial"/>
            </a:endParaRPr>
          </a:p>
          <a:p>
            <a:pPr marL="171450" indent="-171450" defTabSz="914400">
              <a:lnSpc>
                <a:spcPct val="100000"/>
              </a:lnSpc>
              <a:spcBef>
                <a:spcPts val="0"/>
              </a:spcBef>
              <a:buSzTx/>
              <a:buFont typeface="Arial" panose="020B0604020202020204" pitchFamily="34" charset="0"/>
              <a:buChar char="•"/>
            </a:pPr>
            <a:r>
              <a:rPr lang="en-US" sz="1100" dirty="0" smtClean="0">
                <a:gradFill>
                  <a:gsLst>
                    <a:gs pos="5417">
                      <a:srgbClr val="53565A"/>
                    </a:gs>
                    <a:gs pos="28000">
                      <a:srgbClr val="53565A"/>
                    </a:gs>
                  </a:gsLst>
                  <a:lin ang="5400000" scaled="0"/>
                </a:gradFill>
                <a:latin typeface="Arial"/>
              </a:rPr>
              <a:t>Target: 95% Org-level adoption targets for groups </a:t>
            </a:r>
            <a:r>
              <a:rPr lang="en-US" sz="1100" dirty="0" smtClean="0">
                <a:solidFill>
                  <a:schemeClr val="tx1">
                    <a:lumMod val="65000"/>
                    <a:lumOff val="35000"/>
                  </a:schemeClr>
                </a:solidFill>
                <a:latin typeface="Arial"/>
              </a:rPr>
              <a:t>with no/limited Sonar implementation</a:t>
            </a:r>
          </a:p>
        </p:txBody>
      </p:sp>
      <p:grpSp>
        <p:nvGrpSpPr>
          <p:cNvPr id="16" name="Group 15"/>
          <p:cNvGrpSpPr/>
          <p:nvPr/>
        </p:nvGrpSpPr>
        <p:grpSpPr>
          <a:xfrm>
            <a:off x="698632" y="1568592"/>
            <a:ext cx="540044" cy="440197"/>
            <a:chOff x="2751138" y="1573213"/>
            <a:chExt cx="463550" cy="377825"/>
          </a:xfrm>
          <a:solidFill>
            <a:srgbClr val="FFFFFF"/>
          </a:solidFill>
        </p:grpSpPr>
        <p:sp>
          <p:nvSpPr>
            <p:cNvPr id="17" name="Freeform 16"/>
            <p:cNvSpPr>
              <a:spLocks noEditPoints="1"/>
            </p:cNvSpPr>
            <p:nvPr/>
          </p:nvSpPr>
          <p:spPr bwMode="auto">
            <a:xfrm>
              <a:off x="2751138" y="1573213"/>
              <a:ext cx="463550" cy="377825"/>
            </a:xfrm>
            <a:custGeom>
              <a:avLst/>
              <a:gdLst>
                <a:gd name="T0" fmla="*/ 292 w 292"/>
                <a:gd name="T1" fmla="*/ 192 h 238"/>
                <a:gd name="T2" fmla="*/ 292 w 292"/>
                <a:gd name="T3" fmla="*/ 0 h 238"/>
                <a:gd name="T4" fmla="*/ 0 w 292"/>
                <a:gd name="T5" fmla="*/ 0 h 238"/>
                <a:gd name="T6" fmla="*/ 0 w 292"/>
                <a:gd name="T7" fmla="*/ 192 h 238"/>
                <a:gd name="T8" fmla="*/ 87 w 292"/>
                <a:gd name="T9" fmla="*/ 192 h 238"/>
                <a:gd name="T10" fmla="*/ 87 w 292"/>
                <a:gd name="T11" fmla="*/ 211 h 238"/>
                <a:gd name="T12" fmla="*/ 47 w 292"/>
                <a:gd name="T13" fmla="*/ 211 h 238"/>
                <a:gd name="T14" fmla="*/ 47 w 292"/>
                <a:gd name="T15" fmla="*/ 238 h 238"/>
                <a:gd name="T16" fmla="*/ 249 w 292"/>
                <a:gd name="T17" fmla="*/ 238 h 238"/>
                <a:gd name="T18" fmla="*/ 249 w 292"/>
                <a:gd name="T19" fmla="*/ 211 h 238"/>
                <a:gd name="T20" fmla="*/ 208 w 292"/>
                <a:gd name="T21" fmla="*/ 211 h 238"/>
                <a:gd name="T22" fmla="*/ 208 w 292"/>
                <a:gd name="T23" fmla="*/ 192 h 238"/>
                <a:gd name="T24" fmla="*/ 292 w 292"/>
                <a:gd name="T25" fmla="*/ 192 h 238"/>
                <a:gd name="T26" fmla="*/ 240 w 292"/>
                <a:gd name="T27" fmla="*/ 228 h 238"/>
                <a:gd name="T28" fmla="*/ 55 w 292"/>
                <a:gd name="T29" fmla="*/ 228 h 238"/>
                <a:gd name="T30" fmla="*/ 55 w 292"/>
                <a:gd name="T31" fmla="*/ 220 h 238"/>
                <a:gd name="T32" fmla="*/ 240 w 292"/>
                <a:gd name="T33" fmla="*/ 220 h 238"/>
                <a:gd name="T34" fmla="*/ 240 w 292"/>
                <a:gd name="T35" fmla="*/ 228 h 238"/>
                <a:gd name="T36" fmla="*/ 200 w 292"/>
                <a:gd name="T37" fmla="*/ 197 h 238"/>
                <a:gd name="T38" fmla="*/ 200 w 292"/>
                <a:gd name="T39" fmla="*/ 211 h 238"/>
                <a:gd name="T40" fmla="*/ 95 w 292"/>
                <a:gd name="T41" fmla="*/ 211 h 238"/>
                <a:gd name="T42" fmla="*/ 95 w 292"/>
                <a:gd name="T43" fmla="*/ 197 h 238"/>
                <a:gd name="T44" fmla="*/ 200 w 292"/>
                <a:gd name="T45" fmla="*/ 197 h 238"/>
                <a:gd name="T46" fmla="*/ 8 w 292"/>
                <a:gd name="T47" fmla="*/ 9 h 238"/>
                <a:gd name="T48" fmla="*/ 284 w 292"/>
                <a:gd name="T49" fmla="*/ 9 h 238"/>
                <a:gd name="T50" fmla="*/ 284 w 292"/>
                <a:gd name="T51" fmla="*/ 183 h 238"/>
                <a:gd name="T52" fmla="*/ 8 w 292"/>
                <a:gd name="T53" fmla="*/ 183 h 238"/>
                <a:gd name="T54" fmla="*/ 8 w 292"/>
                <a:gd name="T55" fmla="*/ 9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92" h="238">
                  <a:moveTo>
                    <a:pt x="292" y="192"/>
                  </a:moveTo>
                  <a:lnTo>
                    <a:pt x="292" y="0"/>
                  </a:lnTo>
                  <a:lnTo>
                    <a:pt x="0" y="0"/>
                  </a:lnTo>
                  <a:lnTo>
                    <a:pt x="0" y="192"/>
                  </a:lnTo>
                  <a:lnTo>
                    <a:pt x="87" y="192"/>
                  </a:lnTo>
                  <a:lnTo>
                    <a:pt x="87" y="211"/>
                  </a:lnTo>
                  <a:lnTo>
                    <a:pt x="47" y="211"/>
                  </a:lnTo>
                  <a:lnTo>
                    <a:pt x="47" y="238"/>
                  </a:lnTo>
                  <a:lnTo>
                    <a:pt x="249" y="238"/>
                  </a:lnTo>
                  <a:lnTo>
                    <a:pt x="249" y="211"/>
                  </a:lnTo>
                  <a:lnTo>
                    <a:pt x="208" y="211"/>
                  </a:lnTo>
                  <a:lnTo>
                    <a:pt x="208" y="192"/>
                  </a:lnTo>
                  <a:lnTo>
                    <a:pt x="292" y="192"/>
                  </a:lnTo>
                  <a:close/>
                  <a:moveTo>
                    <a:pt x="240" y="228"/>
                  </a:moveTo>
                  <a:lnTo>
                    <a:pt x="55" y="228"/>
                  </a:lnTo>
                  <a:lnTo>
                    <a:pt x="55" y="220"/>
                  </a:lnTo>
                  <a:lnTo>
                    <a:pt x="240" y="220"/>
                  </a:lnTo>
                  <a:lnTo>
                    <a:pt x="240" y="228"/>
                  </a:lnTo>
                  <a:close/>
                  <a:moveTo>
                    <a:pt x="200" y="197"/>
                  </a:moveTo>
                  <a:lnTo>
                    <a:pt x="200" y="211"/>
                  </a:lnTo>
                  <a:lnTo>
                    <a:pt x="95" y="211"/>
                  </a:lnTo>
                  <a:lnTo>
                    <a:pt x="95" y="197"/>
                  </a:lnTo>
                  <a:lnTo>
                    <a:pt x="200" y="197"/>
                  </a:lnTo>
                  <a:close/>
                  <a:moveTo>
                    <a:pt x="8" y="9"/>
                  </a:moveTo>
                  <a:lnTo>
                    <a:pt x="284" y="9"/>
                  </a:lnTo>
                  <a:lnTo>
                    <a:pt x="284" y="183"/>
                  </a:lnTo>
                  <a:lnTo>
                    <a:pt x="8" y="183"/>
                  </a:lnTo>
                  <a:lnTo>
                    <a:pt x="8" y="9"/>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3565A"/>
                </a:solidFill>
              </a:endParaRPr>
            </a:p>
          </p:txBody>
        </p:sp>
        <p:sp>
          <p:nvSpPr>
            <p:cNvPr id="18" name="Freeform 17"/>
            <p:cNvSpPr>
              <a:spLocks noEditPoints="1"/>
            </p:cNvSpPr>
            <p:nvPr/>
          </p:nvSpPr>
          <p:spPr bwMode="auto">
            <a:xfrm>
              <a:off x="2797176" y="1616076"/>
              <a:ext cx="347663" cy="209550"/>
            </a:xfrm>
            <a:custGeom>
              <a:avLst/>
              <a:gdLst>
                <a:gd name="T0" fmla="*/ 31 w 219"/>
                <a:gd name="T1" fmla="*/ 132 h 132"/>
                <a:gd name="T2" fmla="*/ 24 w 219"/>
                <a:gd name="T3" fmla="*/ 126 h 132"/>
                <a:gd name="T4" fmla="*/ 75 w 219"/>
                <a:gd name="T5" fmla="*/ 57 h 132"/>
                <a:gd name="T6" fmla="*/ 142 w 219"/>
                <a:gd name="T7" fmla="*/ 103 h 132"/>
                <a:gd name="T8" fmla="*/ 213 w 219"/>
                <a:gd name="T9" fmla="*/ 31 h 132"/>
                <a:gd name="T10" fmla="*/ 219 w 219"/>
                <a:gd name="T11" fmla="*/ 38 h 132"/>
                <a:gd name="T12" fmla="*/ 143 w 219"/>
                <a:gd name="T13" fmla="*/ 115 h 132"/>
                <a:gd name="T14" fmla="*/ 77 w 219"/>
                <a:gd name="T15" fmla="*/ 69 h 132"/>
                <a:gd name="T16" fmla="*/ 31 w 219"/>
                <a:gd name="T17" fmla="*/ 132 h 132"/>
                <a:gd name="T18" fmla="*/ 54 w 219"/>
                <a:gd name="T19" fmla="*/ 21 h 132"/>
                <a:gd name="T20" fmla="*/ 32 w 219"/>
                <a:gd name="T21" fmla="*/ 21 h 132"/>
                <a:gd name="T22" fmla="*/ 32 w 219"/>
                <a:gd name="T23" fmla="*/ 0 h 132"/>
                <a:gd name="T24" fmla="*/ 23 w 219"/>
                <a:gd name="T25" fmla="*/ 0 h 132"/>
                <a:gd name="T26" fmla="*/ 23 w 219"/>
                <a:gd name="T27" fmla="*/ 21 h 132"/>
                <a:gd name="T28" fmla="*/ 0 w 219"/>
                <a:gd name="T29" fmla="*/ 21 h 132"/>
                <a:gd name="T30" fmla="*/ 0 w 219"/>
                <a:gd name="T31" fmla="*/ 30 h 132"/>
                <a:gd name="T32" fmla="*/ 23 w 219"/>
                <a:gd name="T33" fmla="*/ 30 h 132"/>
                <a:gd name="T34" fmla="*/ 23 w 219"/>
                <a:gd name="T35" fmla="*/ 52 h 132"/>
                <a:gd name="T36" fmla="*/ 32 w 219"/>
                <a:gd name="T37" fmla="*/ 52 h 132"/>
                <a:gd name="T38" fmla="*/ 32 w 219"/>
                <a:gd name="T39" fmla="*/ 30 h 132"/>
                <a:gd name="T40" fmla="*/ 54 w 219"/>
                <a:gd name="T41" fmla="*/ 30 h 132"/>
                <a:gd name="T42" fmla="*/ 54 w 219"/>
                <a:gd name="T43" fmla="*/ 21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9" h="132">
                  <a:moveTo>
                    <a:pt x="31" y="132"/>
                  </a:moveTo>
                  <a:lnTo>
                    <a:pt x="24" y="126"/>
                  </a:lnTo>
                  <a:lnTo>
                    <a:pt x="75" y="57"/>
                  </a:lnTo>
                  <a:lnTo>
                    <a:pt x="142" y="103"/>
                  </a:lnTo>
                  <a:lnTo>
                    <a:pt x="213" y="31"/>
                  </a:lnTo>
                  <a:lnTo>
                    <a:pt x="219" y="38"/>
                  </a:lnTo>
                  <a:lnTo>
                    <a:pt x="143" y="115"/>
                  </a:lnTo>
                  <a:lnTo>
                    <a:pt x="77" y="69"/>
                  </a:lnTo>
                  <a:lnTo>
                    <a:pt x="31" y="132"/>
                  </a:lnTo>
                  <a:close/>
                  <a:moveTo>
                    <a:pt x="54" y="21"/>
                  </a:moveTo>
                  <a:lnTo>
                    <a:pt x="32" y="21"/>
                  </a:lnTo>
                  <a:lnTo>
                    <a:pt x="32" y="0"/>
                  </a:lnTo>
                  <a:lnTo>
                    <a:pt x="23" y="0"/>
                  </a:lnTo>
                  <a:lnTo>
                    <a:pt x="23" y="21"/>
                  </a:lnTo>
                  <a:lnTo>
                    <a:pt x="0" y="21"/>
                  </a:lnTo>
                  <a:lnTo>
                    <a:pt x="0" y="30"/>
                  </a:lnTo>
                  <a:lnTo>
                    <a:pt x="23" y="30"/>
                  </a:lnTo>
                  <a:lnTo>
                    <a:pt x="23" y="52"/>
                  </a:lnTo>
                  <a:lnTo>
                    <a:pt x="32" y="52"/>
                  </a:lnTo>
                  <a:lnTo>
                    <a:pt x="32" y="30"/>
                  </a:lnTo>
                  <a:lnTo>
                    <a:pt x="54" y="30"/>
                  </a:lnTo>
                  <a:lnTo>
                    <a:pt x="54" y="21"/>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3565A"/>
                </a:solidFill>
              </a:endParaRPr>
            </a:p>
          </p:txBody>
        </p:sp>
      </p:grpSp>
      <p:sp>
        <p:nvSpPr>
          <p:cNvPr id="51" name="Rectangle 50"/>
          <p:cNvSpPr/>
          <p:nvPr/>
        </p:nvSpPr>
        <p:spPr bwMode="auto">
          <a:xfrm>
            <a:off x="461020" y="1337855"/>
            <a:ext cx="1014087" cy="4453393"/>
          </a:xfrm>
          <a:prstGeom prst="rect">
            <a:avLst/>
          </a:prstGeom>
          <a:solidFill>
            <a:srgbClr val="A5002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9" tIns="105463" rIns="131829" bIns="105463" numCol="1" spcCol="0" rtlCol="0" fromWordArt="0" anchor="t" anchorCtr="0" forceAA="0" compatLnSpc="1">
            <a:prstTxWarp prst="textNoShape">
              <a:avLst/>
            </a:prstTxWarp>
            <a:noAutofit/>
          </a:bodyPr>
          <a:lstStyle/>
          <a:p>
            <a:pPr defTabSz="672463" fontAlgn="base">
              <a:lnSpc>
                <a:spcPct val="90000"/>
              </a:lnSpc>
              <a:spcBef>
                <a:spcPct val="0"/>
              </a:spcBef>
              <a:spcAft>
                <a:spcPct val="0"/>
              </a:spcAft>
            </a:pPr>
            <a:endParaRPr lang="en-US" sz="1400" dirty="0">
              <a:gradFill>
                <a:gsLst>
                  <a:gs pos="0">
                    <a:srgbClr val="FFFFFF"/>
                  </a:gs>
                  <a:gs pos="100000">
                    <a:srgbClr val="FFFFFF"/>
                  </a:gs>
                </a:gsLst>
                <a:lin ang="5400000" scaled="0"/>
              </a:gradFill>
              <a:ea typeface="Segoe UI" pitchFamily="34" charset="0"/>
              <a:cs typeface="Arial" panose="020B0604020202020204" pitchFamily="34" charset="0"/>
            </a:endParaRPr>
          </a:p>
        </p:txBody>
      </p:sp>
      <p:grpSp>
        <p:nvGrpSpPr>
          <p:cNvPr id="3" name="Group 2"/>
          <p:cNvGrpSpPr/>
          <p:nvPr/>
        </p:nvGrpSpPr>
        <p:grpSpPr>
          <a:xfrm>
            <a:off x="611408" y="1524000"/>
            <a:ext cx="686863" cy="685800"/>
            <a:chOff x="698631" y="2937510"/>
            <a:chExt cx="686863" cy="650545"/>
          </a:xfrm>
        </p:grpSpPr>
        <p:sp>
          <p:nvSpPr>
            <p:cNvPr id="53" name="Freeform 57"/>
            <p:cNvSpPr>
              <a:spLocks noEditPoints="1"/>
            </p:cNvSpPr>
            <p:nvPr/>
          </p:nvSpPr>
          <p:spPr bwMode="auto">
            <a:xfrm>
              <a:off x="708478" y="2937510"/>
              <a:ext cx="674553" cy="650545"/>
            </a:xfrm>
            <a:custGeom>
              <a:avLst/>
              <a:gdLst>
                <a:gd name="T0" fmla="*/ 120 w 259"/>
                <a:gd name="T1" fmla="*/ 103 h 256"/>
                <a:gd name="T2" fmla="*/ 62 w 259"/>
                <a:gd name="T3" fmla="*/ 57 h 256"/>
                <a:gd name="T4" fmla="*/ 60 w 259"/>
                <a:gd name="T5" fmla="*/ 53 h 256"/>
                <a:gd name="T6" fmla="*/ 32 w 259"/>
                <a:gd name="T7" fmla="*/ 11 h 256"/>
                <a:gd name="T8" fmla="*/ 36 w 259"/>
                <a:gd name="T9" fmla="*/ 57 h 256"/>
                <a:gd name="T10" fmla="*/ 55 w 259"/>
                <a:gd name="T11" fmla="*/ 61 h 256"/>
                <a:gd name="T12" fmla="*/ 108 w 259"/>
                <a:gd name="T13" fmla="*/ 114 h 256"/>
                <a:gd name="T14" fmla="*/ 51 w 259"/>
                <a:gd name="T15" fmla="*/ 68 h 256"/>
                <a:gd name="T16" fmla="*/ 0 w 259"/>
                <a:gd name="T17" fmla="*/ 32 h 256"/>
                <a:gd name="T18" fmla="*/ 64 w 259"/>
                <a:gd name="T19" fmla="*/ 32 h 256"/>
                <a:gd name="T20" fmla="*/ 170 w 259"/>
                <a:gd name="T21" fmla="*/ 153 h 256"/>
                <a:gd name="T22" fmla="*/ 148 w 259"/>
                <a:gd name="T23" fmla="*/ 142 h 256"/>
                <a:gd name="T24" fmla="*/ 170 w 259"/>
                <a:gd name="T25" fmla="*/ 153 h 256"/>
                <a:gd name="T26" fmla="*/ 142 w 259"/>
                <a:gd name="T27" fmla="*/ 148 h 256"/>
                <a:gd name="T28" fmla="*/ 153 w 259"/>
                <a:gd name="T29" fmla="*/ 170 h 256"/>
                <a:gd name="T30" fmla="*/ 247 w 259"/>
                <a:gd name="T31" fmla="*/ 247 h 256"/>
                <a:gd name="T32" fmla="*/ 224 w 259"/>
                <a:gd name="T33" fmla="*/ 256 h 256"/>
                <a:gd name="T34" fmla="*/ 206 w 259"/>
                <a:gd name="T35" fmla="*/ 251 h 256"/>
                <a:gd name="T36" fmla="*/ 162 w 259"/>
                <a:gd name="T37" fmla="*/ 207 h 256"/>
                <a:gd name="T38" fmla="*/ 165 w 259"/>
                <a:gd name="T39" fmla="*/ 199 h 256"/>
                <a:gd name="T40" fmla="*/ 162 w 259"/>
                <a:gd name="T41" fmla="*/ 197 h 256"/>
                <a:gd name="T42" fmla="*/ 159 w 259"/>
                <a:gd name="T43" fmla="*/ 199 h 256"/>
                <a:gd name="T44" fmla="*/ 139 w 259"/>
                <a:gd name="T45" fmla="*/ 184 h 256"/>
                <a:gd name="T46" fmla="*/ 201 w 259"/>
                <a:gd name="T47" fmla="*/ 156 h 256"/>
                <a:gd name="T48" fmla="*/ 199 w 259"/>
                <a:gd name="T49" fmla="*/ 165 h 256"/>
                <a:gd name="T50" fmla="*/ 204 w 259"/>
                <a:gd name="T51" fmla="*/ 165 h 256"/>
                <a:gd name="T52" fmla="*/ 247 w 259"/>
                <a:gd name="T53" fmla="*/ 201 h 256"/>
                <a:gd name="T54" fmla="*/ 241 w 259"/>
                <a:gd name="T55" fmla="*/ 207 h 256"/>
                <a:gd name="T56" fmla="*/ 201 w 259"/>
                <a:gd name="T57" fmla="*/ 174 h 256"/>
                <a:gd name="T58" fmla="*/ 189 w 259"/>
                <a:gd name="T59" fmla="*/ 162 h 256"/>
                <a:gd name="T60" fmla="*/ 184 w 259"/>
                <a:gd name="T61" fmla="*/ 150 h 256"/>
                <a:gd name="T62" fmla="*/ 159 w 259"/>
                <a:gd name="T63" fmla="*/ 176 h 256"/>
                <a:gd name="T64" fmla="*/ 157 w 259"/>
                <a:gd name="T65" fmla="*/ 191 h 256"/>
                <a:gd name="T66" fmla="*/ 170 w 259"/>
                <a:gd name="T67" fmla="*/ 193 h 256"/>
                <a:gd name="T68" fmla="*/ 207 w 259"/>
                <a:gd name="T69" fmla="*/ 241 h 256"/>
                <a:gd name="T70" fmla="*/ 241 w 259"/>
                <a:gd name="T71" fmla="*/ 241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59" h="256">
                  <a:moveTo>
                    <a:pt x="68" y="51"/>
                  </a:moveTo>
                  <a:cubicBezTo>
                    <a:pt x="120" y="103"/>
                    <a:pt x="120" y="103"/>
                    <a:pt x="120" y="103"/>
                  </a:cubicBezTo>
                  <a:cubicBezTo>
                    <a:pt x="114" y="108"/>
                    <a:pt x="114" y="108"/>
                    <a:pt x="114" y="108"/>
                  </a:cubicBezTo>
                  <a:cubicBezTo>
                    <a:pt x="62" y="57"/>
                    <a:pt x="62" y="57"/>
                    <a:pt x="62" y="57"/>
                  </a:cubicBezTo>
                  <a:cubicBezTo>
                    <a:pt x="61" y="55"/>
                    <a:pt x="61" y="55"/>
                    <a:pt x="61" y="55"/>
                  </a:cubicBezTo>
                  <a:cubicBezTo>
                    <a:pt x="60" y="53"/>
                    <a:pt x="60" y="53"/>
                    <a:pt x="60" y="53"/>
                  </a:cubicBezTo>
                  <a:cubicBezTo>
                    <a:pt x="57" y="36"/>
                    <a:pt x="57" y="36"/>
                    <a:pt x="57" y="36"/>
                  </a:cubicBezTo>
                  <a:cubicBezTo>
                    <a:pt x="32" y="11"/>
                    <a:pt x="32" y="11"/>
                    <a:pt x="32" y="11"/>
                  </a:cubicBezTo>
                  <a:cubicBezTo>
                    <a:pt x="11" y="32"/>
                    <a:pt x="11" y="32"/>
                    <a:pt x="11" y="32"/>
                  </a:cubicBezTo>
                  <a:cubicBezTo>
                    <a:pt x="36" y="57"/>
                    <a:pt x="36" y="57"/>
                    <a:pt x="36" y="57"/>
                  </a:cubicBezTo>
                  <a:cubicBezTo>
                    <a:pt x="53" y="60"/>
                    <a:pt x="53" y="60"/>
                    <a:pt x="53" y="60"/>
                  </a:cubicBezTo>
                  <a:cubicBezTo>
                    <a:pt x="55" y="61"/>
                    <a:pt x="55" y="61"/>
                    <a:pt x="55" y="61"/>
                  </a:cubicBezTo>
                  <a:cubicBezTo>
                    <a:pt x="57" y="62"/>
                    <a:pt x="57" y="62"/>
                    <a:pt x="57" y="62"/>
                  </a:cubicBezTo>
                  <a:cubicBezTo>
                    <a:pt x="108" y="114"/>
                    <a:pt x="108" y="114"/>
                    <a:pt x="108" y="114"/>
                  </a:cubicBezTo>
                  <a:cubicBezTo>
                    <a:pt x="103" y="120"/>
                    <a:pt x="103" y="120"/>
                    <a:pt x="103" y="120"/>
                  </a:cubicBezTo>
                  <a:cubicBezTo>
                    <a:pt x="51" y="68"/>
                    <a:pt x="51" y="68"/>
                    <a:pt x="51" y="68"/>
                  </a:cubicBezTo>
                  <a:cubicBezTo>
                    <a:pt x="32" y="64"/>
                    <a:pt x="32" y="64"/>
                    <a:pt x="32" y="64"/>
                  </a:cubicBezTo>
                  <a:cubicBezTo>
                    <a:pt x="0" y="32"/>
                    <a:pt x="0" y="32"/>
                    <a:pt x="0" y="32"/>
                  </a:cubicBezTo>
                  <a:cubicBezTo>
                    <a:pt x="32" y="0"/>
                    <a:pt x="32" y="0"/>
                    <a:pt x="32" y="0"/>
                  </a:cubicBezTo>
                  <a:cubicBezTo>
                    <a:pt x="64" y="32"/>
                    <a:pt x="64" y="32"/>
                    <a:pt x="64" y="32"/>
                  </a:cubicBezTo>
                  <a:lnTo>
                    <a:pt x="68" y="51"/>
                  </a:lnTo>
                  <a:close/>
                  <a:moveTo>
                    <a:pt x="170" y="153"/>
                  </a:moveTo>
                  <a:cubicBezTo>
                    <a:pt x="153" y="136"/>
                    <a:pt x="153" y="136"/>
                    <a:pt x="153" y="136"/>
                  </a:cubicBezTo>
                  <a:cubicBezTo>
                    <a:pt x="148" y="142"/>
                    <a:pt x="148" y="142"/>
                    <a:pt x="148" y="142"/>
                  </a:cubicBezTo>
                  <a:cubicBezTo>
                    <a:pt x="165" y="159"/>
                    <a:pt x="165" y="159"/>
                    <a:pt x="165" y="159"/>
                  </a:cubicBezTo>
                  <a:lnTo>
                    <a:pt x="170" y="153"/>
                  </a:lnTo>
                  <a:close/>
                  <a:moveTo>
                    <a:pt x="159" y="165"/>
                  </a:moveTo>
                  <a:cubicBezTo>
                    <a:pt x="142" y="148"/>
                    <a:pt x="142" y="148"/>
                    <a:pt x="142" y="148"/>
                  </a:cubicBezTo>
                  <a:cubicBezTo>
                    <a:pt x="136" y="153"/>
                    <a:pt x="136" y="153"/>
                    <a:pt x="136" y="153"/>
                  </a:cubicBezTo>
                  <a:cubicBezTo>
                    <a:pt x="153" y="170"/>
                    <a:pt x="153" y="170"/>
                    <a:pt x="153" y="170"/>
                  </a:cubicBezTo>
                  <a:lnTo>
                    <a:pt x="159" y="165"/>
                  </a:lnTo>
                  <a:close/>
                  <a:moveTo>
                    <a:pt x="247" y="247"/>
                  </a:moveTo>
                  <a:cubicBezTo>
                    <a:pt x="244" y="250"/>
                    <a:pt x="240" y="252"/>
                    <a:pt x="236" y="254"/>
                  </a:cubicBezTo>
                  <a:cubicBezTo>
                    <a:pt x="232" y="255"/>
                    <a:pt x="228" y="256"/>
                    <a:pt x="224" y="256"/>
                  </a:cubicBezTo>
                  <a:cubicBezTo>
                    <a:pt x="222" y="256"/>
                    <a:pt x="220" y="256"/>
                    <a:pt x="218" y="255"/>
                  </a:cubicBezTo>
                  <a:cubicBezTo>
                    <a:pt x="214" y="255"/>
                    <a:pt x="210" y="253"/>
                    <a:pt x="206" y="251"/>
                  </a:cubicBezTo>
                  <a:cubicBezTo>
                    <a:pt x="205" y="250"/>
                    <a:pt x="203" y="248"/>
                    <a:pt x="201" y="247"/>
                  </a:cubicBezTo>
                  <a:cubicBezTo>
                    <a:pt x="162" y="207"/>
                    <a:pt x="162" y="207"/>
                    <a:pt x="162" y="207"/>
                  </a:cubicBezTo>
                  <a:cubicBezTo>
                    <a:pt x="165" y="204"/>
                    <a:pt x="165" y="204"/>
                    <a:pt x="165" y="204"/>
                  </a:cubicBezTo>
                  <a:cubicBezTo>
                    <a:pt x="166" y="203"/>
                    <a:pt x="166" y="200"/>
                    <a:pt x="165" y="199"/>
                  </a:cubicBezTo>
                  <a:cubicBezTo>
                    <a:pt x="164" y="198"/>
                    <a:pt x="164" y="198"/>
                    <a:pt x="163" y="198"/>
                  </a:cubicBezTo>
                  <a:cubicBezTo>
                    <a:pt x="163" y="197"/>
                    <a:pt x="162" y="197"/>
                    <a:pt x="162" y="197"/>
                  </a:cubicBezTo>
                  <a:cubicBezTo>
                    <a:pt x="161" y="197"/>
                    <a:pt x="161" y="197"/>
                    <a:pt x="160" y="198"/>
                  </a:cubicBezTo>
                  <a:cubicBezTo>
                    <a:pt x="160" y="198"/>
                    <a:pt x="159" y="198"/>
                    <a:pt x="159" y="199"/>
                  </a:cubicBezTo>
                  <a:cubicBezTo>
                    <a:pt x="156" y="201"/>
                    <a:pt x="156" y="201"/>
                    <a:pt x="156" y="201"/>
                  </a:cubicBezTo>
                  <a:cubicBezTo>
                    <a:pt x="139" y="184"/>
                    <a:pt x="139" y="184"/>
                    <a:pt x="139" y="184"/>
                  </a:cubicBezTo>
                  <a:cubicBezTo>
                    <a:pt x="184" y="139"/>
                    <a:pt x="184" y="139"/>
                    <a:pt x="184" y="139"/>
                  </a:cubicBezTo>
                  <a:cubicBezTo>
                    <a:pt x="201" y="156"/>
                    <a:pt x="201" y="156"/>
                    <a:pt x="201" y="156"/>
                  </a:cubicBezTo>
                  <a:cubicBezTo>
                    <a:pt x="199" y="159"/>
                    <a:pt x="199" y="159"/>
                    <a:pt x="199" y="159"/>
                  </a:cubicBezTo>
                  <a:cubicBezTo>
                    <a:pt x="197" y="161"/>
                    <a:pt x="197" y="163"/>
                    <a:pt x="199" y="165"/>
                  </a:cubicBezTo>
                  <a:cubicBezTo>
                    <a:pt x="199" y="165"/>
                    <a:pt x="200" y="166"/>
                    <a:pt x="201" y="166"/>
                  </a:cubicBezTo>
                  <a:cubicBezTo>
                    <a:pt x="202" y="166"/>
                    <a:pt x="203" y="165"/>
                    <a:pt x="204" y="165"/>
                  </a:cubicBezTo>
                  <a:cubicBezTo>
                    <a:pt x="207" y="162"/>
                    <a:pt x="207" y="162"/>
                    <a:pt x="207" y="162"/>
                  </a:cubicBezTo>
                  <a:cubicBezTo>
                    <a:pt x="247" y="201"/>
                    <a:pt x="247" y="201"/>
                    <a:pt x="247" y="201"/>
                  </a:cubicBezTo>
                  <a:cubicBezTo>
                    <a:pt x="259" y="214"/>
                    <a:pt x="259" y="234"/>
                    <a:pt x="247" y="247"/>
                  </a:cubicBezTo>
                  <a:close/>
                  <a:moveTo>
                    <a:pt x="241" y="207"/>
                  </a:moveTo>
                  <a:cubicBezTo>
                    <a:pt x="207" y="173"/>
                    <a:pt x="207" y="173"/>
                    <a:pt x="207" y="173"/>
                  </a:cubicBezTo>
                  <a:cubicBezTo>
                    <a:pt x="205" y="173"/>
                    <a:pt x="203" y="174"/>
                    <a:pt x="201" y="174"/>
                  </a:cubicBezTo>
                  <a:cubicBezTo>
                    <a:pt x="198" y="174"/>
                    <a:pt x="195" y="173"/>
                    <a:pt x="193" y="170"/>
                  </a:cubicBezTo>
                  <a:cubicBezTo>
                    <a:pt x="191" y="168"/>
                    <a:pt x="189" y="165"/>
                    <a:pt x="189" y="162"/>
                  </a:cubicBezTo>
                  <a:cubicBezTo>
                    <a:pt x="189" y="160"/>
                    <a:pt x="190" y="158"/>
                    <a:pt x="191" y="157"/>
                  </a:cubicBezTo>
                  <a:cubicBezTo>
                    <a:pt x="184" y="150"/>
                    <a:pt x="184" y="150"/>
                    <a:pt x="184" y="150"/>
                  </a:cubicBezTo>
                  <a:cubicBezTo>
                    <a:pt x="176" y="159"/>
                    <a:pt x="176" y="159"/>
                    <a:pt x="176" y="159"/>
                  </a:cubicBezTo>
                  <a:cubicBezTo>
                    <a:pt x="159" y="176"/>
                    <a:pt x="159" y="176"/>
                    <a:pt x="159" y="176"/>
                  </a:cubicBezTo>
                  <a:cubicBezTo>
                    <a:pt x="150" y="184"/>
                    <a:pt x="150" y="184"/>
                    <a:pt x="150" y="184"/>
                  </a:cubicBezTo>
                  <a:cubicBezTo>
                    <a:pt x="157" y="191"/>
                    <a:pt x="157" y="191"/>
                    <a:pt x="157" y="191"/>
                  </a:cubicBezTo>
                  <a:cubicBezTo>
                    <a:pt x="158" y="190"/>
                    <a:pt x="160" y="189"/>
                    <a:pt x="162" y="189"/>
                  </a:cubicBezTo>
                  <a:cubicBezTo>
                    <a:pt x="165" y="189"/>
                    <a:pt x="168" y="191"/>
                    <a:pt x="170" y="193"/>
                  </a:cubicBezTo>
                  <a:cubicBezTo>
                    <a:pt x="174" y="197"/>
                    <a:pt x="175" y="202"/>
                    <a:pt x="173" y="207"/>
                  </a:cubicBezTo>
                  <a:cubicBezTo>
                    <a:pt x="207" y="241"/>
                    <a:pt x="207" y="241"/>
                    <a:pt x="207" y="241"/>
                  </a:cubicBezTo>
                  <a:cubicBezTo>
                    <a:pt x="212" y="246"/>
                    <a:pt x="218" y="248"/>
                    <a:pt x="224" y="248"/>
                  </a:cubicBezTo>
                  <a:cubicBezTo>
                    <a:pt x="230" y="248"/>
                    <a:pt x="236" y="246"/>
                    <a:pt x="241" y="241"/>
                  </a:cubicBezTo>
                  <a:cubicBezTo>
                    <a:pt x="250" y="232"/>
                    <a:pt x="250" y="216"/>
                    <a:pt x="241" y="207"/>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solidFill>
                  <a:srgbClr val="53565A"/>
                </a:solidFill>
              </a:endParaRPr>
            </a:p>
          </p:txBody>
        </p:sp>
        <p:sp>
          <p:nvSpPr>
            <p:cNvPr id="54" name="Freeform 58"/>
            <p:cNvSpPr>
              <a:spLocks noEditPoints="1"/>
            </p:cNvSpPr>
            <p:nvPr/>
          </p:nvSpPr>
          <p:spPr bwMode="auto">
            <a:xfrm>
              <a:off x="698631" y="2937510"/>
              <a:ext cx="686863" cy="650545"/>
            </a:xfrm>
            <a:custGeom>
              <a:avLst/>
              <a:gdLst>
                <a:gd name="T0" fmla="*/ 200 w 264"/>
                <a:gd name="T1" fmla="*/ 94 h 256"/>
                <a:gd name="T2" fmla="*/ 208 w 264"/>
                <a:gd name="T3" fmla="*/ 96 h 256"/>
                <a:gd name="T4" fmla="*/ 212 w 264"/>
                <a:gd name="T5" fmla="*/ 96 h 256"/>
                <a:gd name="T6" fmla="*/ 220 w 264"/>
                <a:gd name="T7" fmla="*/ 95 h 256"/>
                <a:gd name="T8" fmla="*/ 230 w 264"/>
                <a:gd name="T9" fmla="*/ 92 h 256"/>
                <a:gd name="T10" fmla="*/ 237 w 264"/>
                <a:gd name="T11" fmla="*/ 89 h 256"/>
                <a:gd name="T12" fmla="*/ 246 w 264"/>
                <a:gd name="T13" fmla="*/ 82 h 256"/>
                <a:gd name="T14" fmla="*/ 226 w 264"/>
                <a:gd name="T15" fmla="*/ 48 h 256"/>
                <a:gd name="T16" fmla="*/ 219 w 264"/>
                <a:gd name="T17" fmla="*/ 51 h 256"/>
                <a:gd name="T18" fmla="*/ 215 w 264"/>
                <a:gd name="T19" fmla="*/ 50 h 256"/>
                <a:gd name="T20" fmla="*/ 212 w 264"/>
                <a:gd name="T21" fmla="*/ 34 h 256"/>
                <a:gd name="T22" fmla="*/ 232 w 264"/>
                <a:gd name="T23" fmla="*/ 4 h 256"/>
                <a:gd name="T24" fmla="*/ 224 w 264"/>
                <a:gd name="T25" fmla="*/ 2 h 256"/>
                <a:gd name="T26" fmla="*/ 217 w 264"/>
                <a:gd name="T27" fmla="*/ 0 h 256"/>
                <a:gd name="T28" fmla="*/ 212 w 264"/>
                <a:gd name="T29" fmla="*/ 0 h 256"/>
                <a:gd name="T30" fmla="*/ 205 w 264"/>
                <a:gd name="T31" fmla="*/ 1 h 256"/>
                <a:gd name="T32" fmla="*/ 196 w 264"/>
                <a:gd name="T33" fmla="*/ 3 h 256"/>
                <a:gd name="T34" fmla="*/ 188 w 264"/>
                <a:gd name="T35" fmla="*/ 7 h 256"/>
                <a:gd name="T36" fmla="*/ 178 w 264"/>
                <a:gd name="T37" fmla="*/ 14 h 256"/>
                <a:gd name="T38" fmla="*/ 124 w 264"/>
                <a:gd name="T39" fmla="*/ 103 h 256"/>
                <a:gd name="T40" fmla="*/ 64 w 264"/>
                <a:gd name="T41" fmla="*/ 162 h 256"/>
                <a:gd name="T42" fmla="*/ 56 w 264"/>
                <a:gd name="T43" fmla="*/ 160 h 256"/>
                <a:gd name="T44" fmla="*/ 52 w 264"/>
                <a:gd name="T45" fmla="*/ 160 h 256"/>
                <a:gd name="T46" fmla="*/ 44 w 264"/>
                <a:gd name="T47" fmla="*/ 161 h 256"/>
                <a:gd name="T48" fmla="*/ 34 w 264"/>
                <a:gd name="T49" fmla="*/ 164 h 256"/>
                <a:gd name="T50" fmla="*/ 27 w 264"/>
                <a:gd name="T51" fmla="*/ 167 h 256"/>
                <a:gd name="T52" fmla="*/ 18 w 264"/>
                <a:gd name="T53" fmla="*/ 174 h 256"/>
                <a:gd name="T54" fmla="*/ 38 w 264"/>
                <a:gd name="T55" fmla="*/ 208 h 256"/>
                <a:gd name="T56" fmla="*/ 52 w 264"/>
                <a:gd name="T57" fmla="*/ 208 h 256"/>
                <a:gd name="T58" fmla="*/ 26 w 264"/>
                <a:gd name="T59" fmla="*/ 248 h 256"/>
                <a:gd name="T60" fmla="*/ 35 w 264"/>
                <a:gd name="T61" fmla="*/ 253 h 256"/>
                <a:gd name="T62" fmla="*/ 42 w 264"/>
                <a:gd name="T63" fmla="*/ 255 h 256"/>
                <a:gd name="T64" fmla="*/ 50 w 264"/>
                <a:gd name="T65" fmla="*/ 256 h 256"/>
                <a:gd name="T66" fmla="*/ 54 w 264"/>
                <a:gd name="T67" fmla="*/ 256 h 256"/>
                <a:gd name="T68" fmla="*/ 63 w 264"/>
                <a:gd name="T69" fmla="*/ 255 h 256"/>
                <a:gd name="T70" fmla="*/ 71 w 264"/>
                <a:gd name="T71" fmla="*/ 252 h 256"/>
                <a:gd name="T72" fmla="*/ 79 w 264"/>
                <a:gd name="T73" fmla="*/ 248 h 256"/>
                <a:gd name="T74" fmla="*/ 98 w 264"/>
                <a:gd name="T75" fmla="*/ 196 h 256"/>
                <a:gd name="T76" fmla="*/ 157 w 264"/>
                <a:gd name="T77" fmla="*/ 136 h 256"/>
                <a:gd name="T78" fmla="*/ 89 w 264"/>
                <a:gd name="T79" fmla="*/ 193 h 256"/>
                <a:gd name="T80" fmla="*/ 80 w 264"/>
                <a:gd name="T81" fmla="*/ 236 h 256"/>
                <a:gd name="T82" fmla="*/ 39 w 264"/>
                <a:gd name="T83" fmla="*/ 246 h 256"/>
                <a:gd name="T84" fmla="*/ 63 w 264"/>
                <a:gd name="T85" fmla="*/ 215 h 256"/>
                <a:gd name="T86" fmla="*/ 45 w 264"/>
                <a:gd name="T87" fmla="*/ 197 h 256"/>
                <a:gd name="T88" fmla="*/ 14 w 264"/>
                <a:gd name="T89" fmla="*/ 221 h 256"/>
                <a:gd name="T90" fmla="*/ 52 w 264"/>
                <a:gd name="T91" fmla="*/ 168 h 256"/>
                <a:gd name="T92" fmla="*/ 67 w 264"/>
                <a:gd name="T93" fmla="*/ 171 h 256"/>
                <a:gd name="T94" fmla="*/ 171 w 264"/>
                <a:gd name="T95" fmla="*/ 66 h 256"/>
                <a:gd name="T96" fmla="*/ 174 w 264"/>
                <a:gd name="T97" fmla="*/ 58 h 256"/>
                <a:gd name="T98" fmla="*/ 212 w 264"/>
                <a:gd name="T99" fmla="*/ 8 h 256"/>
                <a:gd name="T100" fmla="*/ 206 w 264"/>
                <a:gd name="T101" fmla="*/ 29 h 256"/>
                <a:gd name="T102" fmla="*/ 206 w 264"/>
                <a:gd name="T103" fmla="*/ 54 h 256"/>
                <a:gd name="T104" fmla="*/ 231 w 264"/>
                <a:gd name="T105" fmla="*/ 54 h 256"/>
                <a:gd name="T106" fmla="*/ 240 w 264"/>
                <a:gd name="T107" fmla="*/ 76 h 256"/>
                <a:gd name="T108" fmla="*/ 202 w 264"/>
                <a:gd name="T109" fmla="*/ 86 h 256"/>
                <a:gd name="T110" fmla="*/ 194 w 264"/>
                <a:gd name="T111" fmla="*/ 89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64" h="256">
                  <a:moveTo>
                    <a:pt x="157" y="136"/>
                  </a:moveTo>
                  <a:cubicBezTo>
                    <a:pt x="200" y="94"/>
                    <a:pt x="200" y="94"/>
                    <a:pt x="200" y="94"/>
                  </a:cubicBezTo>
                  <a:cubicBezTo>
                    <a:pt x="202" y="95"/>
                    <a:pt x="204" y="95"/>
                    <a:pt x="206" y="95"/>
                  </a:cubicBezTo>
                  <a:cubicBezTo>
                    <a:pt x="207" y="96"/>
                    <a:pt x="207" y="95"/>
                    <a:pt x="208" y="96"/>
                  </a:cubicBezTo>
                  <a:cubicBezTo>
                    <a:pt x="209" y="96"/>
                    <a:pt x="211" y="96"/>
                    <a:pt x="212" y="96"/>
                  </a:cubicBezTo>
                  <a:cubicBezTo>
                    <a:pt x="212" y="96"/>
                    <a:pt x="212" y="96"/>
                    <a:pt x="212" y="96"/>
                  </a:cubicBezTo>
                  <a:cubicBezTo>
                    <a:pt x="212" y="96"/>
                    <a:pt x="213" y="96"/>
                    <a:pt x="213" y="96"/>
                  </a:cubicBezTo>
                  <a:cubicBezTo>
                    <a:pt x="215" y="96"/>
                    <a:pt x="218" y="95"/>
                    <a:pt x="220" y="95"/>
                  </a:cubicBezTo>
                  <a:cubicBezTo>
                    <a:pt x="221" y="95"/>
                    <a:pt x="222" y="95"/>
                    <a:pt x="222" y="95"/>
                  </a:cubicBezTo>
                  <a:cubicBezTo>
                    <a:pt x="225" y="94"/>
                    <a:pt x="228" y="93"/>
                    <a:pt x="230" y="92"/>
                  </a:cubicBezTo>
                  <a:cubicBezTo>
                    <a:pt x="230" y="92"/>
                    <a:pt x="230" y="92"/>
                    <a:pt x="230" y="92"/>
                  </a:cubicBezTo>
                  <a:cubicBezTo>
                    <a:pt x="233" y="91"/>
                    <a:pt x="235" y="90"/>
                    <a:pt x="237" y="89"/>
                  </a:cubicBezTo>
                  <a:cubicBezTo>
                    <a:pt x="238" y="88"/>
                    <a:pt x="239" y="88"/>
                    <a:pt x="239" y="87"/>
                  </a:cubicBezTo>
                  <a:cubicBezTo>
                    <a:pt x="242" y="86"/>
                    <a:pt x="244" y="84"/>
                    <a:pt x="246" y="82"/>
                  </a:cubicBezTo>
                  <a:cubicBezTo>
                    <a:pt x="262" y="66"/>
                    <a:pt x="264" y="40"/>
                    <a:pt x="252" y="22"/>
                  </a:cubicBezTo>
                  <a:cubicBezTo>
                    <a:pt x="226" y="48"/>
                    <a:pt x="226" y="48"/>
                    <a:pt x="226" y="48"/>
                  </a:cubicBezTo>
                  <a:cubicBezTo>
                    <a:pt x="225" y="49"/>
                    <a:pt x="224" y="50"/>
                    <a:pt x="222" y="50"/>
                  </a:cubicBezTo>
                  <a:cubicBezTo>
                    <a:pt x="221" y="51"/>
                    <a:pt x="220" y="51"/>
                    <a:pt x="219" y="51"/>
                  </a:cubicBezTo>
                  <a:cubicBezTo>
                    <a:pt x="219" y="51"/>
                    <a:pt x="219" y="51"/>
                    <a:pt x="219" y="51"/>
                  </a:cubicBezTo>
                  <a:cubicBezTo>
                    <a:pt x="218" y="51"/>
                    <a:pt x="216" y="51"/>
                    <a:pt x="215" y="50"/>
                  </a:cubicBezTo>
                  <a:cubicBezTo>
                    <a:pt x="214" y="50"/>
                    <a:pt x="213" y="49"/>
                    <a:pt x="212" y="48"/>
                  </a:cubicBezTo>
                  <a:cubicBezTo>
                    <a:pt x="208" y="44"/>
                    <a:pt x="208" y="38"/>
                    <a:pt x="212" y="34"/>
                  </a:cubicBezTo>
                  <a:cubicBezTo>
                    <a:pt x="238" y="8"/>
                    <a:pt x="238" y="8"/>
                    <a:pt x="238" y="8"/>
                  </a:cubicBezTo>
                  <a:cubicBezTo>
                    <a:pt x="236" y="7"/>
                    <a:pt x="234" y="5"/>
                    <a:pt x="232" y="4"/>
                  </a:cubicBezTo>
                  <a:cubicBezTo>
                    <a:pt x="231" y="4"/>
                    <a:pt x="230" y="4"/>
                    <a:pt x="229" y="3"/>
                  </a:cubicBezTo>
                  <a:cubicBezTo>
                    <a:pt x="228" y="3"/>
                    <a:pt x="226" y="2"/>
                    <a:pt x="224" y="2"/>
                  </a:cubicBezTo>
                  <a:cubicBezTo>
                    <a:pt x="224" y="1"/>
                    <a:pt x="223" y="1"/>
                    <a:pt x="222" y="1"/>
                  </a:cubicBezTo>
                  <a:cubicBezTo>
                    <a:pt x="220" y="1"/>
                    <a:pt x="219" y="1"/>
                    <a:pt x="217" y="0"/>
                  </a:cubicBezTo>
                  <a:cubicBezTo>
                    <a:pt x="216" y="0"/>
                    <a:pt x="215" y="0"/>
                    <a:pt x="214" y="0"/>
                  </a:cubicBezTo>
                  <a:cubicBezTo>
                    <a:pt x="213" y="0"/>
                    <a:pt x="213" y="0"/>
                    <a:pt x="212" y="0"/>
                  </a:cubicBezTo>
                  <a:cubicBezTo>
                    <a:pt x="211" y="0"/>
                    <a:pt x="211" y="0"/>
                    <a:pt x="210" y="0"/>
                  </a:cubicBezTo>
                  <a:cubicBezTo>
                    <a:pt x="208" y="0"/>
                    <a:pt x="207" y="0"/>
                    <a:pt x="205" y="1"/>
                  </a:cubicBezTo>
                  <a:cubicBezTo>
                    <a:pt x="204" y="1"/>
                    <a:pt x="203" y="1"/>
                    <a:pt x="201" y="1"/>
                  </a:cubicBezTo>
                  <a:cubicBezTo>
                    <a:pt x="200" y="2"/>
                    <a:pt x="198" y="2"/>
                    <a:pt x="196" y="3"/>
                  </a:cubicBezTo>
                  <a:cubicBezTo>
                    <a:pt x="195" y="3"/>
                    <a:pt x="194" y="4"/>
                    <a:pt x="193" y="4"/>
                  </a:cubicBezTo>
                  <a:cubicBezTo>
                    <a:pt x="191" y="5"/>
                    <a:pt x="189" y="6"/>
                    <a:pt x="188" y="7"/>
                  </a:cubicBezTo>
                  <a:cubicBezTo>
                    <a:pt x="187" y="7"/>
                    <a:pt x="186" y="8"/>
                    <a:pt x="185" y="8"/>
                  </a:cubicBezTo>
                  <a:cubicBezTo>
                    <a:pt x="183" y="10"/>
                    <a:pt x="180" y="12"/>
                    <a:pt x="178" y="14"/>
                  </a:cubicBezTo>
                  <a:cubicBezTo>
                    <a:pt x="166" y="27"/>
                    <a:pt x="162" y="44"/>
                    <a:pt x="166" y="60"/>
                  </a:cubicBezTo>
                  <a:cubicBezTo>
                    <a:pt x="124" y="103"/>
                    <a:pt x="124" y="103"/>
                    <a:pt x="124" y="103"/>
                  </a:cubicBezTo>
                  <a:cubicBezTo>
                    <a:pt x="107" y="120"/>
                    <a:pt x="107" y="120"/>
                    <a:pt x="107" y="120"/>
                  </a:cubicBezTo>
                  <a:cubicBezTo>
                    <a:pt x="64" y="162"/>
                    <a:pt x="64" y="162"/>
                    <a:pt x="64" y="162"/>
                  </a:cubicBezTo>
                  <a:cubicBezTo>
                    <a:pt x="62" y="161"/>
                    <a:pt x="60" y="161"/>
                    <a:pt x="58" y="161"/>
                  </a:cubicBezTo>
                  <a:cubicBezTo>
                    <a:pt x="57" y="161"/>
                    <a:pt x="57" y="161"/>
                    <a:pt x="56" y="160"/>
                  </a:cubicBezTo>
                  <a:cubicBezTo>
                    <a:pt x="55" y="160"/>
                    <a:pt x="53" y="160"/>
                    <a:pt x="52" y="160"/>
                  </a:cubicBezTo>
                  <a:cubicBezTo>
                    <a:pt x="52" y="160"/>
                    <a:pt x="52" y="160"/>
                    <a:pt x="52" y="160"/>
                  </a:cubicBezTo>
                  <a:cubicBezTo>
                    <a:pt x="52" y="160"/>
                    <a:pt x="51" y="160"/>
                    <a:pt x="51" y="160"/>
                  </a:cubicBezTo>
                  <a:cubicBezTo>
                    <a:pt x="49" y="160"/>
                    <a:pt x="46" y="161"/>
                    <a:pt x="44" y="161"/>
                  </a:cubicBezTo>
                  <a:cubicBezTo>
                    <a:pt x="43" y="161"/>
                    <a:pt x="42" y="161"/>
                    <a:pt x="42" y="161"/>
                  </a:cubicBezTo>
                  <a:cubicBezTo>
                    <a:pt x="39" y="162"/>
                    <a:pt x="36" y="163"/>
                    <a:pt x="34" y="164"/>
                  </a:cubicBezTo>
                  <a:cubicBezTo>
                    <a:pt x="34" y="164"/>
                    <a:pt x="34" y="164"/>
                    <a:pt x="34" y="164"/>
                  </a:cubicBezTo>
                  <a:cubicBezTo>
                    <a:pt x="31" y="165"/>
                    <a:pt x="29" y="166"/>
                    <a:pt x="27" y="167"/>
                  </a:cubicBezTo>
                  <a:cubicBezTo>
                    <a:pt x="26" y="168"/>
                    <a:pt x="25" y="168"/>
                    <a:pt x="25" y="169"/>
                  </a:cubicBezTo>
                  <a:cubicBezTo>
                    <a:pt x="22" y="170"/>
                    <a:pt x="20" y="172"/>
                    <a:pt x="18" y="174"/>
                  </a:cubicBezTo>
                  <a:cubicBezTo>
                    <a:pt x="2" y="190"/>
                    <a:pt x="0" y="216"/>
                    <a:pt x="12" y="234"/>
                  </a:cubicBezTo>
                  <a:cubicBezTo>
                    <a:pt x="38" y="208"/>
                    <a:pt x="38" y="208"/>
                    <a:pt x="38" y="208"/>
                  </a:cubicBezTo>
                  <a:cubicBezTo>
                    <a:pt x="40" y="206"/>
                    <a:pt x="43" y="205"/>
                    <a:pt x="45" y="205"/>
                  </a:cubicBezTo>
                  <a:cubicBezTo>
                    <a:pt x="48" y="205"/>
                    <a:pt x="50" y="206"/>
                    <a:pt x="52" y="208"/>
                  </a:cubicBezTo>
                  <a:cubicBezTo>
                    <a:pt x="56" y="212"/>
                    <a:pt x="56" y="218"/>
                    <a:pt x="52" y="222"/>
                  </a:cubicBezTo>
                  <a:cubicBezTo>
                    <a:pt x="26" y="248"/>
                    <a:pt x="26" y="248"/>
                    <a:pt x="26" y="248"/>
                  </a:cubicBezTo>
                  <a:cubicBezTo>
                    <a:pt x="28" y="249"/>
                    <a:pt x="30" y="251"/>
                    <a:pt x="32" y="252"/>
                  </a:cubicBezTo>
                  <a:cubicBezTo>
                    <a:pt x="33" y="252"/>
                    <a:pt x="34" y="252"/>
                    <a:pt x="35" y="253"/>
                  </a:cubicBezTo>
                  <a:cubicBezTo>
                    <a:pt x="36" y="253"/>
                    <a:pt x="38" y="254"/>
                    <a:pt x="40" y="254"/>
                  </a:cubicBezTo>
                  <a:cubicBezTo>
                    <a:pt x="40" y="255"/>
                    <a:pt x="41" y="255"/>
                    <a:pt x="42" y="255"/>
                  </a:cubicBezTo>
                  <a:cubicBezTo>
                    <a:pt x="44" y="255"/>
                    <a:pt x="45" y="255"/>
                    <a:pt x="47" y="256"/>
                  </a:cubicBezTo>
                  <a:cubicBezTo>
                    <a:pt x="48" y="256"/>
                    <a:pt x="49" y="256"/>
                    <a:pt x="50" y="256"/>
                  </a:cubicBezTo>
                  <a:cubicBezTo>
                    <a:pt x="51" y="256"/>
                    <a:pt x="51" y="256"/>
                    <a:pt x="52" y="256"/>
                  </a:cubicBezTo>
                  <a:cubicBezTo>
                    <a:pt x="53" y="256"/>
                    <a:pt x="53" y="256"/>
                    <a:pt x="54" y="256"/>
                  </a:cubicBezTo>
                  <a:cubicBezTo>
                    <a:pt x="56" y="256"/>
                    <a:pt x="57" y="256"/>
                    <a:pt x="59" y="255"/>
                  </a:cubicBezTo>
                  <a:cubicBezTo>
                    <a:pt x="60" y="255"/>
                    <a:pt x="61" y="255"/>
                    <a:pt x="63" y="255"/>
                  </a:cubicBezTo>
                  <a:cubicBezTo>
                    <a:pt x="64" y="254"/>
                    <a:pt x="66" y="254"/>
                    <a:pt x="68" y="253"/>
                  </a:cubicBezTo>
                  <a:cubicBezTo>
                    <a:pt x="69" y="253"/>
                    <a:pt x="70" y="252"/>
                    <a:pt x="71" y="252"/>
                  </a:cubicBezTo>
                  <a:cubicBezTo>
                    <a:pt x="73" y="251"/>
                    <a:pt x="75" y="250"/>
                    <a:pt x="76" y="249"/>
                  </a:cubicBezTo>
                  <a:cubicBezTo>
                    <a:pt x="77" y="249"/>
                    <a:pt x="78" y="248"/>
                    <a:pt x="79" y="248"/>
                  </a:cubicBezTo>
                  <a:cubicBezTo>
                    <a:pt x="81" y="246"/>
                    <a:pt x="84" y="244"/>
                    <a:pt x="86" y="242"/>
                  </a:cubicBezTo>
                  <a:cubicBezTo>
                    <a:pt x="98" y="229"/>
                    <a:pt x="102" y="212"/>
                    <a:pt x="98" y="196"/>
                  </a:cubicBezTo>
                  <a:cubicBezTo>
                    <a:pt x="140" y="153"/>
                    <a:pt x="140" y="153"/>
                    <a:pt x="140" y="153"/>
                  </a:cubicBezTo>
                  <a:lnTo>
                    <a:pt x="157" y="136"/>
                  </a:lnTo>
                  <a:close/>
                  <a:moveTo>
                    <a:pt x="93" y="190"/>
                  </a:moveTo>
                  <a:cubicBezTo>
                    <a:pt x="89" y="193"/>
                    <a:pt x="89" y="193"/>
                    <a:pt x="89" y="193"/>
                  </a:cubicBezTo>
                  <a:cubicBezTo>
                    <a:pt x="90" y="198"/>
                    <a:pt x="90" y="198"/>
                    <a:pt x="90" y="198"/>
                  </a:cubicBezTo>
                  <a:cubicBezTo>
                    <a:pt x="94" y="212"/>
                    <a:pt x="90" y="226"/>
                    <a:pt x="80" y="236"/>
                  </a:cubicBezTo>
                  <a:cubicBezTo>
                    <a:pt x="73" y="244"/>
                    <a:pt x="63" y="248"/>
                    <a:pt x="52" y="248"/>
                  </a:cubicBezTo>
                  <a:cubicBezTo>
                    <a:pt x="48" y="248"/>
                    <a:pt x="43" y="247"/>
                    <a:pt x="39" y="246"/>
                  </a:cubicBezTo>
                  <a:cubicBezTo>
                    <a:pt x="58" y="227"/>
                    <a:pt x="58" y="227"/>
                    <a:pt x="58" y="227"/>
                  </a:cubicBezTo>
                  <a:cubicBezTo>
                    <a:pt x="61" y="224"/>
                    <a:pt x="63" y="219"/>
                    <a:pt x="63" y="215"/>
                  </a:cubicBezTo>
                  <a:cubicBezTo>
                    <a:pt x="63" y="210"/>
                    <a:pt x="61" y="206"/>
                    <a:pt x="58" y="202"/>
                  </a:cubicBezTo>
                  <a:cubicBezTo>
                    <a:pt x="54" y="199"/>
                    <a:pt x="50" y="197"/>
                    <a:pt x="45" y="197"/>
                  </a:cubicBezTo>
                  <a:cubicBezTo>
                    <a:pt x="41" y="197"/>
                    <a:pt x="36" y="199"/>
                    <a:pt x="33" y="202"/>
                  </a:cubicBezTo>
                  <a:cubicBezTo>
                    <a:pt x="14" y="221"/>
                    <a:pt x="14" y="221"/>
                    <a:pt x="14" y="221"/>
                  </a:cubicBezTo>
                  <a:cubicBezTo>
                    <a:pt x="9" y="207"/>
                    <a:pt x="13" y="191"/>
                    <a:pt x="24" y="180"/>
                  </a:cubicBezTo>
                  <a:cubicBezTo>
                    <a:pt x="31" y="172"/>
                    <a:pt x="41" y="168"/>
                    <a:pt x="52" y="168"/>
                  </a:cubicBezTo>
                  <a:cubicBezTo>
                    <a:pt x="55" y="168"/>
                    <a:pt x="59" y="169"/>
                    <a:pt x="62" y="170"/>
                  </a:cubicBezTo>
                  <a:cubicBezTo>
                    <a:pt x="67" y="171"/>
                    <a:pt x="67" y="171"/>
                    <a:pt x="67" y="171"/>
                  </a:cubicBezTo>
                  <a:cubicBezTo>
                    <a:pt x="70" y="167"/>
                    <a:pt x="70" y="167"/>
                    <a:pt x="70" y="167"/>
                  </a:cubicBezTo>
                  <a:cubicBezTo>
                    <a:pt x="171" y="66"/>
                    <a:pt x="171" y="66"/>
                    <a:pt x="171" y="66"/>
                  </a:cubicBezTo>
                  <a:cubicBezTo>
                    <a:pt x="175" y="63"/>
                    <a:pt x="175" y="63"/>
                    <a:pt x="175" y="63"/>
                  </a:cubicBezTo>
                  <a:cubicBezTo>
                    <a:pt x="174" y="58"/>
                    <a:pt x="174" y="58"/>
                    <a:pt x="174" y="58"/>
                  </a:cubicBezTo>
                  <a:cubicBezTo>
                    <a:pt x="170" y="44"/>
                    <a:pt x="174" y="30"/>
                    <a:pt x="184" y="20"/>
                  </a:cubicBezTo>
                  <a:cubicBezTo>
                    <a:pt x="191" y="12"/>
                    <a:pt x="201" y="8"/>
                    <a:pt x="212" y="8"/>
                  </a:cubicBezTo>
                  <a:cubicBezTo>
                    <a:pt x="216" y="8"/>
                    <a:pt x="221" y="9"/>
                    <a:pt x="225" y="10"/>
                  </a:cubicBezTo>
                  <a:cubicBezTo>
                    <a:pt x="206" y="29"/>
                    <a:pt x="206" y="29"/>
                    <a:pt x="206" y="29"/>
                  </a:cubicBezTo>
                  <a:cubicBezTo>
                    <a:pt x="203" y="32"/>
                    <a:pt x="201" y="37"/>
                    <a:pt x="201" y="41"/>
                  </a:cubicBezTo>
                  <a:cubicBezTo>
                    <a:pt x="201" y="46"/>
                    <a:pt x="203" y="50"/>
                    <a:pt x="206" y="54"/>
                  </a:cubicBezTo>
                  <a:cubicBezTo>
                    <a:pt x="210" y="57"/>
                    <a:pt x="214" y="59"/>
                    <a:pt x="219" y="59"/>
                  </a:cubicBezTo>
                  <a:cubicBezTo>
                    <a:pt x="223" y="59"/>
                    <a:pt x="228" y="57"/>
                    <a:pt x="231" y="54"/>
                  </a:cubicBezTo>
                  <a:cubicBezTo>
                    <a:pt x="250" y="35"/>
                    <a:pt x="250" y="35"/>
                    <a:pt x="250" y="35"/>
                  </a:cubicBezTo>
                  <a:cubicBezTo>
                    <a:pt x="255" y="49"/>
                    <a:pt x="251" y="65"/>
                    <a:pt x="240" y="76"/>
                  </a:cubicBezTo>
                  <a:cubicBezTo>
                    <a:pt x="233" y="84"/>
                    <a:pt x="223" y="88"/>
                    <a:pt x="212" y="88"/>
                  </a:cubicBezTo>
                  <a:cubicBezTo>
                    <a:pt x="209" y="88"/>
                    <a:pt x="205" y="87"/>
                    <a:pt x="202" y="86"/>
                  </a:cubicBezTo>
                  <a:cubicBezTo>
                    <a:pt x="197" y="85"/>
                    <a:pt x="197" y="85"/>
                    <a:pt x="197" y="85"/>
                  </a:cubicBezTo>
                  <a:cubicBezTo>
                    <a:pt x="194" y="89"/>
                    <a:pt x="194" y="89"/>
                    <a:pt x="194" y="89"/>
                  </a:cubicBezTo>
                  <a:lnTo>
                    <a:pt x="93" y="19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solidFill>
                  <a:srgbClr val="53565A"/>
                </a:solidFill>
              </a:endParaRPr>
            </a:p>
          </p:txBody>
        </p:sp>
      </p:grpSp>
      <p:sp>
        <p:nvSpPr>
          <p:cNvPr id="11" name="Title 1"/>
          <p:cNvSpPr txBox="1">
            <a:spLocks/>
          </p:cNvSpPr>
          <p:nvPr/>
        </p:nvSpPr>
        <p:spPr>
          <a:xfrm>
            <a:off x="461411" y="304906"/>
            <a:ext cx="8396863" cy="620359"/>
          </a:xfrm>
          <a:prstGeom prst="rect">
            <a:avLst/>
          </a:prstGeom>
        </p:spPr>
        <p:txBody>
          <a:bodyPr vert="horz" lIns="91440" tIns="45720" rIns="91440" bIns="45720" rtlCol="0" anchor="b" anchorCtr="0">
            <a:normAutofit/>
          </a:bodyPr>
          <a:lstStyle>
            <a:lvl1pPr algn="l" defTabSz="914400" rtl="0" eaLnBrk="1" latinLnBrk="0" hangingPunct="1">
              <a:lnSpc>
                <a:spcPct val="90000"/>
              </a:lnSpc>
              <a:spcBef>
                <a:spcPct val="0"/>
              </a:spcBef>
              <a:buNone/>
              <a:defRPr sz="2000" b="0" kern="1200">
                <a:solidFill>
                  <a:schemeClr val="tx1"/>
                </a:solidFill>
                <a:latin typeface="Arial" pitchFamily="34" charset="0"/>
                <a:ea typeface="+mj-ea"/>
                <a:cs typeface="Arial" pitchFamily="34" charset="0"/>
              </a:defRPr>
            </a:lvl1pPr>
          </a:lstStyle>
          <a:p>
            <a:r>
              <a:rPr lang="en-US" dirty="0" smtClean="0">
                <a:solidFill>
                  <a:srgbClr val="55565A"/>
                </a:solidFill>
              </a:rPr>
              <a:t>Code Quality  </a:t>
            </a:r>
            <a:r>
              <a:rPr lang="en-US" dirty="0">
                <a:solidFill>
                  <a:srgbClr val="55565A"/>
                </a:solidFill>
              </a:rPr>
              <a:t>Overview</a:t>
            </a:r>
          </a:p>
        </p:txBody>
      </p:sp>
      <p:graphicFrame>
        <p:nvGraphicFramePr>
          <p:cNvPr id="2" name="Table 1"/>
          <p:cNvGraphicFramePr>
            <a:graphicFrameLocks noGrp="1"/>
          </p:cNvGraphicFramePr>
          <p:nvPr>
            <p:extLst>
              <p:ext uri="{D42A27DB-BD31-4B8C-83A1-F6EECF244321}">
                <p14:modId xmlns:p14="http://schemas.microsoft.com/office/powerpoint/2010/main" val="3488395767"/>
              </p:ext>
            </p:extLst>
          </p:nvPr>
        </p:nvGraphicFramePr>
        <p:xfrm>
          <a:off x="1773980" y="4877235"/>
          <a:ext cx="6096000" cy="487680"/>
        </p:xfrm>
        <a:graphic>
          <a:graphicData uri="http://schemas.openxmlformats.org/drawingml/2006/table">
            <a:tbl>
              <a:tblPr firstRow="1" bandRow="1">
                <a:tableStyleId>{5940675A-B579-460E-94D1-54222C63F5DA}</a:tableStyleId>
              </a:tblPr>
              <a:tblGrid>
                <a:gridCol w="1219200"/>
                <a:gridCol w="1219200"/>
                <a:gridCol w="1219200"/>
                <a:gridCol w="1219200"/>
                <a:gridCol w="1219200"/>
              </a:tblGrid>
              <a:tr h="487680">
                <a:tc>
                  <a:txBody>
                    <a:bodyPr/>
                    <a:lstStyle/>
                    <a:p>
                      <a:pPr algn="ctr"/>
                      <a:r>
                        <a:rPr lang="en-US" sz="1200" b="1" dirty="0" smtClean="0">
                          <a:solidFill>
                            <a:schemeClr val="bg1"/>
                          </a:solidFill>
                        </a:rPr>
                        <a:t>&lt;90%</a:t>
                      </a:r>
                      <a:r>
                        <a:rPr lang="en-US" sz="1200" b="1" baseline="0" dirty="0" smtClean="0">
                          <a:solidFill>
                            <a:schemeClr val="bg1"/>
                          </a:solidFill>
                        </a:rPr>
                        <a:t> = NI-1</a:t>
                      </a:r>
                      <a:endParaRPr lang="en-US" sz="1200" b="1" dirty="0">
                        <a:solidFill>
                          <a:schemeClr val="bg1"/>
                        </a:solidFill>
                      </a:endParaRPr>
                    </a:p>
                  </a:txBody>
                  <a:tcPr marT="60960" marB="60960">
                    <a:solidFill>
                      <a:srgbClr val="FF0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dirty="0" smtClean="0">
                          <a:solidFill>
                            <a:schemeClr val="bg1"/>
                          </a:solidFill>
                          <a:latin typeface="+mn-lt"/>
                        </a:rPr>
                        <a:t>90%-&lt;95% = NI-2</a:t>
                      </a:r>
                    </a:p>
                  </a:txBody>
                  <a:tcPr marT="60960" marB="60960">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dirty="0" smtClean="0">
                          <a:solidFill>
                            <a:schemeClr val="bg1"/>
                          </a:solidFill>
                          <a:latin typeface="+mn-lt"/>
                        </a:rPr>
                        <a:t>95%-&lt;97% = ME-3</a:t>
                      </a:r>
                    </a:p>
                  </a:txBody>
                  <a:tcPr marT="60960" marB="60960">
                    <a:solidFill>
                      <a:schemeClr val="tx2">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dirty="0" smtClean="0">
                          <a:solidFill>
                            <a:schemeClr val="bg1"/>
                          </a:solidFill>
                          <a:latin typeface="+mn-lt"/>
                        </a:rPr>
                        <a:t>97%-&lt;100 = ME-4</a:t>
                      </a:r>
                    </a:p>
                  </a:txBody>
                  <a:tcPr marT="60960" marB="60960">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dirty="0" smtClean="0">
                          <a:solidFill>
                            <a:schemeClr val="bg1"/>
                          </a:solidFill>
                          <a:latin typeface="+mn-lt"/>
                        </a:rPr>
                        <a:t>100% = EE-5</a:t>
                      </a:r>
                    </a:p>
                  </a:txBody>
                  <a:tcPr marT="60960" marB="60960">
                    <a:solidFill>
                      <a:srgbClr val="008770"/>
                    </a:solidFill>
                  </a:tcPr>
                </a:tc>
              </a:tr>
            </a:tbl>
          </a:graphicData>
        </a:graphic>
      </p:graphicFrame>
    </p:spTree>
    <p:extLst>
      <p:ext uri="{BB962C8B-B14F-4D97-AF65-F5344CB8AC3E}">
        <p14:creationId xmlns:p14="http://schemas.microsoft.com/office/powerpoint/2010/main" val="36396252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Freeform 14"/>
          <p:cNvSpPr/>
          <p:nvPr/>
        </p:nvSpPr>
        <p:spPr>
          <a:xfrm rot="5400000">
            <a:off x="4150742" y="-4150737"/>
            <a:ext cx="887107" cy="9188585"/>
          </a:xfrm>
          <a:custGeom>
            <a:avLst/>
            <a:gdLst>
              <a:gd name="connsiteX0" fmla="*/ 0 w 7504416"/>
              <a:gd name="connsiteY0" fmla="*/ 0 h 612781"/>
              <a:gd name="connsiteX1" fmla="*/ 7504416 w 7504416"/>
              <a:gd name="connsiteY1" fmla="*/ 0 h 612781"/>
              <a:gd name="connsiteX2" fmla="*/ 7504416 w 7504416"/>
              <a:gd name="connsiteY2" fmla="*/ 612781 h 612781"/>
              <a:gd name="connsiteX3" fmla="*/ 0 w 7504416"/>
              <a:gd name="connsiteY3" fmla="*/ 612781 h 612781"/>
              <a:gd name="connsiteX4" fmla="*/ 0 w 7504416"/>
              <a:gd name="connsiteY4" fmla="*/ 0 h 612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04416" h="612781">
                <a:moveTo>
                  <a:pt x="0" y="0"/>
                </a:moveTo>
                <a:lnTo>
                  <a:pt x="7504416" y="0"/>
                </a:lnTo>
                <a:lnTo>
                  <a:pt x="7504416" y="612781"/>
                </a:lnTo>
                <a:lnTo>
                  <a:pt x="0" y="612781"/>
                </a:lnTo>
                <a:lnTo>
                  <a:pt x="0" y="0"/>
                </a:lnTo>
                <a:close/>
              </a:path>
            </a:pathLst>
          </a:custGeom>
          <a:solidFill>
            <a:srgbClr val="A50021"/>
          </a:solidFill>
          <a:ln w="19050">
            <a:noFill/>
          </a:ln>
        </p:spPr>
        <p:txBody>
          <a:bodyPr wrap="square" lIns="0" tIns="91440" rIns="0" bIns="91440" rtlCol="0" anchor="ctr" anchorCtr="0">
            <a:noAutofit/>
          </a:bodyPr>
          <a:lstStyle/>
          <a:p>
            <a:pPr algn="ctr">
              <a:lnSpc>
                <a:spcPct val="95000"/>
              </a:lnSpc>
            </a:pPr>
            <a:endParaRPr lang="en-US" sz="1400" dirty="0">
              <a:solidFill>
                <a:prstClr val="white"/>
              </a:solidFill>
              <a:cs typeface="Arial" pitchFamily="34" charset="0"/>
            </a:endParaRPr>
          </a:p>
        </p:txBody>
      </p:sp>
      <p:sp>
        <p:nvSpPr>
          <p:cNvPr id="16" name="Title 1"/>
          <p:cNvSpPr>
            <a:spLocks noGrp="1"/>
          </p:cNvSpPr>
          <p:nvPr>
            <p:ph type="title"/>
          </p:nvPr>
        </p:nvSpPr>
        <p:spPr>
          <a:xfrm>
            <a:off x="270782" y="76200"/>
            <a:ext cx="8226425" cy="749147"/>
          </a:xfrm>
        </p:spPr>
        <p:txBody>
          <a:bodyPr>
            <a:normAutofit/>
          </a:bodyPr>
          <a:lstStyle/>
          <a:p>
            <a:pPr eaLnBrk="1" hangingPunct="1"/>
            <a:r>
              <a:rPr lang="en-US" altLang="en-US" sz="1800" dirty="0" smtClean="0">
                <a:solidFill>
                  <a:schemeClr val="bg1"/>
                </a:solidFill>
              </a:rPr>
              <a:t>Code Quality</a:t>
            </a:r>
            <a:br>
              <a:rPr lang="en-US" altLang="en-US" sz="1800" dirty="0" smtClean="0">
                <a:solidFill>
                  <a:schemeClr val="bg1"/>
                </a:solidFill>
              </a:rPr>
            </a:br>
            <a:r>
              <a:rPr lang="en-US" altLang="en-US" sz="2400" b="1" dirty="0" smtClean="0">
                <a:solidFill>
                  <a:schemeClr val="bg1"/>
                </a:solidFill>
              </a:rPr>
              <a:t>Configuration and Mapping with SonarQube</a:t>
            </a:r>
            <a:endParaRPr lang="en-US" altLang="en-US" b="1" dirty="0" smtClean="0">
              <a:solidFill>
                <a:schemeClr val="bg1"/>
              </a:solidFill>
            </a:endParaRPr>
          </a:p>
        </p:txBody>
      </p:sp>
      <p:graphicFrame>
        <p:nvGraphicFramePr>
          <p:cNvPr id="7" name="Diagram 6"/>
          <p:cNvGraphicFramePr/>
          <p:nvPr>
            <p:extLst>
              <p:ext uri="{D42A27DB-BD31-4B8C-83A1-F6EECF244321}">
                <p14:modId xmlns:p14="http://schemas.microsoft.com/office/powerpoint/2010/main" val="3306487793"/>
              </p:ext>
            </p:extLst>
          </p:nvPr>
        </p:nvGraphicFramePr>
        <p:xfrm>
          <a:off x="1524000" y="1397000"/>
          <a:ext cx="6096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070117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Freeform 14"/>
          <p:cNvSpPr/>
          <p:nvPr/>
        </p:nvSpPr>
        <p:spPr>
          <a:xfrm rot="5400000">
            <a:off x="4150742" y="-4150737"/>
            <a:ext cx="887107" cy="9188585"/>
          </a:xfrm>
          <a:custGeom>
            <a:avLst/>
            <a:gdLst>
              <a:gd name="connsiteX0" fmla="*/ 0 w 7504416"/>
              <a:gd name="connsiteY0" fmla="*/ 0 h 612781"/>
              <a:gd name="connsiteX1" fmla="*/ 7504416 w 7504416"/>
              <a:gd name="connsiteY1" fmla="*/ 0 h 612781"/>
              <a:gd name="connsiteX2" fmla="*/ 7504416 w 7504416"/>
              <a:gd name="connsiteY2" fmla="*/ 612781 h 612781"/>
              <a:gd name="connsiteX3" fmla="*/ 0 w 7504416"/>
              <a:gd name="connsiteY3" fmla="*/ 612781 h 612781"/>
              <a:gd name="connsiteX4" fmla="*/ 0 w 7504416"/>
              <a:gd name="connsiteY4" fmla="*/ 0 h 612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04416" h="612781">
                <a:moveTo>
                  <a:pt x="0" y="0"/>
                </a:moveTo>
                <a:lnTo>
                  <a:pt x="7504416" y="0"/>
                </a:lnTo>
                <a:lnTo>
                  <a:pt x="7504416" y="612781"/>
                </a:lnTo>
                <a:lnTo>
                  <a:pt x="0" y="612781"/>
                </a:lnTo>
                <a:lnTo>
                  <a:pt x="0" y="0"/>
                </a:lnTo>
                <a:close/>
              </a:path>
            </a:pathLst>
          </a:custGeom>
          <a:solidFill>
            <a:srgbClr val="A50021"/>
          </a:solidFill>
          <a:ln w="19050">
            <a:noFill/>
          </a:ln>
        </p:spPr>
        <p:txBody>
          <a:bodyPr wrap="square" lIns="0" tIns="91440" rIns="0" bIns="91440" rtlCol="0" anchor="ctr" anchorCtr="0">
            <a:noAutofit/>
          </a:bodyPr>
          <a:lstStyle/>
          <a:p>
            <a:pPr algn="ctr">
              <a:lnSpc>
                <a:spcPct val="95000"/>
              </a:lnSpc>
            </a:pPr>
            <a:endParaRPr lang="en-US" sz="1400" dirty="0">
              <a:solidFill>
                <a:prstClr val="white"/>
              </a:solidFill>
              <a:cs typeface="Arial" pitchFamily="34" charset="0"/>
            </a:endParaRPr>
          </a:p>
        </p:txBody>
      </p:sp>
      <p:sp>
        <p:nvSpPr>
          <p:cNvPr id="16" name="Title 1"/>
          <p:cNvSpPr>
            <a:spLocks noGrp="1"/>
          </p:cNvSpPr>
          <p:nvPr>
            <p:ph type="title"/>
          </p:nvPr>
        </p:nvSpPr>
        <p:spPr>
          <a:xfrm>
            <a:off x="457200" y="76200"/>
            <a:ext cx="8229600" cy="810909"/>
          </a:xfrm>
        </p:spPr>
        <p:txBody>
          <a:bodyPr>
            <a:normAutofit/>
          </a:bodyPr>
          <a:lstStyle/>
          <a:p>
            <a:pPr eaLnBrk="1" hangingPunct="1"/>
            <a:r>
              <a:rPr lang="en-US" altLang="en-US" sz="1800" dirty="0" smtClean="0">
                <a:solidFill>
                  <a:schemeClr val="bg1"/>
                </a:solidFill>
              </a:rPr>
              <a:t>Code Quality</a:t>
            </a:r>
            <a:br>
              <a:rPr lang="en-US" altLang="en-US" sz="1800" dirty="0" smtClean="0">
                <a:solidFill>
                  <a:schemeClr val="bg1"/>
                </a:solidFill>
              </a:rPr>
            </a:br>
            <a:r>
              <a:rPr lang="en-US" altLang="en-US" sz="2400" b="1" dirty="0" smtClean="0">
                <a:solidFill>
                  <a:schemeClr val="bg1"/>
                </a:solidFill>
              </a:rPr>
              <a:t>Configuration and Mapping with SonarQube</a:t>
            </a:r>
            <a:endParaRPr lang="en-US" altLang="en-US" b="1" dirty="0" smtClean="0">
              <a:solidFill>
                <a:schemeClr val="bg1"/>
              </a:solidFill>
            </a:endParaRPr>
          </a:p>
        </p:txBody>
      </p:sp>
      <p:sp>
        <p:nvSpPr>
          <p:cNvPr id="6" name="Content Placeholder 5"/>
          <p:cNvSpPr>
            <a:spLocks noGrp="1"/>
          </p:cNvSpPr>
          <p:nvPr>
            <p:ph idx="1"/>
          </p:nvPr>
        </p:nvSpPr>
        <p:spPr>
          <a:xfrm>
            <a:off x="479495" y="990600"/>
            <a:ext cx="8229600" cy="5486400"/>
          </a:xfrm>
        </p:spPr>
        <p:txBody>
          <a:bodyPr>
            <a:normAutofit fontScale="85000" lnSpcReduction="20000"/>
          </a:bodyPr>
          <a:lstStyle/>
          <a:p>
            <a:pPr marL="285750" lvl="0" indent="-285750" fontAlgn="base">
              <a:spcBef>
                <a:spcPct val="0"/>
              </a:spcBef>
              <a:spcAft>
                <a:spcPct val="0"/>
              </a:spcAft>
              <a:buFont typeface="Wingdings" panose="05000000000000000000" pitchFamily="2" charset="2"/>
              <a:buChar char="q"/>
            </a:pPr>
            <a:r>
              <a:rPr lang="en-US" sz="2000" b="1" dirty="0">
                <a:solidFill>
                  <a:srgbClr val="53565A"/>
                </a:solidFill>
                <a:latin typeface="Calibri" panose="020F0502020204030204" pitchFamily="34" charset="0"/>
                <a:ea typeface="Arial Unicode MS" pitchFamily="34" charset="-128"/>
                <a:cs typeface="Arial" pitchFamily="34" charset="0"/>
              </a:rPr>
              <a:t>What data is the source of truth for the </a:t>
            </a:r>
            <a:r>
              <a:rPr lang="en-US" sz="2000" b="1" dirty="0" smtClean="0">
                <a:solidFill>
                  <a:srgbClr val="53565A"/>
                </a:solidFill>
                <a:latin typeface="Calibri" panose="020F0502020204030204" pitchFamily="34" charset="0"/>
                <a:ea typeface="Arial Unicode MS" pitchFamily="34" charset="-128"/>
                <a:cs typeface="Arial" pitchFamily="34" charset="0"/>
              </a:rPr>
              <a:t>Code Quality Adoption MBO?</a:t>
            </a:r>
            <a:endParaRPr lang="en-US" sz="2000" b="1" dirty="0">
              <a:solidFill>
                <a:srgbClr val="53565A"/>
              </a:solidFill>
              <a:latin typeface="Calibri" panose="020F0502020204030204" pitchFamily="34" charset="0"/>
              <a:ea typeface="Arial Unicode MS" pitchFamily="34" charset="-128"/>
              <a:cs typeface="Arial" pitchFamily="34" charset="0"/>
            </a:endParaRPr>
          </a:p>
          <a:p>
            <a:pPr lvl="1" fontAlgn="base">
              <a:spcBef>
                <a:spcPct val="0"/>
              </a:spcBef>
              <a:spcAft>
                <a:spcPct val="0"/>
              </a:spcAft>
              <a:buFont typeface="Courier New" panose="02070309020205020404" pitchFamily="49" charset="0"/>
              <a:buChar char="o"/>
            </a:pPr>
            <a:r>
              <a:rPr lang="en-US" sz="2000" dirty="0" smtClean="0">
                <a:solidFill>
                  <a:srgbClr val="53565A"/>
                </a:solidFill>
                <a:latin typeface="Calibri" panose="020F0502020204030204" pitchFamily="34" charset="0"/>
                <a:ea typeface="Arial Unicode MS" pitchFamily="34" charset="-128"/>
                <a:cs typeface="Arial" pitchFamily="34" charset="0"/>
              </a:rPr>
              <a:t>OSAM Reporting Hub – Data Management Portal</a:t>
            </a:r>
          </a:p>
          <a:p>
            <a:pPr lvl="2" fontAlgn="base">
              <a:spcBef>
                <a:spcPct val="0"/>
              </a:spcBef>
              <a:spcAft>
                <a:spcPct val="0"/>
              </a:spcAft>
              <a:buFont typeface="Courier New" panose="02070309020205020404" pitchFamily="49" charset="0"/>
              <a:buChar char="o"/>
            </a:pPr>
            <a:r>
              <a:rPr lang="en-US" sz="1600" dirty="0" smtClean="0">
                <a:solidFill>
                  <a:srgbClr val="53565A"/>
                </a:solidFill>
                <a:latin typeface="Calibri" panose="020F0502020204030204" pitchFamily="34" charset="0"/>
                <a:ea typeface="Arial Unicode MS" pitchFamily="34" charset="-128"/>
                <a:cs typeface="Arial" pitchFamily="34" charset="0"/>
              </a:rPr>
              <a:t>Product and Application </a:t>
            </a:r>
          </a:p>
          <a:p>
            <a:pPr lvl="3" fontAlgn="base">
              <a:spcBef>
                <a:spcPct val="0"/>
              </a:spcBef>
              <a:spcAft>
                <a:spcPct val="0"/>
              </a:spcAft>
              <a:buFont typeface="Courier New" panose="02070309020205020404" pitchFamily="49" charset="0"/>
              <a:buChar char="o"/>
            </a:pPr>
            <a:r>
              <a:rPr lang="en-US" sz="1300" dirty="0" smtClean="0">
                <a:solidFill>
                  <a:srgbClr val="53565A"/>
                </a:solidFill>
                <a:latin typeface="Calibri" panose="020F0502020204030204" pitchFamily="34" charset="0"/>
                <a:ea typeface="Arial Unicode MS" pitchFamily="34" charset="-128"/>
                <a:cs typeface="Arial" pitchFamily="34" charset="0"/>
              </a:rPr>
              <a:t>All products and applications found to be actively being worked on by a team are in scope for Code Quality Adoption</a:t>
            </a:r>
          </a:p>
          <a:p>
            <a:pPr lvl="1" fontAlgn="base">
              <a:spcBef>
                <a:spcPct val="0"/>
              </a:spcBef>
              <a:spcAft>
                <a:spcPct val="0"/>
              </a:spcAft>
              <a:buFont typeface="Courier New" panose="02070309020205020404" pitchFamily="49" charset="0"/>
              <a:buChar char="o"/>
            </a:pPr>
            <a:r>
              <a:rPr lang="en-US" sz="2000" dirty="0" smtClean="0">
                <a:solidFill>
                  <a:srgbClr val="53565A"/>
                </a:solidFill>
                <a:latin typeface="Calibri" panose="020F0502020204030204" pitchFamily="34" charset="0"/>
                <a:ea typeface="Arial Unicode MS" pitchFamily="34" charset="-128"/>
                <a:cs typeface="Arial" pitchFamily="34" charset="0"/>
              </a:rPr>
              <a:t>SonarQube </a:t>
            </a:r>
          </a:p>
          <a:p>
            <a:pPr lvl="2" fontAlgn="base">
              <a:spcBef>
                <a:spcPct val="0"/>
              </a:spcBef>
              <a:spcAft>
                <a:spcPct val="0"/>
              </a:spcAft>
              <a:buFont typeface="Courier New" panose="02070309020205020404" pitchFamily="49" charset="0"/>
              <a:buChar char="o"/>
            </a:pPr>
            <a:r>
              <a:rPr lang="en-US" sz="1600" dirty="0" smtClean="0">
                <a:solidFill>
                  <a:srgbClr val="53565A"/>
                </a:solidFill>
                <a:latin typeface="Calibri" panose="020F0502020204030204" pitchFamily="34" charset="0"/>
                <a:ea typeface="Arial Unicode MS" pitchFamily="34" charset="-128"/>
                <a:cs typeface="Arial" pitchFamily="34" charset="0"/>
              </a:rPr>
              <a:t>Product and Application</a:t>
            </a:r>
          </a:p>
          <a:p>
            <a:pPr lvl="3" fontAlgn="base">
              <a:spcBef>
                <a:spcPct val="0"/>
              </a:spcBef>
              <a:spcAft>
                <a:spcPct val="0"/>
              </a:spcAft>
              <a:buFont typeface="Courier New" panose="02070309020205020404" pitchFamily="49" charset="0"/>
              <a:buChar char="o"/>
            </a:pPr>
            <a:r>
              <a:rPr lang="en-US" sz="1300" dirty="0" smtClean="0">
                <a:solidFill>
                  <a:srgbClr val="53565A"/>
                </a:solidFill>
                <a:latin typeface="Calibri" panose="020F0502020204030204" pitchFamily="34" charset="0"/>
                <a:ea typeface="Arial Unicode MS" pitchFamily="34" charset="-128"/>
                <a:cs typeface="Arial" pitchFamily="34" charset="0"/>
              </a:rPr>
              <a:t>All products and applications found and matched to OSAM Reporting Hub Data Management products and applications are considered adopted</a:t>
            </a:r>
          </a:p>
          <a:p>
            <a:pPr marL="914400" lvl="2" indent="0" fontAlgn="base">
              <a:spcBef>
                <a:spcPct val="0"/>
              </a:spcBef>
              <a:spcAft>
                <a:spcPct val="0"/>
              </a:spcAft>
              <a:buNone/>
            </a:pPr>
            <a:endParaRPr lang="en-US" sz="1600" dirty="0">
              <a:solidFill>
                <a:srgbClr val="53565A"/>
              </a:solidFill>
              <a:latin typeface="Calibri" panose="020F0502020204030204" pitchFamily="34" charset="0"/>
              <a:ea typeface="Arial Unicode MS" pitchFamily="34" charset="-128"/>
              <a:cs typeface="Arial" pitchFamily="34" charset="0"/>
            </a:endParaRPr>
          </a:p>
          <a:p>
            <a:pPr marL="1714500" lvl="3" indent="-342900" fontAlgn="base">
              <a:spcBef>
                <a:spcPct val="0"/>
              </a:spcBef>
              <a:spcAft>
                <a:spcPct val="0"/>
              </a:spcAft>
              <a:buFont typeface="Arial" panose="020B0604020202020204" pitchFamily="34" charset="0"/>
              <a:buChar char="•"/>
            </a:pPr>
            <a:endParaRPr lang="en-US" sz="1800" dirty="0">
              <a:solidFill>
                <a:srgbClr val="53565A"/>
              </a:solidFill>
              <a:latin typeface="Calibri" panose="020F0502020204030204" pitchFamily="34" charset="0"/>
              <a:ea typeface="Arial Unicode MS" pitchFamily="34" charset="-128"/>
              <a:cs typeface="Arial Unicode MS" pitchFamily="34" charset="-128"/>
            </a:endParaRPr>
          </a:p>
          <a:p>
            <a:pPr marL="285750" lvl="1" fontAlgn="base">
              <a:spcBef>
                <a:spcPct val="0"/>
              </a:spcBef>
              <a:spcAft>
                <a:spcPct val="0"/>
              </a:spcAft>
              <a:buFont typeface="Wingdings" panose="05000000000000000000" pitchFamily="2" charset="2"/>
              <a:buChar char="q"/>
            </a:pPr>
            <a:r>
              <a:rPr lang="en-US" sz="2000" b="1" dirty="0">
                <a:solidFill>
                  <a:srgbClr val="53565A"/>
                </a:solidFill>
                <a:latin typeface="Calibri" panose="020F0502020204030204" pitchFamily="34" charset="0"/>
                <a:ea typeface="Arial Unicode MS" pitchFamily="34" charset="-128"/>
                <a:cs typeface="Arial" pitchFamily="34" charset="0"/>
              </a:rPr>
              <a:t>What data </a:t>
            </a:r>
            <a:r>
              <a:rPr lang="en-US" sz="2000" b="1" dirty="0" smtClean="0">
                <a:solidFill>
                  <a:srgbClr val="53565A"/>
                </a:solidFill>
                <a:latin typeface="Calibri" panose="020F0502020204030204" pitchFamily="34" charset="0"/>
                <a:ea typeface="Arial Unicode MS" pitchFamily="34" charset="-128"/>
                <a:cs typeface="Arial" pitchFamily="34" charset="0"/>
              </a:rPr>
              <a:t>drives </a:t>
            </a:r>
            <a:r>
              <a:rPr lang="en-US" sz="2000" b="1" dirty="0">
                <a:solidFill>
                  <a:srgbClr val="53565A"/>
                </a:solidFill>
                <a:latin typeface="Calibri" panose="020F0502020204030204" pitchFamily="34" charset="0"/>
                <a:ea typeface="Arial Unicode MS" pitchFamily="34" charset="-128"/>
                <a:cs typeface="Arial" pitchFamily="34" charset="0"/>
              </a:rPr>
              <a:t>alignment of </a:t>
            </a:r>
            <a:r>
              <a:rPr lang="en-US" sz="2000" b="1" dirty="0" smtClean="0">
                <a:solidFill>
                  <a:srgbClr val="53565A"/>
                </a:solidFill>
                <a:latin typeface="Calibri" panose="020F0502020204030204" pitchFamily="34" charset="0"/>
                <a:ea typeface="Arial Unicode MS" pitchFamily="34" charset="-128"/>
                <a:cs typeface="Arial" pitchFamily="34" charset="0"/>
              </a:rPr>
              <a:t>the MBO and SonarQube? </a:t>
            </a:r>
            <a:endParaRPr lang="en-US" sz="2000" b="1" dirty="0">
              <a:solidFill>
                <a:srgbClr val="53565A"/>
              </a:solidFill>
              <a:latin typeface="Calibri" panose="020F0502020204030204" pitchFamily="34" charset="0"/>
              <a:ea typeface="Arial Unicode MS" pitchFamily="34" charset="-128"/>
              <a:cs typeface="Arial" pitchFamily="34" charset="0"/>
            </a:endParaRPr>
          </a:p>
          <a:p>
            <a:pPr lvl="1" fontAlgn="base">
              <a:spcBef>
                <a:spcPct val="0"/>
              </a:spcBef>
              <a:spcAft>
                <a:spcPct val="0"/>
              </a:spcAft>
              <a:buFont typeface="Courier New" panose="02070309020205020404" pitchFamily="49" charset="0"/>
              <a:buChar char="o"/>
            </a:pPr>
            <a:r>
              <a:rPr lang="en-US" sz="2000" dirty="0" smtClean="0">
                <a:solidFill>
                  <a:srgbClr val="53565A"/>
                </a:solidFill>
                <a:latin typeface="Calibri" panose="020F0502020204030204" pitchFamily="34" charset="0"/>
                <a:ea typeface="Arial Unicode MS" pitchFamily="34" charset="-128"/>
                <a:cs typeface="Arial" pitchFamily="34" charset="0"/>
              </a:rPr>
              <a:t>ASK Global ID </a:t>
            </a:r>
          </a:p>
          <a:p>
            <a:pPr lvl="1" fontAlgn="base">
              <a:spcBef>
                <a:spcPct val="0"/>
              </a:spcBef>
              <a:spcAft>
                <a:spcPct val="0"/>
              </a:spcAft>
              <a:buFont typeface="Courier New" panose="02070309020205020404" pitchFamily="49" charset="0"/>
              <a:buChar char="o"/>
            </a:pPr>
            <a:r>
              <a:rPr lang="en-US" sz="2000" dirty="0" smtClean="0">
                <a:solidFill>
                  <a:srgbClr val="53565A"/>
                </a:solidFill>
                <a:latin typeface="Calibri" panose="020F0502020204030204" pitchFamily="34" charset="0"/>
                <a:ea typeface="Arial Unicode MS" pitchFamily="34" charset="-128"/>
                <a:cs typeface="Arial" pitchFamily="34" charset="0"/>
              </a:rPr>
              <a:t>Planview Product ID (PE only)</a:t>
            </a:r>
            <a:endParaRPr lang="en-US" sz="2000" dirty="0">
              <a:solidFill>
                <a:srgbClr val="53565A"/>
              </a:solidFill>
              <a:latin typeface="Calibri" panose="020F0502020204030204" pitchFamily="34" charset="0"/>
              <a:ea typeface="Arial Unicode MS" pitchFamily="34" charset="-128"/>
              <a:cs typeface="Arial" pitchFamily="34" charset="0"/>
            </a:endParaRPr>
          </a:p>
          <a:p>
            <a:pPr marL="914400" lvl="2" indent="0" fontAlgn="base">
              <a:spcBef>
                <a:spcPct val="0"/>
              </a:spcBef>
              <a:spcAft>
                <a:spcPct val="0"/>
              </a:spcAft>
              <a:buNone/>
            </a:pPr>
            <a:endParaRPr lang="en-US" sz="1800" dirty="0">
              <a:solidFill>
                <a:srgbClr val="53565A"/>
              </a:solidFill>
              <a:latin typeface="Calibri" panose="020F0502020204030204" pitchFamily="34" charset="0"/>
              <a:ea typeface="Arial Unicode MS" pitchFamily="34" charset="-128"/>
              <a:cs typeface="Arial" pitchFamily="34" charset="0"/>
            </a:endParaRPr>
          </a:p>
          <a:p>
            <a:pPr marL="1200150" lvl="2" indent="-285750" fontAlgn="base">
              <a:spcBef>
                <a:spcPct val="0"/>
              </a:spcBef>
              <a:spcAft>
                <a:spcPct val="0"/>
              </a:spcAft>
              <a:buFont typeface="Courier New" panose="02070309020205020404" pitchFamily="49" charset="0"/>
              <a:buChar char="o"/>
            </a:pPr>
            <a:endParaRPr lang="en-US" sz="2000" dirty="0">
              <a:solidFill>
                <a:srgbClr val="53565A"/>
              </a:solidFill>
              <a:latin typeface="Calibri" panose="020F0502020204030204" pitchFamily="34" charset="0"/>
              <a:ea typeface="Arial Unicode MS" pitchFamily="34" charset="-128"/>
              <a:cs typeface="Arial" pitchFamily="34" charset="0"/>
            </a:endParaRPr>
          </a:p>
          <a:p>
            <a:pPr marL="285750" lvl="0" indent="-285750" fontAlgn="base">
              <a:spcBef>
                <a:spcPct val="0"/>
              </a:spcBef>
              <a:spcAft>
                <a:spcPct val="0"/>
              </a:spcAft>
              <a:buFont typeface="Wingdings" panose="05000000000000000000" pitchFamily="2" charset="2"/>
              <a:buChar char="q"/>
            </a:pPr>
            <a:r>
              <a:rPr lang="en-US" sz="2000" b="1" dirty="0">
                <a:solidFill>
                  <a:srgbClr val="53565A"/>
                </a:solidFill>
                <a:latin typeface="Calibri" panose="020F0502020204030204" pitchFamily="34" charset="0"/>
                <a:ea typeface="Arial Unicode MS" pitchFamily="34" charset="-128"/>
                <a:cs typeface="Arial" pitchFamily="34" charset="0"/>
              </a:rPr>
              <a:t>Details </a:t>
            </a:r>
            <a:r>
              <a:rPr lang="en-US" sz="2000" b="1" dirty="0" smtClean="0">
                <a:solidFill>
                  <a:srgbClr val="53565A"/>
                </a:solidFill>
                <a:latin typeface="Calibri" panose="020F0502020204030204" pitchFamily="34" charset="0"/>
                <a:ea typeface="Arial Unicode MS" pitchFamily="34" charset="-128"/>
                <a:cs typeface="Arial" pitchFamily="34" charset="0"/>
              </a:rPr>
              <a:t>– Code Quality Adoption Rule:</a:t>
            </a:r>
          </a:p>
          <a:p>
            <a:pPr lvl="1" fontAlgn="base">
              <a:spcBef>
                <a:spcPct val="0"/>
              </a:spcBef>
              <a:spcAft>
                <a:spcPct val="0"/>
              </a:spcAft>
              <a:buFont typeface="Courier New" panose="02070309020205020404" pitchFamily="49" charset="0"/>
              <a:buChar char="o"/>
            </a:pPr>
            <a:r>
              <a:rPr lang="en-US" sz="2000" dirty="0">
                <a:solidFill>
                  <a:srgbClr val="53565A"/>
                </a:solidFill>
                <a:latin typeface="Calibri" panose="020F0502020204030204" pitchFamily="34" charset="0"/>
                <a:ea typeface="Arial Unicode MS" pitchFamily="34" charset="-128"/>
                <a:cs typeface="Arial" pitchFamily="34" charset="0"/>
              </a:rPr>
              <a:t>Check the SonarQube data to see if there is a Planview Product ID in the Custom Metric field.  If there is, validate the ID is associated with a valid Planview Product.  If it is a valid product </a:t>
            </a:r>
            <a:r>
              <a:rPr lang="en-US" sz="2000" dirty="0" smtClean="0">
                <a:solidFill>
                  <a:srgbClr val="53565A"/>
                </a:solidFill>
                <a:latin typeface="Calibri" panose="020F0502020204030204" pitchFamily="34" charset="0"/>
                <a:ea typeface="Arial Unicode MS" pitchFamily="34" charset="-128"/>
                <a:cs typeface="Arial" pitchFamily="34" charset="0"/>
              </a:rPr>
              <a:t>check current gate.  If gate is not equal to RedZone, indicate </a:t>
            </a:r>
            <a:r>
              <a:rPr lang="en-US" sz="2000" dirty="0">
                <a:solidFill>
                  <a:srgbClr val="53565A"/>
                </a:solidFill>
                <a:latin typeface="Calibri" panose="020F0502020204030204" pitchFamily="34" charset="0"/>
                <a:ea typeface="Arial Unicode MS" pitchFamily="34" charset="-128"/>
                <a:cs typeface="Arial" pitchFamily="34" charset="0"/>
              </a:rPr>
              <a:t>the product has adopted code quality. </a:t>
            </a:r>
          </a:p>
          <a:p>
            <a:pPr lvl="2" fontAlgn="base">
              <a:spcBef>
                <a:spcPct val="0"/>
              </a:spcBef>
              <a:spcAft>
                <a:spcPct val="0"/>
              </a:spcAft>
              <a:buFont typeface="Courier New" panose="02070309020205020404" pitchFamily="49" charset="0"/>
              <a:buChar char="o"/>
            </a:pPr>
            <a:r>
              <a:rPr lang="en-US" sz="1600" dirty="0">
                <a:solidFill>
                  <a:srgbClr val="53565A"/>
                </a:solidFill>
                <a:latin typeface="Calibri" panose="020F0502020204030204" pitchFamily="34" charset="0"/>
                <a:ea typeface="Arial Unicode MS" pitchFamily="34" charset="-128"/>
                <a:cs typeface="Arial" pitchFamily="34" charset="0"/>
              </a:rPr>
              <a:t>If it is not a valid product ID, check if ASKID is in the Sonar Project field.  If ASK ID is not </a:t>
            </a:r>
            <a:r>
              <a:rPr lang="en-US" sz="1600" dirty="0" smtClean="0">
                <a:solidFill>
                  <a:srgbClr val="53565A"/>
                </a:solidFill>
                <a:latin typeface="Calibri" panose="020F0502020204030204" pitchFamily="34" charset="0"/>
                <a:ea typeface="Arial Unicode MS" pitchFamily="34" charset="-128"/>
                <a:cs typeface="Arial" pitchFamily="34" charset="0"/>
              </a:rPr>
              <a:t>found </a:t>
            </a:r>
            <a:r>
              <a:rPr lang="en-US" sz="1600" dirty="0">
                <a:solidFill>
                  <a:srgbClr val="53565A"/>
                </a:solidFill>
                <a:latin typeface="Calibri" panose="020F0502020204030204" pitchFamily="34" charset="0"/>
                <a:ea typeface="Arial Unicode MS" pitchFamily="34" charset="-128"/>
                <a:cs typeface="Arial" pitchFamily="34" charset="0"/>
              </a:rPr>
              <a:t>either the product or application configured in SonarQube is not valid or </a:t>
            </a:r>
            <a:r>
              <a:rPr lang="en-US" sz="1600" dirty="0" smtClean="0">
                <a:solidFill>
                  <a:srgbClr val="53565A"/>
                </a:solidFill>
                <a:latin typeface="Calibri" panose="020F0502020204030204" pitchFamily="34" charset="0"/>
                <a:ea typeface="Arial Unicode MS" pitchFamily="34" charset="-128"/>
                <a:cs typeface="Arial" pitchFamily="34" charset="0"/>
              </a:rPr>
              <a:t>configuration in </a:t>
            </a:r>
            <a:r>
              <a:rPr lang="en-US" sz="1600" dirty="0">
                <a:solidFill>
                  <a:srgbClr val="53565A"/>
                </a:solidFill>
                <a:latin typeface="Calibri" panose="020F0502020204030204" pitchFamily="34" charset="0"/>
                <a:ea typeface="Arial Unicode MS" pitchFamily="34" charset="-128"/>
                <a:cs typeface="Arial" pitchFamily="34" charset="0"/>
              </a:rPr>
              <a:t>the OSAM Reporting Hub Data Management </a:t>
            </a:r>
            <a:r>
              <a:rPr lang="en-US" sz="1600" dirty="0" smtClean="0">
                <a:solidFill>
                  <a:srgbClr val="53565A"/>
                </a:solidFill>
                <a:latin typeface="Calibri" panose="020F0502020204030204" pitchFamily="34" charset="0"/>
                <a:ea typeface="Arial Unicode MS" pitchFamily="34" charset="-128"/>
                <a:cs typeface="Arial" pitchFamily="34" charset="0"/>
              </a:rPr>
              <a:t>portal has not been done. </a:t>
            </a:r>
            <a:endParaRPr lang="en-US" sz="1600" dirty="0">
              <a:solidFill>
                <a:srgbClr val="53565A"/>
              </a:solidFill>
              <a:latin typeface="Calibri" panose="020F0502020204030204" pitchFamily="34" charset="0"/>
              <a:ea typeface="Arial Unicode MS" pitchFamily="34" charset="-128"/>
              <a:cs typeface="Arial" pitchFamily="34" charset="0"/>
            </a:endParaRPr>
          </a:p>
          <a:p>
            <a:pPr lvl="1" fontAlgn="base">
              <a:spcBef>
                <a:spcPct val="0"/>
              </a:spcBef>
              <a:spcAft>
                <a:spcPct val="0"/>
              </a:spcAft>
              <a:buFont typeface="Courier New" panose="02070309020205020404" pitchFamily="49" charset="0"/>
              <a:buChar char="o"/>
            </a:pPr>
            <a:r>
              <a:rPr lang="en-US" sz="2000" dirty="0">
                <a:solidFill>
                  <a:srgbClr val="53565A"/>
                </a:solidFill>
                <a:latin typeface="Calibri" panose="020F0502020204030204" pitchFamily="34" charset="0"/>
                <a:ea typeface="Arial Unicode MS" pitchFamily="34" charset="-128"/>
                <a:cs typeface="Arial" pitchFamily="34" charset="0"/>
              </a:rPr>
              <a:t>If ASK ID is populated, find the associated Billing Application </a:t>
            </a:r>
            <a:r>
              <a:rPr lang="en-US" sz="2000" dirty="0" smtClean="0">
                <a:solidFill>
                  <a:srgbClr val="53565A"/>
                </a:solidFill>
                <a:latin typeface="Calibri" panose="020F0502020204030204" pitchFamily="34" charset="0"/>
                <a:ea typeface="Arial Unicode MS" pitchFamily="34" charset="-128"/>
                <a:cs typeface="Arial" pitchFamily="34" charset="0"/>
              </a:rPr>
              <a:t>ID if valid Billing Application ID is found check current gate.  If </a:t>
            </a:r>
            <a:r>
              <a:rPr lang="en-US" sz="2000" dirty="0">
                <a:solidFill>
                  <a:srgbClr val="53565A"/>
                </a:solidFill>
                <a:latin typeface="Calibri" panose="020F0502020204030204" pitchFamily="34" charset="0"/>
                <a:ea typeface="Arial Unicode MS" pitchFamily="34" charset="-128"/>
                <a:cs typeface="Arial" pitchFamily="34" charset="0"/>
              </a:rPr>
              <a:t>gate is not equal to RedZone, indicate the product has adopted code quality.</a:t>
            </a:r>
            <a:r>
              <a:rPr lang="en-US" sz="2000" dirty="0" smtClean="0">
                <a:solidFill>
                  <a:srgbClr val="53565A"/>
                </a:solidFill>
                <a:latin typeface="Calibri" panose="020F0502020204030204" pitchFamily="34" charset="0"/>
                <a:ea typeface="Arial Unicode MS" pitchFamily="34" charset="-128"/>
                <a:cs typeface="Arial" pitchFamily="34" charset="0"/>
              </a:rPr>
              <a:t> </a:t>
            </a:r>
            <a:r>
              <a:rPr lang="en-US" sz="2000" dirty="0">
                <a:solidFill>
                  <a:srgbClr val="53565A"/>
                </a:solidFill>
                <a:latin typeface="Calibri" panose="020F0502020204030204" pitchFamily="34" charset="0"/>
                <a:ea typeface="Arial Unicode MS" pitchFamily="34" charset="-128"/>
                <a:cs typeface="Arial" pitchFamily="34" charset="0"/>
              </a:rPr>
              <a:t>and indicate the application has adopted code quality.  </a:t>
            </a:r>
          </a:p>
          <a:p>
            <a:pPr lvl="2" fontAlgn="base">
              <a:spcBef>
                <a:spcPct val="0"/>
              </a:spcBef>
              <a:spcAft>
                <a:spcPct val="0"/>
              </a:spcAft>
              <a:buFont typeface="Courier New" panose="02070309020205020404" pitchFamily="49" charset="0"/>
              <a:buChar char="o"/>
            </a:pPr>
            <a:r>
              <a:rPr lang="en-US" sz="1600" dirty="0">
                <a:solidFill>
                  <a:srgbClr val="53565A"/>
                </a:solidFill>
                <a:latin typeface="Calibri" panose="020F0502020204030204" pitchFamily="34" charset="0"/>
                <a:ea typeface="Arial Unicode MS" pitchFamily="34" charset="-128"/>
                <a:cs typeface="Arial" pitchFamily="34" charset="0"/>
              </a:rPr>
              <a:t>If a billing application is not found, either the application </a:t>
            </a:r>
            <a:r>
              <a:rPr lang="en-US" sz="1600" dirty="0" smtClean="0">
                <a:solidFill>
                  <a:srgbClr val="53565A"/>
                </a:solidFill>
                <a:latin typeface="Calibri" panose="020F0502020204030204" pitchFamily="34" charset="0"/>
                <a:ea typeface="Arial Unicode MS" pitchFamily="34" charset="-128"/>
                <a:cs typeface="Arial" pitchFamily="34" charset="0"/>
              </a:rPr>
              <a:t>configured </a:t>
            </a:r>
            <a:r>
              <a:rPr lang="en-US" sz="1600" dirty="0">
                <a:solidFill>
                  <a:srgbClr val="53565A"/>
                </a:solidFill>
                <a:latin typeface="Calibri" panose="020F0502020204030204" pitchFamily="34" charset="0"/>
                <a:ea typeface="Arial Unicode MS" pitchFamily="34" charset="-128"/>
                <a:cs typeface="Arial" pitchFamily="34" charset="0"/>
              </a:rPr>
              <a:t>in SonarQube is not valid or </a:t>
            </a:r>
            <a:r>
              <a:rPr lang="en-US" sz="1600" dirty="0" smtClean="0">
                <a:solidFill>
                  <a:srgbClr val="53565A"/>
                </a:solidFill>
                <a:latin typeface="Calibri" panose="020F0502020204030204" pitchFamily="34" charset="0"/>
                <a:ea typeface="Arial Unicode MS" pitchFamily="34" charset="-128"/>
                <a:cs typeface="Arial" pitchFamily="34" charset="0"/>
              </a:rPr>
              <a:t>configuration in the </a:t>
            </a:r>
            <a:r>
              <a:rPr lang="en-US" sz="1600" dirty="0">
                <a:solidFill>
                  <a:srgbClr val="53565A"/>
                </a:solidFill>
                <a:latin typeface="Calibri" panose="020F0502020204030204" pitchFamily="34" charset="0"/>
                <a:ea typeface="Arial Unicode MS" pitchFamily="34" charset="-128"/>
                <a:cs typeface="Arial" pitchFamily="34" charset="0"/>
              </a:rPr>
              <a:t>OSAM Reporting Hub Data Management </a:t>
            </a:r>
            <a:r>
              <a:rPr lang="en-US" sz="1600" dirty="0" smtClean="0">
                <a:solidFill>
                  <a:srgbClr val="53565A"/>
                </a:solidFill>
                <a:latin typeface="Calibri" panose="020F0502020204030204" pitchFamily="34" charset="0"/>
                <a:ea typeface="Arial Unicode MS" pitchFamily="34" charset="-128"/>
                <a:cs typeface="Arial" pitchFamily="34" charset="0"/>
              </a:rPr>
              <a:t>portal has not been done. </a:t>
            </a:r>
            <a:endParaRPr lang="en-US" sz="1600" dirty="0">
              <a:solidFill>
                <a:srgbClr val="53565A"/>
              </a:solidFill>
              <a:latin typeface="Calibri" panose="020F0502020204030204" pitchFamily="34" charset="0"/>
              <a:ea typeface="Arial Unicode MS" pitchFamily="34" charset="-128"/>
              <a:cs typeface="Arial" pitchFamily="34" charset="0"/>
            </a:endParaRPr>
          </a:p>
          <a:p>
            <a:pPr lvl="1">
              <a:buFont typeface="Courier New" panose="02070309020205020404" pitchFamily="49" charset="0"/>
              <a:buChar char="o"/>
            </a:pPr>
            <a:endParaRPr lang="en-US" sz="2000" dirty="0">
              <a:latin typeface="Calibri" panose="020F0502020204030204" pitchFamily="34" charset="0"/>
            </a:endParaRPr>
          </a:p>
          <a:p>
            <a:pPr lvl="1"/>
            <a:endParaRPr lang="en-US" dirty="0"/>
          </a:p>
        </p:txBody>
      </p:sp>
    </p:spTree>
    <p:extLst>
      <p:ext uri="{BB962C8B-B14F-4D97-AF65-F5344CB8AC3E}">
        <p14:creationId xmlns:p14="http://schemas.microsoft.com/office/powerpoint/2010/main" val="33751704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Freeform 14"/>
          <p:cNvSpPr/>
          <p:nvPr/>
        </p:nvSpPr>
        <p:spPr>
          <a:xfrm rot="5400000">
            <a:off x="4150742" y="-4150737"/>
            <a:ext cx="887107" cy="9188585"/>
          </a:xfrm>
          <a:custGeom>
            <a:avLst/>
            <a:gdLst>
              <a:gd name="connsiteX0" fmla="*/ 0 w 7504416"/>
              <a:gd name="connsiteY0" fmla="*/ 0 h 612781"/>
              <a:gd name="connsiteX1" fmla="*/ 7504416 w 7504416"/>
              <a:gd name="connsiteY1" fmla="*/ 0 h 612781"/>
              <a:gd name="connsiteX2" fmla="*/ 7504416 w 7504416"/>
              <a:gd name="connsiteY2" fmla="*/ 612781 h 612781"/>
              <a:gd name="connsiteX3" fmla="*/ 0 w 7504416"/>
              <a:gd name="connsiteY3" fmla="*/ 612781 h 612781"/>
              <a:gd name="connsiteX4" fmla="*/ 0 w 7504416"/>
              <a:gd name="connsiteY4" fmla="*/ 0 h 612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04416" h="612781">
                <a:moveTo>
                  <a:pt x="0" y="0"/>
                </a:moveTo>
                <a:lnTo>
                  <a:pt x="7504416" y="0"/>
                </a:lnTo>
                <a:lnTo>
                  <a:pt x="7504416" y="612781"/>
                </a:lnTo>
                <a:lnTo>
                  <a:pt x="0" y="612781"/>
                </a:lnTo>
                <a:lnTo>
                  <a:pt x="0" y="0"/>
                </a:lnTo>
                <a:close/>
              </a:path>
            </a:pathLst>
          </a:custGeom>
          <a:solidFill>
            <a:srgbClr val="A50021"/>
          </a:solidFill>
          <a:ln w="19050">
            <a:noFill/>
          </a:ln>
        </p:spPr>
        <p:txBody>
          <a:bodyPr wrap="square" lIns="0" tIns="91440" rIns="0" bIns="91440" rtlCol="0" anchor="ctr" anchorCtr="0">
            <a:noAutofit/>
          </a:bodyPr>
          <a:lstStyle/>
          <a:p>
            <a:pPr algn="ctr">
              <a:lnSpc>
                <a:spcPct val="95000"/>
              </a:lnSpc>
            </a:pPr>
            <a:endParaRPr lang="en-US" sz="1400" dirty="0">
              <a:solidFill>
                <a:prstClr val="white"/>
              </a:solidFill>
              <a:cs typeface="Arial" pitchFamily="34" charset="0"/>
            </a:endParaRPr>
          </a:p>
        </p:txBody>
      </p:sp>
      <p:sp>
        <p:nvSpPr>
          <p:cNvPr id="16" name="Title 1"/>
          <p:cNvSpPr>
            <a:spLocks noGrp="1"/>
          </p:cNvSpPr>
          <p:nvPr>
            <p:ph type="title"/>
          </p:nvPr>
        </p:nvSpPr>
        <p:spPr>
          <a:xfrm>
            <a:off x="457200" y="76200"/>
            <a:ext cx="8229600" cy="810909"/>
          </a:xfrm>
        </p:spPr>
        <p:txBody>
          <a:bodyPr>
            <a:normAutofit/>
          </a:bodyPr>
          <a:lstStyle/>
          <a:p>
            <a:pPr eaLnBrk="1" hangingPunct="1"/>
            <a:r>
              <a:rPr lang="en-US" altLang="en-US" sz="1800" dirty="0" smtClean="0">
                <a:solidFill>
                  <a:schemeClr val="bg1"/>
                </a:solidFill>
              </a:rPr>
              <a:t>Code Quality</a:t>
            </a:r>
            <a:br>
              <a:rPr lang="en-US" altLang="en-US" sz="1800" dirty="0" smtClean="0">
                <a:solidFill>
                  <a:schemeClr val="bg1"/>
                </a:solidFill>
              </a:rPr>
            </a:br>
            <a:r>
              <a:rPr lang="en-US" altLang="en-US" sz="2400" b="1" dirty="0" smtClean="0">
                <a:solidFill>
                  <a:schemeClr val="bg1"/>
                </a:solidFill>
              </a:rPr>
              <a:t>Configuration and Mapping with SonarQube</a:t>
            </a:r>
            <a:endParaRPr lang="en-US" altLang="en-US" b="1" dirty="0" smtClean="0">
              <a:solidFill>
                <a:schemeClr val="bg1"/>
              </a:solidFill>
            </a:endParaRPr>
          </a:p>
        </p:txBody>
      </p:sp>
      <p:pic>
        <p:nvPicPr>
          <p:cNvPr id="2051" name="Picture 3"/>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533400" y="2514600"/>
            <a:ext cx="8229600" cy="41031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TextBox 7"/>
          <p:cNvSpPr txBox="1"/>
          <p:nvPr/>
        </p:nvSpPr>
        <p:spPr>
          <a:xfrm>
            <a:off x="457200" y="1143000"/>
            <a:ext cx="8305800" cy="1200329"/>
          </a:xfrm>
          <a:prstGeom prst="rect">
            <a:avLst/>
          </a:prstGeom>
          <a:noFill/>
        </p:spPr>
        <p:txBody>
          <a:bodyPr wrap="square" rtlCol="0">
            <a:spAutoFit/>
          </a:bodyPr>
          <a:lstStyle/>
          <a:p>
            <a:r>
              <a:rPr lang="en-US" dirty="0" smtClean="0"/>
              <a:t>In the example below, JB Baker has one product that his teams are working on.  The OSAM Reporting Hub is the current product and the unmapped teams below were aligned to a product that has been sunset.  In this situation the Code Quality Adoption goal is to have one of one products in SonarQube. </a:t>
            </a:r>
            <a:endParaRPr lang="en-US" dirty="0"/>
          </a:p>
        </p:txBody>
      </p:sp>
    </p:spTree>
    <p:extLst>
      <p:ext uri="{BB962C8B-B14F-4D97-AF65-F5344CB8AC3E}">
        <p14:creationId xmlns:p14="http://schemas.microsoft.com/office/powerpoint/2010/main" val="4588410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Freeform 14"/>
          <p:cNvSpPr/>
          <p:nvPr/>
        </p:nvSpPr>
        <p:spPr>
          <a:xfrm rot="5400000">
            <a:off x="4150742" y="-4150737"/>
            <a:ext cx="887107" cy="9188585"/>
          </a:xfrm>
          <a:custGeom>
            <a:avLst/>
            <a:gdLst>
              <a:gd name="connsiteX0" fmla="*/ 0 w 7504416"/>
              <a:gd name="connsiteY0" fmla="*/ 0 h 612781"/>
              <a:gd name="connsiteX1" fmla="*/ 7504416 w 7504416"/>
              <a:gd name="connsiteY1" fmla="*/ 0 h 612781"/>
              <a:gd name="connsiteX2" fmla="*/ 7504416 w 7504416"/>
              <a:gd name="connsiteY2" fmla="*/ 612781 h 612781"/>
              <a:gd name="connsiteX3" fmla="*/ 0 w 7504416"/>
              <a:gd name="connsiteY3" fmla="*/ 612781 h 612781"/>
              <a:gd name="connsiteX4" fmla="*/ 0 w 7504416"/>
              <a:gd name="connsiteY4" fmla="*/ 0 h 612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04416" h="612781">
                <a:moveTo>
                  <a:pt x="0" y="0"/>
                </a:moveTo>
                <a:lnTo>
                  <a:pt x="7504416" y="0"/>
                </a:lnTo>
                <a:lnTo>
                  <a:pt x="7504416" y="612781"/>
                </a:lnTo>
                <a:lnTo>
                  <a:pt x="0" y="612781"/>
                </a:lnTo>
                <a:lnTo>
                  <a:pt x="0" y="0"/>
                </a:lnTo>
                <a:close/>
              </a:path>
            </a:pathLst>
          </a:custGeom>
          <a:solidFill>
            <a:srgbClr val="A50021"/>
          </a:solidFill>
          <a:ln w="19050">
            <a:noFill/>
          </a:ln>
        </p:spPr>
        <p:txBody>
          <a:bodyPr wrap="square" lIns="0" tIns="91440" rIns="0" bIns="91440" rtlCol="0" anchor="ctr" anchorCtr="0">
            <a:noAutofit/>
          </a:bodyPr>
          <a:lstStyle/>
          <a:p>
            <a:pPr algn="ctr">
              <a:lnSpc>
                <a:spcPct val="95000"/>
              </a:lnSpc>
            </a:pPr>
            <a:endParaRPr lang="en-US" sz="1400" dirty="0">
              <a:solidFill>
                <a:prstClr val="white"/>
              </a:solidFill>
              <a:cs typeface="Arial" pitchFamily="34" charset="0"/>
            </a:endParaRPr>
          </a:p>
        </p:txBody>
      </p:sp>
      <p:sp>
        <p:nvSpPr>
          <p:cNvPr id="16" name="Title 1"/>
          <p:cNvSpPr>
            <a:spLocks noGrp="1"/>
          </p:cNvSpPr>
          <p:nvPr>
            <p:ph type="title"/>
          </p:nvPr>
        </p:nvSpPr>
        <p:spPr>
          <a:xfrm>
            <a:off x="457200" y="76200"/>
            <a:ext cx="8229600" cy="810909"/>
          </a:xfrm>
        </p:spPr>
        <p:txBody>
          <a:bodyPr>
            <a:normAutofit/>
          </a:bodyPr>
          <a:lstStyle/>
          <a:p>
            <a:pPr eaLnBrk="1" hangingPunct="1"/>
            <a:r>
              <a:rPr lang="en-US" altLang="en-US" sz="1800" dirty="0" smtClean="0">
                <a:solidFill>
                  <a:schemeClr val="bg1"/>
                </a:solidFill>
              </a:rPr>
              <a:t>Code Quality</a:t>
            </a:r>
            <a:br>
              <a:rPr lang="en-US" altLang="en-US" sz="1800" dirty="0" smtClean="0">
                <a:solidFill>
                  <a:schemeClr val="bg1"/>
                </a:solidFill>
              </a:rPr>
            </a:br>
            <a:r>
              <a:rPr lang="en-US" altLang="en-US" sz="2400" b="1" dirty="0" smtClean="0">
                <a:solidFill>
                  <a:schemeClr val="bg1"/>
                </a:solidFill>
              </a:rPr>
              <a:t>Configuration and Mapping with SonarQube</a:t>
            </a:r>
            <a:endParaRPr lang="en-US" altLang="en-US" b="1" dirty="0" smtClean="0">
              <a:solidFill>
                <a:schemeClr val="bg1"/>
              </a:solidFill>
            </a:endParaRPr>
          </a:p>
        </p:txBody>
      </p:sp>
      <p:sp>
        <p:nvSpPr>
          <p:cNvPr id="8" name="TextBox 7"/>
          <p:cNvSpPr txBox="1"/>
          <p:nvPr/>
        </p:nvSpPr>
        <p:spPr>
          <a:xfrm>
            <a:off x="457200" y="1143000"/>
            <a:ext cx="8305800" cy="646331"/>
          </a:xfrm>
          <a:prstGeom prst="rect">
            <a:avLst/>
          </a:prstGeom>
          <a:noFill/>
        </p:spPr>
        <p:txBody>
          <a:bodyPr wrap="square" rtlCol="0">
            <a:spAutoFit/>
          </a:bodyPr>
          <a:lstStyle/>
          <a:p>
            <a:r>
              <a:rPr lang="en-US" dirty="0" smtClean="0"/>
              <a:t>The OSAM Reporting Hub team has implemented SonarQube and have set up the custom measure to provide the mapping for the MBO. </a:t>
            </a:r>
            <a:endParaRPr lang="en-US" dirty="0"/>
          </a:p>
        </p:txBody>
      </p:sp>
      <p:pic>
        <p:nvPicPr>
          <p:cNvPr id="1030" name="Picture 6"/>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51067" y="2209800"/>
            <a:ext cx="8518066" cy="24614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159579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Freeform 14"/>
          <p:cNvSpPr/>
          <p:nvPr/>
        </p:nvSpPr>
        <p:spPr>
          <a:xfrm rot="5400000">
            <a:off x="4150742" y="-4150737"/>
            <a:ext cx="887107" cy="9188585"/>
          </a:xfrm>
          <a:custGeom>
            <a:avLst/>
            <a:gdLst>
              <a:gd name="connsiteX0" fmla="*/ 0 w 7504416"/>
              <a:gd name="connsiteY0" fmla="*/ 0 h 612781"/>
              <a:gd name="connsiteX1" fmla="*/ 7504416 w 7504416"/>
              <a:gd name="connsiteY1" fmla="*/ 0 h 612781"/>
              <a:gd name="connsiteX2" fmla="*/ 7504416 w 7504416"/>
              <a:gd name="connsiteY2" fmla="*/ 612781 h 612781"/>
              <a:gd name="connsiteX3" fmla="*/ 0 w 7504416"/>
              <a:gd name="connsiteY3" fmla="*/ 612781 h 612781"/>
              <a:gd name="connsiteX4" fmla="*/ 0 w 7504416"/>
              <a:gd name="connsiteY4" fmla="*/ 0 h 612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04416" h="612781">
                <a:moveTo>
                  <a:pt x="0" y="0"/>
                </a:moveTo>
                <a:lnTo>
                  <a:pt x="7504416" y="0"/>
                </a:lnTo>
                <a:lnTo>
                  <a:pt x="7504416" y="612781"/>
                </a:lnTo>
                <a:lnTo>
                  <a:pt x="0" y="612781"/>
                </a:lnTo>
                <a:lnTo>
                  <a:pt x="0" y="0"/>
                </a:lnTo>
                <a:close/>
              </a:path>
            </a:pathLst>
          </a:custGeom>
          <a:solidFill>
            <a:srgbClr val="A50021"/>
          </a:solidFill>
          <a:ln w="19050">
            <a:noFill/>
          </a:ln>
        </p:spPr>
        <p:txBody>
          <a:bodyPr wrap="square" lIns="0" tIns="91440" rIns="0" bIns="91440" rtlCol="0" anchor="ctr" anchorCtr="0">
            <a:noAutofit/>
          </a:bodyPr>
          <a:lstStyle/>
          <a:p>
            <a:pPr algn="ctr">
              <a:lnSpc>
                <a:spcPct val="95000"/>
              </a:lnSpc>
            </a:pPr>
            <a:endParaRPr lang="en-US" sz="1400" dirty="0">
              <a:solidFill>
                <a:prstClr val="white"/>
              </a:solidFill>
              <a:cs typeface="Arial" pitchFamily="34" charset="0"/>
            </a:endParaRPr>
          </a:p>
        </p:txBody>
      </p:sp>
      <p:sp>
        <p:nvSpPr>
          <p:cNvPr id="16" name="Title 1"/>
          <p:cNvSpPr>
            <a:spLocks noGrp="1"/>
          </p:cNvSpPr>
          <p:nvPr>
            <p:ph type="title"/>
          </p:nvPr>
        </p:nvSpPr>
        <p:spPr>
          <a:xfrm>
            <a:off x="270782" y="76200"/>
            <a:ext cx="8226425" cy="749147"/>
          </a:xfrm>
        </p:spPr>
        <p:txBody>
          <a:bodyPr>
            <a:normAutofit/>
          </a:bodyPr>
          <a:lstStyle/>
          <a:p>
            <a:pPr eaLnBrk="1" hangingPunct="1"/>
            <a:r>
              <a:rPr lang="en-US" altLang="en-US" sz="1800" dirty="0" smtClean="0">
                <a:solidFill>
                  <a:schemeClr val="bg1"/>
                </a:solidFill>
              </a:rPr>
              <a:t>Code Quality</a:t>
            </a:r>
            <a:br>
              <a:rPr lang="en-US" altLang="en-US" sz="1800" dirty="0" smtClean="0">
                <a:solidFill>
                  <a:schemeClr val="bg1"/>
                </a:solidFill>
              </a:rPr>
            </a:br>
            <a:r>
              <a:rPr lang="en-US" altLang="en-US" sz="2400" b="1" dirty="0" smtClean="0">
                <a:solidFill>
                  <a:schemeClr val="bg1"/>
                </a:solidFill>
              </a:rPr>
              <a:t>Hub Reporting: Sonar Adoption</a:t>
            </a:r>
            <a:endParaRPr lang="en-US" altLang="en-US" b="1" dirty="0" smtClean="0">
              <a:solidFill>
                <a:schemeClr val="bg1"/>
              </a:solidFill>
            </a:endParaRP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0838" y="2133600"/>
            <a:ext cx="7046913" cy="40421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838200" y="1143000"/>
            <a:ext cx="7620000" cy="923330"/>
          </a:xfrm>
          <a:prstGeom prst="rect">
            <a:avLst/>
          </a:prstGeom>
          <a:noFill/>
        </p:spPr>
        <p:txBody>
          <a:bodyPr wrap="square" rtlCol="0">
            <a:spAutoFit/>
          </a:bodyPr>
          <a:lstStyle/>
          <a:p>
            <a:r>
              <a:rPr lang="en-US" dirty="0" smtClean="0"/>
              <a:t>The Code Quality MBO report shows that for JB Baker, he has one product in scope for adoption and that one product has been set up in SonarQube which tells us Code Quality has been adopted.</a:t>
            </a:r>
            <a:endParaRPr lang="en-US" dirty="0"/>
          </a:p>
        </p:txBody>
      </p:sp>
    </p:spTree>
    <p:extLst>
      <p:ext uri="{BB962C8B-B14F-4D97-AF65-F5344CB8AC3E}">
        <p14:creationId xmlns:p14="http://schemas.microsoft.com/office/powerpoint/2010/main" val="22542218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Freeform 14"/>
          <p:cNvSpPr/>
          <p:nvPr/>
        </p:nvSpPr>
        <p:spPr>
          <a:xfrm rot="5400000">
            <a:off x="4150742" y="-4150737"/>
            <a:ext cx="887107" cy="9188585"/>
          </a:xfrm>
          <a:custGeom>
            <a:avLst/>
            <a:gdLst>
              <a:gd name="connsiteX0" fmla="*/ 0 w 7504416"/>
              <a:gd name="connsiteY0" fmla="*/ 0 h 612781"/>
              <a:gd name="connsiteX1" fmla="*/ 7504416 w 7504416"/>
              <a:gd name="connsiteY1" fmla="*/ 0 h 612781"/>
              <a:gd name="connsiteX2" fmla="*/ 7504416 w 7504416"/>
              <a:gd name="connsiteY2" fmla="*/ 612781 h 612781"/>
              <a:gd name="connsiteX3" fmla="*/ 0 w 7504416"/>
              <a:gd name="connsiteY3" fmla="*/ 612781 h 612781"/>
              <a:gd name="connsiteX4" fmla="*/ 0 w 7504416"/>
              <a:gd name="connsiteY4" fmla="*/ 0 h 612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04416" h="612781">
                <a:moveTo>
                  <a:pt x="0" y="0"/>
                </a:moveTo>
                <a:lnTo>
                  <a:pt x="7504416" y="0"/>
                </a:lnTo>
                <a:lnTo>
                  <a:pt x="7504416" y="612781"/>
                </a:lnTo>
                <a:lnTo>
                  <a:pt x="0" y="612781"/>
                </a:lnTo>
                <a:lnTo>
                  <a:pt x="0" y="0"/>
                </a:lnTo>
                <a:close/>
              </a:path>
            </a:pathLst>
          </a:custGeom>
          <a:solidFill>
            <a:srgbClr val="A50021"/>
          </a:solidFill>
          <a:ln w="19050">
            <a:noFill/>
          </a:ln>
        </p:spPr>
        <p:txBody>
          <a:bodyPr wrap="square" lIns="0" tIns="91440" rIns="0" bIns="91440" rtlCol="0" anchor="ctr" anchorCtr="0">
            <a:noAutofit/>
          </a:bodyPr>
          <a:lstStyle/>
          <a:p>
            <a:pPr algn="ctr">
              <a:lnSpc>
                <a:spcPct val="95000"/>
              </a:lnSpc>
            </a:pPr>
            <a:endParaRPr lang="en-US" sz="1400" dirty="0">
              <a:solidFill>
                <a:prstClr val="white"/>
              </a:solidFill>
              <a:cs typeface="Arial" pitchFamily="34" charset="0"/>
            </a:endParaRPr>
          </a:p>
        </p:txBody>
      </p:sp>
      <p:sp>
        <p:nvSpPr>
          <p:cNvPr id="16" name="Title 1"/>
          <p:cNvSpPr>
            <a:spLocks noGrp="1"/>
          </p:cNvSpPr>
          <p:nvPr>
            <p:ph type="title"/>
          </p:nvPr>
        </p:nvSpPr>
        <p:spPr>
          <a:xfrm>
            <a:off x="270782" y="76200"/>
            <a:ext cx="8226425" cy="749147"/>
          </a:xfrm>
        </p:spPr>
        <p:txBody>
          <a:bodyPr>
            <a:normAutofit/>
          </a:bodyPr>
          <a:lstStyle/>
          <a:p>
            <a:pPr eaLnBrk="1" hangingPunct="1"/>
            <a:r>
              <a:rPr lang="en-US" altLang="en-US" sz="1800" dirty="0" smtClean="0">
                <a:solidFill>
                  <a:schemeClr val="bg1"/>
                </a:solidFill>
              </a:rPr>
              <a:t>Code Quality</a:t>
            </a:r>
            <a:br>
              <a:rPr lang="en-US" altLang="en-US" sz="1800" dirty="0" smtClean="0">
                <a:solidFill>
                  <a:schemeClr val="bg1"/>
                </a:solidFill>
              </a:rPr>
            </a:br>
            <a:r>
              <a:rPr lang="en-US" altLang="en-US" sz="2400" b="1" dirty="0" smtClean="0">
                <a:solidFill>
                  <a:schemeClr val="bg1"/>
                </a:solidFill>
              </a:rPr>
              <a:t>Hub Reporting: Sonar Adoption</a:t>
            </a:r>
            <a:endParaRPr lang="en-US" altLang="en-US" b="1" dirty="0" smtClean="0">
              <a:solidFill>
                <a:schemeClr val="bg1"/>
              </a:solidFill>
            </a:endParaRPr>
          </a:p>
        </p:txBody>
      </p:sp>
      <p:pic>
        <p:nvPicPr>
          <p:cNvPr id="9" name="Picture 8"/>
          <p:cNvPicPr>
            <a:picLocks noChangeAspect="1"/>
          </p:cNvPicPr>
          <p:nvPr/>
        </p:nvPicPr>
        <p:blipFill rotWithShape="1">
          <a:blip r:embed="rId3" cstate="print">
            <a:extLst>
              <a:ext uri="{28A0092B-C50C-407E-A947-70E740481C1C}">
                <a14:useLocalDpi xmlns:a14="http://schemas.microsoft.com/office/drawing/2010/main" val="0"/>
              </a:ext>
            </a:extLst>
          </a:blip>
          <a:srcRect t="2883" b="706"/>
          <a:stretch/>
        </p:blipFill>
        <p:spPr>
          <a:xfrm>
            <a:off x="365626" y="1066500"/>
            <a:ext cx="1832231" cy="4985172"/>
          </a:xfrm>
          <a:prstGeom prst="rect">
            <a:avLst/>
          </a:prstGeom>
          <a:ln w="3175">
            <a:solidFill>
              <a:srgbClr val="B1B3B3"/>
            </a:solidFill>
          </a:ln>
        </p:spPr>
      </p:pic>
      <p:pic>
        <p:nvPicPr>
          <p:cNvPr id="10" name="Picture 9"/>
          <p:cNvPicPr>
            <a:picLocks noChangeAspect="1"/>
          </p:cNvPicPr>
          <p:nvPr/>
        </p:nvPicPr>
        <p:blipFill rotWithShape="1">
          <a:blip r:embed="rId4" cstate="print">
            <a:extLst>
              <a:ext uri="{28A0092B-C50C-407E-A947-70E740481C1C}">
                <a14:useLocalDpi xmlns:a14="http://schemas.microsoft.com/office/drawing/2010/main" val="0"/>
              </a:ext>
            </a:extLst>
          </a:blip>
          <a:srcRect l="4004" t="4876" r="4952" b="4876"/>
          <a:stretch/>
        </p:blipFill>
        <p:spPr>
          <a:xfrm>
            <a:off x="2362200" y="1471206"/>
            <a:ext cx="6705599" cy="3911599"/>
          </a:xfrm>
          <a:prstGeom prst="rect">
            <a:avLst/>
          </a:prstGeom>
        </p:spPr>
      </p:pic>
      <p:sp>
        <p:nvSpPr>
          <p:cNvPr id="11" name="Rectangle 10"/>
          <p:cNvSpPr/>
          <p:nvPr/>
        </p:nvSpPr>
        <p:spPr>
          <a:xfrm>
            <a:off x="313903" y="4074926"/>
            <a:ext cx="1935679" cy="635092"/>
          </a:xfrm>
          <a:prstGeom prst="rect">
            <a:avLst/>
          </a:prstGeom>
          <a:noFill/>
          <a:ln/>
        </p:spPr>
        <p:style>
          <a:lnRef idx="2">
            <a:schemeClr val="accent1"/>
          </a:lnRef>
          <a:fillRef idx="1">
            <a:schemeClr val="lt1"/>
          </a:fillRef>
          <a:effectRef idx="0">
            <a:schemeClr val="accent1"/>
          </a:effectRef>
          <a:fontRef idx="minor">
            <a:schemeClr val="dk1"/>
          </a:fontRef>
        </p:style>
        <p:txBody>
          <a:bodyPr lIns="45720" rIns="45720" rtlCol="0" anchor="ctr"/>
          <a:lstStyle/>
          <a:p>
            <a:pPr algn="ctr"/>
            <a:endParaRPr lang="en-US" sz="1600" dirty="0">
              <a:solidFill>
                <a:srgbClr val="53565A"/>
              </a:solidFill>
            </a:endParaRPr>
          </a:p>
        </p:txBody>
      </p:sp>
    </p:spTree>
    <p:extLst>
      <p:ext uri="{BB962C8B-B14F-4D97-AF65-F5344CB8AC3E}">
        <p14:creationId xmlns:p14="http://schemas.microsoft.com/office/powerpoint/2010/main" val="5896429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Freeform 14"/>
          <p:cNvSpPr/>
          <p:nvPr/>
        </p:nvSpPr>
        <p:spPr>
          <a:xfrm rot="5400000">
            <a:off x="4150742" y="-4150737"/>
            <a:ext cx="887107" cy="9188585"/>
          </a:xfrm>
          <a:custGeom>
            <a:avLst/>
            <a:gdLst>
              <a:gd name="connsiteX0" fmla="*/ 0 w 7504416"/>
              <a:gd name="connsiteY0" fmla="*/ 0 h 612781"/>
              <a:gd name="connsiteX1" fmla="*/ 7504416 w 7504416"/>
              <a:gd name="connsiteY1" fmla="*/ 0 h 612781"/>
              <a:gd name="connsiteX2" fmla="*/ 7504416 w 7504416"/>
              <a:gd name="connsiteY2" fmla="*/ 612781 h 612781"/>
              <a:gd name="connsiteX3" fmla="*/ 0 w 7504416"/>
              <a:gd name="connsiteY3" fmla="*/ 612781 h 612781"/>
              <a:gd name="connsiteX4" fmla="*/ 0 w 7504416"/>
              <a:gd name="connsiteY4" fmla="*/ 0 h 612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04416" h="612781">
                <a:moveTo>
                  <a:pt x="0" y="0"/>
                </a:moveTo>
                <a:lnTo>
                  <a:pt x="7504416" y="0"/>
                </a:lnTo>
                <a:lnTo>
                  <a:pt x="7504416" y="612781"/>
                </a:lnTo>
                <a:lnTo>
                  <a:pt x="0" y="612781"/>
                </a:lnTo>
                <a:lnTo>
                  <a:pt x="0" y="0"/>
                </a:lnTo>
                <a:close/>
              </a:path>
            </a:pathLst>
          </a:custGeom>
          <a:solidFill>
            <a:srgbClr val="A50021"/>
          </a:solidFill>
          <a:ln w="19050">
            <a:noFill/>
          </a:ln>
        </p:spPr>
        <p:txBody>
          <a:bodyPr wrap="square" lIns="0" tIns="91440" rIns="0" bIns="91440" rtlCol="0" anchor="ctr" anchorCtr="0">
            <a:noAutofit/>
          </a:bodyPr>
          <a:lstStyle/>
          <a:p>
            <a:pPr algn="ctr">
              <a:lnSpc>
                <a:spcPct val="95000"/>
              </a:lnSpc>
            </a:pPr>
            <a:endParaRPr lang="en-US" sz="1400" dirty="0">
              <a:solidFill>
                <a:prstClr val="white"/>
              </a:solidFill>
              <a:cs typeface="Arial" pitchFamily="34" charset="0"/>
            </a:endParaRPr>
          </a:p>
        </p:txBody>
      </p:sp>
      <p:sp>
        <p:nvSpPr>
          <p:cNvPr id="16" name="Title 1"/>
          <p:cNvSpPr>
            <a:spLocks noGrp="1"/>
          </p:cNvSpPr>
          <p:nvPr>
            <p:ph type="title"/>
          </p:nvPr>
        </p:nvSpPr>
        <p:spPr>
          <a:xfrm>
            <a:off x="457200" y="76200"/>
            <a:ext cx="8229600" cy="810909"/>
          </a:xfrm>
        </p:spPr>
        <p:txBody>
          <a:bodyPr>
            <a:normAutofit/>
          </a:bodyPr>
          <a:lstStyle/>
          <a:p>
            <a:pPr eaLnBrk="1" hangingPunct="1"/>
            <a:r>
              <a:rPr lang="en-US" altLang="en-US" sz="1800" dirty="0" smtClean="0">
                <a:solidFill>
                  <a:schemeClr val="bg1"/>
                </a:solidFill>
              </a:rPr>
              <a:t>Code Quality</a:t>
            </a:r>
            <a:br>
              <a:rPr lang="en-US" altLang="en-US" sz="1800" dirty="0" smtClean="0">
                <a:solidFill>
                  <a:schemeClr val="bg1"/>
                </a:solidFill>
              </a:rPr>
            </a:br>
            <a:r>
              <a:rPr lang="en-US" altLang="en-US" sz="2400" b="1" dirty="0" smtClean="0">
                <a:solidFill>
                  <a:schemeClr val="bg1"/>
                </a:solidFill>
              </a:rPr>
              <a:t>Configuration and Mapping with SonarQube</a:t>
            </a:r>
            <a:endParaRPr lang="en-US" altLang="en-US" b="1" dirty="0" smtClean="0">
              <a:solidFill>
                <a:schemeClr val="bg1"/>
              </a:solidFill>
            </a:endParaRPr>
          </a:p>
        </p:txBody>
      </p:sp>
      <p:sp>
        <p:nvSpPr>
          <p:cNvPr id="6" name="Content Placeholder 5"/>
          <p:cNvSpPr>
            <a:spLocks noGrp="1"/>
          </p:cNvSpPr>
          <p:nvPr>
            <p:ph idx="1"/>
          </p:nvPr>
        </p:nvSpPr>
        <p:spPr>
          <a:xfrm>
            <a:off x="479495" y="990600"/>
            <a:ext cx="8229600" cy="5486400"/>
          </a:xfrm>
        </p:spPr>
        <p:txBody>
          <a:bodyPr>
            <a:normAutofit/>
          </a:bodyPr>
          <a:lstStyle/>
          <a:p>
            <a:pPr marL="285750" lvl="0" indent="-285750" fontAlgn="base">
              <a:spcBef>
                <a:spcPct val="0"/>
              </a:spcBef>
              <a:spcAft>
                <a:spcPct val="0"/>
              </a:spcAft>
              <a:buFont typeface="Wingdings" panose="05000000000000000000" pitchFamily="2" charset="2"/>
              <a:buChar char="q"/>
            </a:pPr>
            <a:r>
              <a:rPr lang="en-US" sz="2000" b="1" dirty="0" smtClean="0">
                <a:solidFill>
                  <a:srgbClr val="53565A"/>
                </a:solidFill>
                <a:latin typeface="Calibri" panose="020F0502020204030204" pitchFamily="34" charset="0"/>
                <a:ea typeface="Arial Unicode MS" pitchFamily="34" charset="-128"/>
                <a:cs typeface="Arial" pitchFamily="34" charset="0"/>
              </a:rPr>
              <a:t>Actions to take?</a:t>
            </a:r>
          </a:p>
          <a:p>
            <a:pPr marL="685800" lvl="1" fontAlgn="base">
              <a:spcBef>
                <a:spcPct val="0"/>
              </a:spcBef>
              <a:spcAft>
                <a:spcPct val="0"/>
              </a:spcAft>
              <a:buFont typeface="Courier New" panose="02070309020205020404" pitchFamily="49" charset="0"/>
              <a:buChar char="o"/>
            </a:pPr>
            <a:r>
              <a:rPr lang="en-US" sz="1600" b="1" dirty="0" smtClean="0">
                <a:solidFill>
                  <a:srgbClr val="53565A"/>
                </a:solidFill>
                <a:latin typeface="Calibri" panose="020F0502020204030204" pitchFamily="34" charset="0"/>
                <a:ea typeface="Arial Unicode MS" pitchFamily="34" charset="-128"/>
                <a:cs typeface="Arial" pitchFamily="34" charset="0"/>
              </a:rPr>
              <a:t>Identify your OSAM Reporting Hub Delegate(s) and the product or application delivery leader(s) and schedule a meeting to make sure both pieces of the configurations are complete.  </a:t>
            </a:r>
          </a:p>
          <a:p>
            <a:pPr marL="685800" lvl="1" fontAlgn="base">
              <a:spcBef>
                <a:spcPct val="0"/>
              </a:spcBef>
              <a:spcAft>
                <a:spcPct val="0"/>
              </a:spcAft>
              <a:buFont typeface="Courier New" panose="02070309020205020404" pitchFamily="49" charset="0"/>
              <a:buChar char="o"/>
            </a:pPr>
            <a:endParaRPr lang="en-US" sz="1600" b="1" dirty="0" smtClean="0">
              <a:solidFill>
                <a:srgbClr val="53565A"/>
              </a:solidFill>
              <a:latin typeface="Calibri" panose="020F0502020204030204" pitchFamily="34" charset="0"/>
              <a:ea typeface="Arial Unicode MS" pitchFamily="34" charset="-128"/>
              <a:cs typeface="Arial" pitchFamily="34" charset="0"/>
            </a:endParaRPr>
          </a:p>
          <a:p>
            <a:pPr marL="685800" lvl="1" fontAlgn="base">
              <a:spcBef>
                <a:spcPct val="0"/>
              </a:spcBef>
              <a:spcAft>
                <a:spcPct val="0"/>
              </a:spcAft>
              <a:buFont typeface="Courier New" panose="02070309020205020404" pitchFamily="49" charset="0"/>
              <a:buChar char="o"/>
            </a:pPr>
            <a:r>
              <a:rPr lang="en-US" sz="1600" b="1" dirty="0" smtClean="0">
                <a:solidFill>
                  <a:srgbClr val="53565A"/>
                </a:solidFill>
                <a:latin typeface="Calibri" panose="020F0502020204030204" pitchFamily="34" charset="0"/>
                <a:ea typeface="Arial Unicode MS" pitchFamily="34" charset="-128"/>
                <a:cs typeface="Arial" pitchFamily="34" charset="0"/>
              </a:rPr>
              <a:t>The </a:t>
            </a:r>
            <a:r>
              <a:rPr lang="en-US" sz="1600" b="1" dirty="0" smtClean="0">
                <a:solidFill>
                  <a:srgbClr val="53565A"/>
                </a:solidFill>
                <a:latin typeface="Calibri" panose="020F0502020204030204" pitchFamily="34" charset="0"/>
                <a:ea typeface="Arial Unicode MS" pitchFamily="34" charset="-128"/>
                <a:cs typeface="Arial" pitchFamily="34" charset="0"/>
                <a:hlinkClick r:id="rId3"/>
              </a:rPr>
              <a:t>How to Configure Code Quality Adoption MBO Report Job Aid </a:t>
            </a:r>
            <a:r>
              <a:rPr lang="en-US" sz="1600" b="1" dirty="0" smtClean="0">
                <a:solidFill>
                  <a:srgbClr val="53565A"/>
                </a:solidFill>
                <a:latin typeface="Calibri" panose="020F0502020204030204" pitchFamily="34" charset="0"/>
                <a:ea typeface="Arial Unicode MS" pitchFamily="34" charset="-128"/>
                <a:cs typeface="Arial" pitchFamily="34" charset="0"/>
              </a:rPr>
              <a:t>can be used to walk through each step of the configuration. </a:t>
            </a:r>
            <a:endParaRPr lang="en-US" sz="1600" b="1" dirty="0">
              <a:solidFill>
                <a:srgbClr val="53565A"/>
              </a:solidFill>
              <a:latin typeface="Calibri" panose="020F0502020204030204" pitchFamily="34" charset="0"/>
              <a:ea typeface="Arial Unicode MS" pitchFamily="34" charset="-128"/>
              <a:cs typeface="Arial" pitchFamily="34" charset="0"/>
            </a:endParaRPr>
          </a:p>
          <a:p>
            <a:pPr marL="457200" lvl="1" indent="0">
              <a:buNone/>
            </a:pPr>
            <a:endParaRPr lang="en-US" dirty="0"/>
          </a:p>
        </p:txBody>
      </p:sp>
    </p:spTree>
    <p:extLst>
      <p:ext uri="{BB962C8B-B14F-4D97-AF65-F5344CB8AC3E}">
        <p14:creationId xmlns:p14="http://schemas.microsoft.com/office/powerpoint/2010/main" val="1083326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Freeform 14"/>
          <p:cNvSpPr/>
          <p:nvPr/>
        </p:nvSpPr>
        <p:spPr>
          <a:xfrm rot="5400000">
            <a:off x="4150742" y="-4150737"/>
            <a:ext cx="887107" cy="9188585"/>
          </a:xfrm>
          <a:custGeom>
            <a:avLst/>
            <a:gdLst>
              <a:gd name="connsiteX0" fmla="*/ 0 w 7504416"/>
              <a:gd name="connsiteY0" fmla="*/ 0 h 612781"/>
              <a:gd name="connsiteX1" fmla="*/ 7504416 w 7504416"/>
              <a:gd name="connsiteY1" fmla="*/ 0 h 612781"/>
              <a:gd name="connsiteX2" fmla="*/ 7504416 w 7504416"/>
              <a:gd name="connsiteY2" fmla="*/ 612781 h 612781"/>
              <a:gd name="connsiteX3" fmla="*/ 0 w 7504416"/>
              <a:gd name="connsiteY3" fmla="*/ 612781 h 612781"/>
              <a:gd name="connsiteX4" fmla="*/ 0 w 7504416"/>
              <a:gd name="connsiteY4" fmla="*/ 0 h 612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04416" h="612781">
                <a:moveTo>
                  <a:pt x="0" y="0"/>
                </a:moveTo>
                <a:lnTo>
                  <a:pt x="7504416" y="0"/>
                </a:lnTo>
                <a:lnTo>
                  <a:pt x="7504416" y="612781"/>
                </a:lnTo>
                <a:lnTo>
                  <a:pt x="0" y="612781"/>
                </a:lnTo>
                <a:lnTo>
                  <a:pt x="0" y="0"/>
                </a:lnTo>
                <a:close/>
              </a:path>
            </a:pathLst>
          </a:custGeom>
          <a:solidFill>
            <a:srgbClr val="A50021"/>
          </a:solidFill>
          <a:ln w="19050">
            <a:noFill/>
          </a:ln>
        </p:spPr>
        <p:txBody>
          <a:bodyPr wrap="square" lIns="0" tIns="91440" rIns="0" bIns="91440" rtlCol="0" anchor="ctr" anchorCtr="0">
            <a:noAutofit/>
          </a:bodyPr>
          <a:lstStyle/>
          <a:p>
            <a:pPr algn="ctr">
              <a:lnSpc>
                <a:spcPct val="95000"/>
              </a:lnSpc>
            </a:pPr>
            <a:endParaRPr lang="en-US" sz="1400" dirty="0">
              <a:solidFill>
                <a:prstClr val="white"/>
              </a:solidFill>
              <a:cs typeface="Arial" pitchFamily="34" charset="0"/>
            </a:endParaRPr>
          </a:p>
        </p:txBody>
      </p:sp>
      <p:sp>
        <p:nvSpPr>
          <p:cNvPr id="16" name="Title 1"/>
          <p:cNvSpPr>
            <a:spLocks noGrp="1"/>
          </p:cNvSpPr>
          <p:nvPr>
            <p:ph type="title"/>
          </p:nvPr>
        </p:nvSpPr>
        <p:spPr>
          <a:xfrm>
            <a:off x="457200" y="2"/>
            <a:ext cx="8229600" cy="887108"/>
          </a:xfrm>
        </p:spPr>
        <p:txBody>
          <a:bodyPr>
            <a:normAutofit/>
          </a:bodyPr>
          <a:lstStyle/>
          <a:p>
            <a:pPr eaLnBrk="1" hangingPunct="1"/>
            <a:r>
              <a:rPr lang="en-US" altLang="en-US" sz="3200" dirty="0" smtClean="0">
                <a:solidFill>
                  <a:schemeClr val="bg1"/>
                </a:solidFill>
              </a:rPr>
              <a:t>Appendix</a:t>
            </a:r>
            <a:endParaRPr lang="en-US" altLang="en-US" sz="3200" b="1" dirty="0" smtClean="0">
              <a:solidFill>
                <a:schemeClr val="bg1"/>
              </a:solidFill>
            </a:endParaRPr>
          </a:p>
        </p:txBody>
      </p:sp>
      <p:sp>
        <p:nvSpPr>
          <p:cNvPr id="2" name="Content Placeholder 1"/>
          <p:cNvSpPr>
            <a:spLocks noGrp="1"/>
          </p:cNvSpPr>
          <p:nvPr>
            <p:ph idx="1"/>
          </p:nvPr>
        </p:nvSpPr>
        <p:spPr/>
        <p:txBody>
          <a:bodyPr/>
          <a:lstStyle/>
          <a:p>
            <a:pPr marL="0" indent="0">
              <a:buNone/>
            </a:pPr>
            <a:r>
              <a:rPr lang="en-US" dirty="0" smtClean="0"/>
              <a:t>Coming Soon - </a:t>
            </a:r>
          </a:p>
          <a:p>
            <a:r>
              <a:rPr lang="en-US" dirty="0" smtClean="0"/>
              <a:t>Code Quality Targets</a:t>
            </a:r>
          </a:p>
          <a:p>
            <a:pPr lvl="1"/>
            <a:r>
              <a:rPr lang="en-US" dirty="0" smtClean="0"/>
              <a:t>Set up and target submission guidance</a:t>
            </a:r>
          </a:p>
          <a:p>
            <a:pPr lvl="1"/>
            <a:r>
              <a:rPr lang="en-US" dirty="0" smtClean="0"/>
              <a:t>Code Quality Target MBO report trainings</a:t>
            </a:r>
            <a:endParaRPr lang="en-US" dirty="0"/>
          </a:p>
        </p:txBody>
      </p:sp>
    </p:spTree>
    <p:extLst>
      <p:ext uri="{BB962C8B-B14F-4D97-AF65-F5344CB8AC3E}">
        <p14:creationId xmlns:p14="http://schemas.microsoft.com/office/powerpoint/2010/main" val="17733580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698632" y="1568592"/>
            <a:ext cx="540044" cy="440197"/>
            <a:chOff x="2751138" y="1573213"/>
            <a:chExt cx="463550" cy="377825"/>
          </a:xfrm>
          <a:solidFill>
            <a:srgbClr val="FFFFFF"/>
          </a:solidFill>
        </p:grpSpPr>
        <p:sp>
          <p:nvSpPr>
            <p:cNvPr id="15" name="Freeform 14"/>
            <p:cNvSpPr>
              <a:spLocks noEditPoints="1"/>
            </p:cNvSpPr>
            <p:nvPr/>
          </p:nvSpPr>
          <p:spPr bwMode="auto">
            <a:xfrm>
              <a:off x="2751138" y="1573213"/>
              <a:ext cx="463550" cy="377825"/>
            </a:xfrm>
            <a:custGeom>
              <a:avLst/>
              <a:gdLst>
                <a:gd name="T0" fmla="*/ 292 w 292"/>
                <a:gd name="T1" fmla="*/ 192 h 238"/>
                <a:gd name="T2" fmla="*/ 292 w 292"/>
                <a:gd name="T3" fmla="*/ 0 h 238"/>
                <a:gd name="T4" fmla="*/ 0 w 292"/>
                <a:gd name="T5" fmla="*/ 0 h 238"/>
                <a:gd name="T6" fmla="*/ 0 w 292"/>
                <a:gd name="T7" fmla="*/ 192 h 238"/>
                <a:gd name="T8" fmla="*/ 87 w 292"/>
                <a:gd name="T9" fmla="*/ 192 h 238"/>
                <a:gd name="T10" fmla="*/ 87 w 292"/>
                <a:gd name="T11" fmla="*/ 211 h 238"/>
                <a:gd name="T12" fmla="*/ 47 w 292"/>
                <a:gd name="T13" fmla="*/ 211 h 238"/>
                <a:gd name="T14" fmla="*/ 47 w 292"/>
                <a:gd name="T15" fmla="*/ 238 h 238"/>
                <a:gd name="T16" fmla="*/ 249 w 292"/>
                <a:gd name="T17" fmla="*/ 238 h 238"/>
                <a:gd name="T18" fmla="*/ 249 w 292"/>
                <a:gd name="T19" fmla="*/ 211 h 238"/>
                <a:gd name="T20" fmla="*/ 208 w 292"/>
                <a:gd name="T21" fmla="*/ 211 h 238"/>
                <a:gd name="T22" fmla="*/ 208 w 292"/>
                <a:gd name="T23" fmla="*/ 192 h 238"/>
                <a:gd name="T24" fmla="*/ 292 w 292"/>
                <a:gd name="T25" fmla="*/ 192 h 238"/>
                <a:gd name="T26" fmla="*/ 240 w 292"/>
                <a:gd name="T27" fmla="*/ 228 h 238"/>
                <a:gd name="T28" fmla="*/ 55 w 292"/>
                <a:gd name="T29" fmla="*/ 228 h 238"/>
                <a:gd name="T30" fmla="*/ 55 w 292"/>
                <a:gd name="T31" fmla="*/ 220 h 238"/>
                <a:gd name="T32" fmla="*/ 240 w 292"/>
                <a:gd name="T33" fmla="*/ 220 h 238"/>
                <a:gd name="T34" fmla="*/ 240 w 292"/>
                <a:gd name="T35" fmla="*/ 228 h 238"/>
                <a:gd name="T36" fmla="*/ 200 w 292"/>
                <a:gd name="T37" fmla="*/ 197 h 238"/>
                <a:gd name="T38" fmla="*/ 200 w 292"/>
                <a:gd name="T39" fmla="*/ 211 h 238"/>
                <a:gd name="T40" fmla="*/ 95 w 292"/>
                <a:gd name="T41" fmla="*/ 211 h 238"/>
                <a:gd name="T42" fmla="*/ 95 w 292"/>
                <a:gd name="T43" fmla="*/ 197 h 238"/>
                <a:gd name="T44" fmla="*/ 200 w 292"/>
                <a:gd name="T45" fmla="*/ 197 h 238"/>
                <a:gd name="T46" fmla="*/ 8 w 292"/>
                <a:gd name="T47" fmla="*/ 9 h 238"/>
                <a:gd name="T48" fmla="*/ 284 w 292"/>
                <a:gd name="T49" fmla="*/ 9 h 238"/>
                <a:gd name="T50" fmla="*/ 284 w 292"/>
                <a:gd name="T51" fmla="*/ 183 h 238"/>
                <a:gd name="T52" fmla="*/ 8 w 292"/>
                <a:gd name="T53" fmla="*/ 183 h 238"/>
                <a:gd name="T54" fmla="*/ 8 w 292"/>
                <a:gd name="T55" fmla="*/ 9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92" h="238">
                  <a:moveTo>
                    <a:pt x="292" y="192"/>
                  </a:moveTo>
                  <a:lnTo>
                    <a:pt x="292" y="0"/>
                  </a:lnTo>
                  <a:lnTo>
                    <a:pt x="0" y="0"/>
                  </a:lnTo>
                  <a:lnTo>
                    <a:pt x="0" y="192"/>
                  </a:lnTo>
                  <a:lnTo>
                    <a:pt x="87" y="192"/>
                  </a:lnTo>
                  <a:lnTo>
                    <a:pt x="87" y="211"/>
                  </a:lnTo>
                  <a:lnTo>
                    <a:pt x="47" y="211"/>
                  </a:lnTo>
                  <a:lnTo>
                    <a:pt x="47" y="238"/>
                  </a:lnTo>
                  <a:lnTo>
                    <a:pt x="249" y="238"/>
                  </a:lnTo>
                  <a:lnTo>
                    <a:pt x="249" y="211"/>
                  </a:lnTo>
                  <a:lnTo>
                    <a:pt x="208" y="211"/>
                  </a:lnTo>
                  <a:lnTo>
                    <a:pt x="208" y="192"/>
                  </a:lnTo>
                  <a:lnTo>
                    <a:pt x="292" y="192"/>
                  </a:lnTo>
                  <a:close/>
                  <a:moveTo>
                    <a:pt x="240" y="228"/>
                  </a:moveTo>
                  <a:lnTo>
                    <a:pt x="55" y="228"/>
                  </a:lnTo>
                  <a:lnTo>
                    <a:pt x="55" y="220"/>
                  </a:lnTo>
                  <a:lnTo>
                    <a:pt x="240" y="220"/>
                  </a:lnTo>
                  <a:lnTo>
                    <a:pt x="240" y="228"/>
                  </a:lnTo>
                  <a:close/>
                  <a:moveTo>
                    <a:pt x="200" y="197"/>
                  </a:moveTo>
                  <a:lnTo>
                    <a:pt x="200" y="211"/>
                  </a:lnTo>
                  <a:lnTo>
                    <a:pt x="95" y="211"/>
                  </a:lnTo>
                  <a:lnTo>
                    <a:pt x="95" y="197"/>
                  </a:lnTo>
                  <a:lnTo>
                    <a:pt x="200" y="197"/>
                  </a:lnTo>
                  <a:close/>
                  <a:moveTo>
                    <a:pt x="8" y="9"/>
                  </a:moveTo>
                  <a:lnTo>
                    <a:pt x="284" y="9"/>
                  </a:lnTo>
                  <a:lnTo>
                    <a:pt x="284" y="183"/>
                  </a:lnTo>
                  <a:lnTo>
                    <a:pt x="8" y="183"/>
                  </a:lnTo>
                  <a:lnTo>
                    <a:pt x="8" y="9"/>
                  </a:lnTo>
                  <a:close/>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sp>
          <p:nvSpPr>
            <p:cNvPr id="19" name="Freeform 18"/>
            <p:cNvSpPr>
              <a:spLocks noEditPoints="1"/>
            </p:cNvSpPr>
            <p:nvPr/>
          </p:nvSpPr>
          <p:spPr bwMode="auto">
            <a:xfrm>
              <a:off x="2797176" y="1616076"/>
              <a:ext cx="347663" cy="209550"/>
            </a:xfrm>
            <a:custGeom>
              <a:avLst/>
              <a:gdLst>
                <a:gd name="T0" fmla="*/ 31 w 219"/>
                <a:gd name="T1" fmla="*/ 132 h 132"/>
                <a:gd name="T2" fmla="*/ 24 w 219"/>
                <a:gd name="T3" fmla="*/ 126 h 132"/>
                <a:gd name="T4" fmla="*/ 75 w 219"/>
                <a:gd name="T5" fmla="*/ 57 h 132"/>
                <a:gd name="T6" fmla="*/ 142 w 219"/>
                <a:gd name="T7" fmla="*/ 103 h 132"/>
                <a:gd name="T8" fmla="*/ 213 w 219"/>
                <a:gd name="T9" fmla="*/ 31 h 132"/>
                <a:gd name="T10" fmla="*/ 219 w 219"/>
                <a:gd name="T11" fmla="*/ 38 h 132"/>
                <a:gd name="T12" fmla="*/ 143 w 219"/>
                <a:gd name="T13" fmla="*/ 115 h 132"/>
                <a:gd name="T14" fmla="*/ 77 w 219"/>
                <a:gd name="T15" fmla="*/ 69 h 132"/>
                <a:gd name="T16" fmla="*/ 31 w 219"/>
                <a:gd name="T17" fmla="*/ 132 h 132"/>
                <a:gd name="T18" fmla="*/ 54 w 219"/>
                <a:gd name="T19" fmla="*/ 21 h 132"/>
                <a:gd name="T20" fmla="*/ 32 w 219"/>
                <a:gd name="T21" fmla="*/ 21 h 132"/>
                <a:gd name="T22" fmla="*/ 32 w 219"/>
                <a:gd name="T23" fmla="*/ 0 h 132"/>
                <a:gd name="T24" fmla="*/ 23 w 219"/>
                <a:gd name="T25" fmla="*/ 0 h 132"/>
                <a:gd name="T26" fmla="*/ 23 w 219"/>
                <a:gd name="T27" fmla="*/ 21 h 132"/>
                <a:gd name="T28" fmla="*/ 0 w 219"/>
                <a:gd name="T29" fmla="*/ 21 h 132"/>
                <a:gd name="T30" fmla="*/ 0 w 219"/>
                <a:gd name="T31" fmla="*/ 30 h 132"/>
                <a:gd name="T32" fmla="*/ 23 w 219"/>
                <a:gd name="T33" fmla="*/ 30 h 132"/>
                <a:gd name="T34" fmla="*/ 23 w 219"/>
                <a:gd name="T35" fmla="*/ 52 h 132"/>
                <a:gd name="T36" fmla="*/ 32 w 219"/>
                <a:gd name="T37" fmla="*/ 52 h 132"/>
                <a:gd name="T38" fmla="*/ 32 w 219"/>
                <a:gd name="T39" fmla="*/ 30 h 132"/>
                <a:gd name="T40" fmla="*/ 54 w 219"/>
                <a:gd name="T41" fmla="*/ 30 h 132"/>
                <a:gd name="T42" fmla="*/ 54 w 219"/>
                <a:gd name="T43" fmla="*/ 21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9" h="132">
                  <a:moveTo>
                    <a:pt x="31" y="132"/>
                  </a:moveTo>
                  <a:lnTo>
                    <a:pt x="24" y="126"/>
                  </a:lnTo>
                  <a:lnTo>
                    <a:pt x="75" y="57"/>
                  </a:lnTo>
                  <a:lnTo>
                    <a:pt x="142" y="103"/>
                  </a:lnTo>
                  <a:lnTo>
                    <a:pt x="213" y="31"/>
                  </a:lnTo>
                  <a:lnTo>
                    <a:pt x="219" y="38"/>
                  </a:lnTo>
                  <a:lnTo>
                    <a:pt x="143" y="115"/>
                  </a:lnTo>
                  <a:lnTo>
                    <a:pt x="77" y="69"/>
                  </a:lnTo>
                  <a:lnTo>
                    <a:pt x="31" y="132"/>
                  </a:lnTo>
                  <a:close/>
                  <a:moveTo>
                    <a:pt x="54" y="21"/>
                  </a:moveTo>
                  <a:lnTo>
                    <a:pt x="32" y="21"/>
                  </a:lnTo>
                  <a:lnTo>
                    <a:pt x="32" y="0"/>
                  </a:lnTo>
                  <a:lnTo>
                    <a:pt x="23" y="0"/>
                  </a:lnTo>
                  <a:lnTo>
                    <a:pt x="23" y="21"/>
                  </a:lnTo>
                  <a:lnTo>
                    <a:pt x="0" y="21"/>
                  </a:lnTo>
                  <a:lnTo>
                    <a:pt x="0" y="30"/>
                  </a:lnTo>
                  <a:lnTo>
                    <a:pt x="23" y="30"/>
                  </a:lnTo>
                  <a:lnTo>
                    <a:pt x="23" y="52"/>
                  </a:lnTo>
                  <a:lnTo>
                    <a:pt x="32" y="52"/>
                  </a:lnTo>
                  <a:lnTo>
                    <a:pt x="32" y="30"/>
                  </a:lnTo>
                  <a:lnTo>
                    <a:pt x="54" y="30"/>
                  </a:lnTo>
                  <a:lnTo>
                    <a:pt x="54" y="21"/>
                  </a:lnTo>
                  <a:close/>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8" name="Title 1"/>
          <p:cNvSpPr txBox="1">
            <a:spLocks/>
          </p:cNvSpPr>
          <p:nvPr/>
        </p:nvSpPr>
        <p:spPr>
          <a:xfrm>
            <a:off x="461389" y="304803"/>
            <a:ext cx="8396863" cy="620359"/>
          </a:xfrm>
          <a:prstGeom prst="rect">
            <a:avLst/>
          </a:prstGeom>
        </p:spPr>
        <p:txBody>
          <a:bodyPr vert="horz" lIns="121914" tIns="60957" rIns="121914" bIns="60957" rtlCol="0" anchor="b" anchorCtr="0">
            <a:normAutofit/>
          </a:bodyPr>
          <a:lstStyle>
            <a:lvl1pPr algn="l" defTabSz="914400" rtl="0" eaLnBrk="1" latinLnBrk="0" hangingPunct="1">
              <a:lnSpc>
                <a:spcPct val="90000"/>
              </a:lnSpc>
              <a:spcBef>
                <a:spcPct val="0"/>
              </a:spcBef>
              <a:buNone/>
              <a:defRPr sz="2000" b="0" kern="1200">
                <a:solidFill>
                  <a:schemeClr val="tx1"/>
                </a:solidFill>
                <a:latin typeface="Arial" pitchFamily="34" charset="0"/>
                <a:ea typeface="+mj-ea"/>
                <a:cs typeface="Arial" pitchFamily="34" charset="0"/>
              </a:defRPr>
            </a:lvl1pPr>
          </a:lstStyle>
          <a:p>
            <a:r>
              <a:rPr lang="en-US" dirty="0" smtClean="0"/>
              <a:t>Delivery - Scope</a:t>
            </a:r>
            <a:endParaRPr lang="en-US" dirty="0"/>
          </a:p>
        </p:txBody>
      </p:sp>
      <p:sp>
        <p:nvSpPr>
          <p:cNvPr id="9" name="Rectangle 26"/>
          <p:cNvSpPr>
            <a:spLocks noChangeArrowheads="1"/>
          </p:cNvSpPr>
          <p:nvPr/>
        </p:nvSpPr>
        <p:spPr bwMode="auto">
          <a:xfrm>
            <a:off x="531099" y="1337808"/>
            <a:ext cx="875110" cy="4453395"/>
          </a:xfrm>
          <a:prstGeom prst="rect">
            <a:avLst/>
          </a:prstGeom>
          <a:solidFill>
            <a:srgbClr val="422C8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51192" tIns="36566" rIns="21938" bIns="36566" numCol="1" anchor="ctr" anchorCtr="0" compatLnSpc="1">
            <a:prstTxWarp prst="textNoShape">
              <a:avLst/>
            </a:prstTxWarp>
          </a:bodyPr>
          <a:lstStyle/>
          <a:p>
            <a:pPr defTabSz="1219140">
              <a:lnSpc>
                <a:spcPct val="95000"/>
              </a:lnSpc>
            </a:pPr>
            <a:endParaRPr lang="en-US" sz="900" dirty="0">
              <a:solidFill>
                <a:srgbClr val="53565A"/>
              </a:solidFill>
            </a:endParaRPr>
          </a:p>
        </p:txBody>
      </p:sp>
      <p:grpSp>
        <p:nvGrpSpPr>
          <p:cNvPr id="18" name="Group 17"/>
          <p:cNvGrpSpPr/>
          <p:nvPr/>
        </p:nvGrpSpPr>
        <p:grpSpPr>
          <a:xfrm>
            <a:off x="676270" y="1568592"/>
            <a:ext cx="481031" cy="545220"/>
            <a:chOff x="8045450" y="5448300"/>
            <a:chExt cx="742950" cy="603250"/>
          </a:xfrm>
        </p:grpSpPr>
        <p:sp>
          <p:nvSpPr>
            <p:cNvPr id="20" name="Freeform 71"/>
            <p:cNvSpPr>
              <a:spLocks/>
            </p:cNvSpPr>
            <p:nvPr/>
          </p:nvSpPr>
          <p:spPr bwMode="auto">
            <a:xfrm>
              <a:off x="8175625" y="5594350"/>
              <a:ext cx="500062" cy="261938"/>
            </a:xfrm>
            <a:custGeom>
              <a:avLst/>
              <a:gdLst>
                <a:gd name="T0" fmla="*/ 15 w 315"/>
                <a:gd name="T1" fmla="*/ 165 h 165"/>
                <a:gd name="T2" fmla="*/ 0 w 315"/>
                <a:gd name="T3" fmla="*/ 153 h 165"/>
                <a:gd name="T4" fmla="*/ 86 w 315"/>
                <a:gd name="T5" fmla="*/ 40 h 165"/>
                <a:gd name="T6" fmla="*/ 189 w 315"/>
                <a:gd name="T7" fmla="*/ 113 h 165"/>
                <a:gd name="T8" fmla="*/ 303 w 315"/>
                <a:gd name="T9" fmla="*/ 0 h 165"/>
                <a:gd name="T10" fmla="*/ 315 w 315"/>
                <a:gd name="T11" fmla="*/ 12 h 165"/>
                <a:gd name="T12" fmla="*/ 192 w 315"/>
                <a:gd name="T13" fmla="*/ 137 h 165"/>
                <a:gd name="T14" fmla="*/ 88 w 315"/>
                <a:gd name="T15" fmla="*/ 66 h 165"/>
                <a:gd name="T16" fmla="*/ 15 w 315"/>
                <a:gd name="T17" fmla="*/ 165 h 165"/>
                <a:gd name="T18" fmla="*/ 15 w 315"/>
                <a:gd name="T19" fmla="*/ 165 h 165"/>
                <a:gd name="T20" fmla="*/ 15 w 315"/>
                <a:gd name="T21" fmla="*/ 165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5" h="165">
                  <a:moveTo>
                    <a:pt x="15" y="165"/>
                  </a:moveTo>
                  <a:lnTo>
                    <a:pt x="0" y="153"/>
                  </a:lnTo>
                  <a:lnTo>
                    <a:pt x="86" y="40"/>
                  </a:lnTo>
                  <a:lnTo>
                    <a:pt x="189" y="113"/>
                  </a:lnTo>
                  <a:lnTo>
                    <a:pt x="303" y="0"/>
                  </a:lnTo>
                  <a:lnTo>
                    <a:pt x="315" y="12"/>
                  </a:lnTo>
                  <a:lnTo>
                    <a:pt x="192" y="137"/>
                  </a:lnTo>
                  <a:lnTo>
                    <a:pt x="88" y="66"/>
                  </a:lnTo>
                  <a:lnTo>
                    <a:pt x="15" y="165"/>
                  </a:lnTo>
                  <a:lnTo>
                    <a:pt x="15" y="165"/>
                  </a:lnTo>
                  <a:lnTo>
                    <a:pt x="15" y="1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9140"/>
              <a:endParaRPr lang="en-US" sz="2400" dirty="0">
                <a:solidFill>
                  <a:srgbClr val="53565A"/>
                </a:solidFill>
              </a:endParaRPr>
            </a:p>
          </p:txBody>
        </p:sp>
        <p:sp>
          <p:nvSpPr>
            <p:cNvPr id="21" name="Freeform 72"/>
            <p:cNvSpPr>
              <a:spLocks/>
            </p:cNvSpPr>
            <p:nvPr/>
          </p:nvSpPr>
          <p:spPr bwMode="auto">
            <a:xfrm>
              <a:off x="8116888" y="5514975"/>
              <a:ext cx="141287" cy="139700"/>
            </a:xfrm>
            <a:custGeom>
              <a:avLst/>
              <a:gdLst>
                <a:gd name="T0" fmla="*/ 54 w 89"/>
                <a:gd name="T1" fmla="*/ 88 h 88"/>
                <a:gd name="T2" fmla="*/ 35 w 89"/>
                <a:gd name="T3" fmla="*/ 88 h 88"/>
                <a:gd name="T4" fmla="*/ 35 w 89"/>
                <a:gd name="T5" fmla="*/ 52 h 88"/>
                <a:gd name="T6" fmla="*/ 0 w 89"/>
                <a:gd name="T7" fmla="*/ 52 h 88"/>
                <a:gd name="T8" fmla="*/ 0 w 89"/>
                <a:gd name="T9" fmla="*/ 33 h 88"/>
                <a:gd name="T10" fmla="*/ 35 w 89"/>
                <a:gd name="T11" fmla="*/ 33 h 88"/>
                <a:gd name="T12" fmla="*/ 35 w 89"/>
                <a:gd name="T13" fmla="*/ 0 h 88"/>
                <a:gd name="T14" fmla="*/ 54 w 89"/>
                <a:gd name="T15" fmla="*/ 0 h 88"/>
                <a:gd name="T16" fmla="*/ 54 w 89"/>
                <a:gd name="T17" fmla="*/ 33 h 88"/>
                <a:gd name="T18" fmla="*/ 89 w 89"/>
                <a:gd name="T19" fmla="*/ 33 h 88"/>
                <a:gd name="T20" fmla="*/ 89 w 89"/>
                <a:gd name="T21" fmla="*/ 52 h 88"/>
                <a:gd name="T22" fmla="*/ 54 w 89"/>
                <a:gd name="T23" fmla="*/ 52 h 88"/>
                <a:gd name="T24" fmla="*/ 54 w 89"/>
                <a:gd name="T25" fmla="*/ 88 h 88"/>
                <a:gd name="T26" fmla="*/ 54 w 89"/>
                <a:gd name="T27" fmla="*/ 88 h 88"/>
                <a:gd name="T28" fmla="*/ 54 w 89"/>
                <a:gd name="T29" fmla="*/ 8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9" h="88">
                  <a:moveTo>
                    <a:pt x="54" y="88"/>
                  </a:moveTo>
                  <a:lnTo>
                    <a:pt x="35" y="88"/>
                  </a:lnTo>
                  <a:lnTo>
                    <a:pt x="35" y="52"/>
                  </a:lnTo>
                  <a:lnTo>
                    <a:pt x="0" y="52"/>
                  </a:lnTo>
                  <a:lnTo>
                    <a:pt x="0" y="33"/>
                  </a:lnTo>
                  <a:lnTo>
                    <a:pt x="35" y="33"/>
                  </a:lnTo>
                  <a:lnTo>
                    <a:pt x="35" y="0"/>
                  </a:lnTo>
                  <a:lnTo>
                    <a:pt x="54" y="0"/>
                  </a:lnTo>
                  <a:lnTo>
                    <a:pt x="54" y="33"/>
                  </a:lnTo>
                  <a:lnTo>
                    <a:pt x="89" y="33"/>
                  </a:lnTo>
                  <a:lnTo>
                    <a:pt x="89" y="52"/>
                  </a:lnTo>
                  <a:lnTo>
                    <a:pt x="54" y="52"/>
                  </a:lnTo>
                  <a:lnTo>
                    <a:pt x="54" y="88"/>
                  </a:lnTo>
                  <a:lnTo>
                    <a:pt x="54" y="88"/>
                  </a:lnTo>
                  <a:lnTo>
                    <a:pt x="54" y="8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9140"/>
              <a:endParaRPr lang="en-US" sz="2400" dirty="0">
                <a:solidFill>
                  <a:srgbClr val="53565A"/>
                </a:solidFill>
              </a:endParaRPr>
            </a:p>
          </p:txBody>
        </p:sp>
        <p:sp>
          <p:nvSpPr>
            <p:cNvPr id="22" name="Freeform 73"/>
            <p:cNvSpPr>
              <a:spLocks noEditPoints="1"/>
            </p:cNvSpPr>
            <p:nvPr/>
          </p:nvSpPr>
          <p:spPr bwMode="auto">
            <a:xfrm>
              <a:off x="8045450" y="5448300"/>
              <a:ext cx="742950" cy="603250"/>
            </a:xfrm>
            <a:custGeom>
              <a:avLst/>
              <a:gdLst>
                <a:gd name="T0" fmla="*/ 397 w 468"/>
                <a:gd name="T1" fmla="*/ 380 h 380"/>
                <a:gd name="T2" fmla="*/ 73 w 468"/>
                <a:gd name="T3" fmla="*/ 380 h 380"/>
                <a:gd name="T4" fmla="*/ 73 w 468"/>
                <a:gd name="T5" fmla="*/ 335 h 380"/>
                <a:gd name="T6" fmla="*/ 137 w 468"/>
                <a:gd name="T7" fmla="*/ 335 h 380"/>
                <a:gd name="T8" fmla="*/ 137 w 468"/>
                <a:gd name="T9" fmla="*/ 309 h 380"/>
                <a:gd name="T10" fmla="*/ 0 w 468"/>
                <a:gd name="T11" fmla="*/ 309 h 380"/>
                <a:gd name="T12" fmla="*/ 0 w 468"/>
                <a:gd name="T13" fmla="*/ 0 h 380"/>
                <a:gd name="T14" fmla="*/ 468 w 468"/>
                <a:gd name="T15" fmla="*/ 0 h 380"/>
                <a:gd name="T16" fmla="*/ 468 w 468"/>
                <a:gd name="T17" fmla="*/ 309 h 380"/>
                <a:gd name="T18" fmla="*/ 333 w 468"/>
                <a:gd name="T19" fmla="*/ 309 h 380"/>
                <a:gd name="T20" fmla="*/ 333 w 468"/>
                <a:gd name="T21" fmla="*/ 335 h 380"/>
                <a:gd name="T22" fmla="*/ 397 w 468"/>
                <a:gd name="T23" fmla="*/ 335 h 380"/>
                <a:gd name="T24" fmla="*/ 397 w 468"/>
                <a:gd name="T25" fmla="*/ 380 h 380"/>
                <a:gd name="T26" fmla="*/ 397 w 468"/>
                <a:gd name="T27" fmla="*/ 380 h 380"/>
                <a:gd name="T28" fmla="*/ 397 w 468"/>
                <a:gd name="T29" fmla="*/ 380 h 380"/>
                <a:gd name="T30" fmla="*/ 383 w 468"/>
                <a:gd name="T31" fmla="*/ 349 h 380"/>
                <a:gd name="T32" fmla="*/ 87 w 468"/>
                <a:gd name="T33" fmla="*/ 349 h 380"/>
                <a:gd name="T34" fmla="*/ 87 w 468"/>
                <a:gd name="T35" fmla="*/ 366 h 380"/>
                <a:gd name="T36" fmla="*/ 383 w 468"/>
                <a:gd name="T37" fmla="*/ 366 h 380"/>
                <a:gd name="T38" fmla="*/ 383 w 468"/>
                <a:gd name="T39" fmla="*/ 349 h 380"/>
                <a:gd name="T40" fmla="*/ 383 w 468"/>
                <a:gd name="T41" fmla="*/ 349 h 380"/>
                <a:gd name="T42" fmla="*/ 383 w 468"/>
                <a:gd name="T43" fmla="*/ 349 h 380"/>
                <a:gd name="T44" fmla="*/ 319 w 468"/>
                <a:gd name="T45" fmla="*/ 309 h 380"/>
                <a:gd name="T46" fmla="*/ 149 w 468"/>
                <a:gd name="T47" fmla="*/ 309 h 380"/>
                <a:gd name="T48" fmla="*/ 149 w 468"/>
                <a:gd name="T49" fmla="*/ 335 h 380"/>
                <a:gd name="T50" fmla="*/ 319 w 468"/>
                <a:gd name="T51" fmla="*/ 335 h 380"/>
                <a:gd name="T52" fmla="*/ 319 w 468"/>
                <a:gd name="T53" fmla="*/ 309 h 380"/>
                <a:gd name="T54" fmla="*/ 319 w 468"/>
                <a:gd name="T55" fmla="*/ 309 h 380"/>
                <a:gd name="T56" fmla="*/ 319 w 468"/>
                <a:gd name="T57" fmla="*/ 309 h 380"/>
                <a:gd name="T58" fmla="*/ 16 w 468"/>
                <a:gd name="T59" fmla="*/ 290 h 380"/>
                <a:gd name="T60" fmla="*/ 449 w 468"/>
                <a:gd name="T61" fmla="*/ 290 h 380"/>
                <a:gd name="T62" fmla="*/ 449 w 468"/>
                <a:gd name="T63" fmla="*/ 16 h 380"/>
                <a:gd name="T64" fmla="*/ 16 w 468"/>
                <a:gd name="T65" fmla="*/ 16 h 380"/>
                <a:gd name="T66" fmla="*/ 16 w 468"/>
                <a:gd name="T67" fmla="*/ 290 h 380"/>
                <a:gd name="T68" fmla="*/ 16 w 468"/>
                <a:gd name="T69" fmla="*/ 290 h 380"/>
                <a:gd name="T70" fmla="*/ 16 w 468"/>
                <a:gd name="T71" fmla="*/ 29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68" h="380">
                  <a:moveTo>
                    <a:pt x="397" y="380"/>
                  </a:moveTo>
                  <a:lnTo>
                    <a:pt x="73" y="380"/>
                  </a:lnTo>
                  <a:lnTo>
                    <a:pt x="73" y="335"/>
                  </a:lnTo>
                  <a:lnTo>
                    <a:pt x="137" y="335"/>
                  </a:lnTo>
                  <a:lnTo>
                    <a:pt x="137" y="309"/>
                  </a:lnTo>
                  <a:lnTo>
                    <a:pt x="0" y="309"/>
                  </a:lnTo>
                  <a:lnTo>
                    <a:pt x="0" y="0"/>
                  </a:lnTo>
                  <a:lnTo>
                    <a:pt x="468" y="0"/>
                  </a:lnTo>
                  <a:lnTo>
                    <a:pt x="468" y="309"/>
                  </a:lnTo>
                  <a:lnTo>
                    <a:pt x="333" y="309"/>
                  </a:lnTo>
                  <a:lnTo>
                    <a:pt x="333" y="335"/>
                  </a:lnTo>
                  <a:lnTo>
                    <a:pt x="397" y="335"/>
                  </a:lnTo>
                  <a:lnTo>
                    <a:pt x="397" y="380"/>
                  </a:lnTo>
                  <a:lnTo>
                    <a:pt x="397" y="380"/>
                  </a:lnTo>
                  <a:lnTo>
                    <a:pt x="397" y="380"/>
                  </a:lnTo>
                  <a:close/>
                  <a:moveTo>
                    <a:pt x="383" y="349"/>
                  </a:moveTo>
                  <a:lnTo>
                    <a:pt x="87" y="349"/>
                  </a:lnTo>
                  <a:lnTo>
                    <a:pt x="87" y="366"/>
                  </a:lnTo>
                  <a:lnTo>
                    <a:pt x="383" y="366"/>
                  </a:lnTo>
                  <a:lnTo>
                    <a:pt x="383" y="349"/>
                  </a:lnTo>
                  <a:lnTo>
                    <a:pt x="383" y="349"/>
                  </a:lnTo>
                  <a:lnTo>
                    <a:pt x="383" y="349"/>
                  </a:lnTo>
                  <a:close/>
                  <a:moveTo>
                    <a:pt x="319" y="309"/>
                  </a:moveTo>
                  <a:lnTo>
                    <a:pt x="149" y="309"/>
                  </a:lnTo>
                  <a:lnTo>
                    <a:pt x="149" y="335"/>
                  </a:lnTo>
                  <a:lnTo>
                    <a:pt x="319" y="335"/>
                  </a:lnTo>
                  <a:lnTo>
                    <a:pt x="319" y="309"/>
                  </a:lnTo>
                  <a:lnTo>
                    <a:pt x="319" y="309"/>
                  </a:lnTo>
                  <a:lnTo>
                    <a:pt x="319" y="309"/>
                  </a:lnTo>
                  <a:close/>
                  <a:moveTo>
                    <a:pt x="16" y="290"/>
                  </a:moveTo>
                  <a:lnTo>
                    <a:pt x="449" y="290"/>
                  </a:lnTo>
                  <a:lnTo>
                    <a:pt x="449" y="16"/>
                  </a:lnTo>
                  <a:lnTo>
                    <a:pt x="16" y="16"/>
                  </a:lnTo>
                  <a:lnTo>
                    <a:pt x="16" y="290"/>
                  </a:lnTo>
                  <a:lnTo>
                    <a:pt x="16" y="290"/>
                  </a:lnTo>
                  <a:lnTo>
                    <a:pt x="16" y="29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9140"/>
              <a:endParaRPr lang="en-US" sz="2400" dirty="0">
                <a:solidFill>
                  <a:srgbClr val="53565A"/>
                </a:solidFill>
              </a:endParaRPr>
            </a:p>
          </p:txBody>
        </p:sp>
      </p:grpSp>
      <p:sp>
        <p:nvSpPr>
          <p:cNvPr id="23" name="Text Placeholder 4"/>
          <p:cNvSpPr txBox="1">
            <a:spLocks/>
          </p:cNvSpPr>
          <p:nvPr/>
        </p:nvSpPr>
        <p:spPr>
          <a:xfrm>
            <a:off x="1406209" y="1337807"/>
            <a:ext cx="4261104" cy="4453395"/>
          </a:xfrm>
          <a:prstGeom prst="rect">
            <a:avLst/>
          </a:prstGeom>
        </p:spPr>
        <p:txBody>
          <a:bodyPr wrap="square" lIns="131829" tIns="0" rIns="91440" bIns="0" anchor="t"/>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400" b="1" spc="-50" dirty="0" smtClean="0">
                <a:gradFill>
                  <a:gsLst>
                    <a:gs pos="5417">
                      <a:schemeClr val="tx1"/>
                    </a:gs>
                    <a:gs pos="28000">
                      <a:schemeClr val="tx1"/>
                    </a:gs>
                  </a:gsLst>
                  <a:lin ang="5400000" scaled="0"/>
                </a:gradFill>
                <a:latin typeface="+mn-lt"/>
              </a:rPr>
              <a:t>Scope</a:t>
            </a:r>
          </a:p>
          <a:p>
            <a:pPr>
              <a:lnSpc>
                <a:spcPct val="100000"/>
              </a:lnSpc>
              <a:spcBef>
                <a:spcPts val="0"/>
              </a:spcBef>
              <a:buSzTx/>
            </a:pPr>
            <a:endParaRPr lang="en-US" sz="1400" b="1" u="sng" spc="-50" dirty="0" smtClean="0">
              <a:gradFill>
                <a:gsLst>
                  <a:gs pos="5417">
                    <a:schemeClr val="tx1"/>
                  </a:gs>
                  <a:gs pos="28000">
                    <a:schemeClr val="tx1"/>
                  </a:gs>
                </a:gsLst>
                <a:lin ang="5400000" scaled="0"/>
              </a:gradFill>
              <a:latin typeface="+mn-lt"/>
            </a:endParaRPr>
          </a:p>
          <a:p>
            <a:pPr>
              <a:lnSpc>
                <a:spcPct val="100000"/>
              </a:lnSpc>
              <a:spcBef>
                <a:spcPts val="0"/>
              </a:spcBef>
              <a:buSzTx/>
            </a:pPr>
            <a:r>
              <a:rPr lang="en-US" sz="1400" b="1" u="sng" spc="-50" dirty="0" smtClean="0">
                <a:gradFill>
                  <a:gsLst>
                    <a:gs pos="5417">
                      <a:schemeClr val="tx1"/>
                    </a:gs>
                    <a:gs pos="28000">
                      <a:schemeClr val="tx1"/>
                    </a:gs>
                  </a:gsLst>
                  <a:lin ang="5400000" scaled="0"/>
                </a:gradFill>
                <a:latin typeface="+mn-lt"/>
              </a:rPr>
              <a:t>What is changing?</a:t>
            </a:r>
          </a:p>
          <a:p>
            <a:pPr marL="171450" lvl="0" indent="-171450" defTabSz="914400">
              <a:lnSpc>
                <a:spcPct val="100000"/>
              </a:lnSpc>
              <a:spcBef>
                <a:spcPts val="0"/>
              </a:spcBef>
              <a:buSzTx/>
              <a:buFont typeface="Arial" panose="020B0604020202020204" pitchFamily="34" charset="0"/>
              <a:buChar char="•"/>
            </a:pPr>
            <a:r>
              <a:rPr lang="en-US" sz="1400" dirty="0" smtClean="0">
                <a:gradFill>
                  <a:gsLst>
                    <a:gs pos="5417">
                      <a:srgbClr val="53565A"/>
                    </a:gs>
                    <a:gs pos="28000">
                      <a:srgbClr val="53565A"/>
                    </a:gs>
                  </a:gsLst>
                  <a:lin ang="5400000" scaled="0"/>
                </a:gradFill>
                <a:latin typeface="Arial"/>
              </a:rPr>
              <a:t>The Scope delivery measure remains unchanged but will now be collected automatically from CA Agile rather than gathered through Tracker entries. Sprinting and Flow projects will be exempted from this measure.</a:t>
            </a:r>
          </a:p>
          <a:p>
            <a:pPr>
              <a:lnSpc>
                <a:spcPct val="100000"/>
              </a:lnSpc>
              <a:spcBef>
                <a:spcPts val="0"/>
              </a:spcBef>
              <a:buSzTx/>
            </a:pPr>
            <a:endParaRPr lang="en-US" sz="1400" dirty="0" smtClean="0">
              <a:gradFill>
                <a:gsLst>
                  <a:gs pos="5417">
                    <a:schemeClr val="tx1"/>
                  </a:gs>
                  <a:gs pos="28000">
                    <a:schemeClr val="tx1"/>
                  </a:gs>
                </a:gsLst>
                <a:lin ang="5400000" scaled="0"/>
              </a:gradFill>
              <a:latin typeface="+mn-lt"/>
            </a:endParaRPr>
          </a:p>
          <a:p>
            <a:pPr lvl="0" defTabSz="914400">
              <a:lnSpc>
                <a:spcPct val="100000"/>
              </a:lnSpc>
              <a:spcBef>
                <a:spcPts val="0"/>
              </a:spcBef>
              <a:buSzTx/>
            </a:pPr>
            <a:r>
              <a:rPr lang="en-US" sz="1400" b="1" u="sng" spc="-50" dirty="0" smtClean="0">
                <a:gradFill>
                  <a:gsLst>
                    <a:gs pos="5417">
                      <a:srgbClr val="53565A"/>
                    </a:gs>
                    <a:gs pos="28000">
                      <a:srgbClr val="53565A"/>
                    </a:gs>
                  </a:gsLst>
                  <a:lin ang="5400000" scaled="0"/>
                </a:gradFill>
                <a:latin typeface="Arial"/>
              </a:rPr>
              <a:t>Scope Delivery</a:t>
            </a:r>
            <a:r>
              <a:rPr lang="en-US" sz="1400" b="1" spc="-50" dirty="0" smtClean="0">
                <a:gradFill>
                  <a:gsLst>
                    <a:gs pos="5417">
                      <a:srgbClr val="53565A"/>
                    </a:gs>
                    <a:gs pos="28000">
                      <a:srgbClr val="53565A"/>
                    </a:gs>
                  </a:gsLst>
                  <a:lin ang="5400000" scaled="0"/>
                </a:gradFill>
                <a:latin typeface="Arial"/>
              </a:rPr>
              <a:t> </a:t>
            </a:r>
            <a:r>
              <a:rPr lang="en-US" sz="1400" dirty="0" smtClean="0">
                <a:solidFill>
                  <a:srgbClr val="FFC000"/>
                </a:solidFill>
                <a:latin typeface="Arial"/>
              </a:rPr>
              <a:t>(updated)</a:t>
            </a:r>
            <a:endParaRPr lang="en-US" sz="1400" i="1" spc="-50" dirty="0">
              <a:solidFill>
                <a:srgbClr val="FFC000"/>
              </a:solidFill>
              <a:latin typeface="Arial"/>
            </a:endParaRPr>
          </a:p>
          <a:p>
            <a:pPr marL="171450" lvl="0" indent="-171450" defTabSz="914400">
              <a:lnSpc>
                <a:spcPct val="100000"/>
              </a:lnSpc>
              <a:spcBef>
                <a:spcPts val="0"/>
              </a:spcBef>
              <a:buSzTx/>
              <a:buFont typeface="Arial" panose="020B0604020202020204" pitchFamily="34" charset="0"/>
              <a:buChar char="•"/>
            </a:pPr>
            <a:r>
              <a:rPr lang="en-US" sz="1400" dirty="0" smtClean="0">
                <a:gradFill>
                  <a:gsLst>
                    <a:gs pos="5417">
                      <a:srgbClr val="53565A"/>
                    </a:gs>
                    <a:gs pos="28000">
                      <a:srgbClr val="53565A"/>
                    </a:gs>
                  </a:gsLst>
                  <a:lin ang="5400000" scaled="0"/>
                </a:gradFill>
                <a:latin typeface="Arial"/>
              </a:rPr>
              <a:t>Assessed by comparing the </a:t>
            </a:r>
            <a:r>
              <a:rPr lang="en-US" sz="1400" dirty="0">
                <a:gradFill>
                  <a:gsLst>
                    <a:gs pos="5417">
                      <a:srgbClr val="53565A"/>
                    </a:gs>
                    <a:gs pos="28000">
                      <a:srgbClr val="53565A"/>
                    </a:gs>
                  </a:gsLst>
                  <a:lin ang="5400000" scaled="0"/>
                </a:gradFill>
                <a:latin typeface="Arial"/>
              </a:rPr>
              <a:t>number of “Must” features completed at the end of the planning increment compared to the number planned at the beginning of the planning </a:t>
            </a:r>
            <a:r>
              <a:rPr lang="en-US" sz="1400" dirty="0" smtClean="0">
                <a:gradFill>
                  <a:gsLst>
                    <a:gs pos="5417">
                      <a:srgbClr val="53565A"/>
                    </a:gs>
                    <a:gs pos="28000">
                      <a:srgbClr val="53565A"/>
                    </a:gs>
                  </a:gsLst>
                  <a:lin ang="5400000" scaled="0"/>
                </a:gradFill>
                <a:latin typeface="Arial"/>
              </a:rPr>
              <a:t>increment. </a:t>
            </a:r>
            <a:r>
              <a:rPr lang="en-US" sz="1400" dirty="0" smtClean="0">
                <a:solidFill>
                  <a:srgbClr val="FF0000"/>
                </a:solidFill>
                <a:latin typeface="Arial"/>
              </a:rPr>
              <a:t> </a:t>
            </a:r>
            <a:r>
              <a:rPr lang="en-US" sz="1400" dirty="0" smtClean="0">
                <a:solidFill>
                  <a:schemeClr val="tx1"/>
                </a:solidFill>
                <a:latin typeface="Arial"/>
              </a:rPr>
              <a:t>Will also include features that do not have a </a:t>
            </a:r>
            <a:r>
              <a:rPr lang="en-US" sz="1400" dirty="0" err="1" smtClean="0">
                <a:solidFill>
                  <a:schemeClr val="tx1"/>
                </a:solidFill>
                <a:latin typeface="Arial"/>
              </a:rPr>
              <a:t>MoScoW</a:t>
            </a:r>
            <a:r>
              <a:rPr lang="en-US" sz="1400" dirty="0" smtClean="0">
                <a:solidFill>
                  <a:schemeClr val="tx1"/>
                </a:solidFill>
                <a:latin typeface="Arial"/>
              </a:rPr>
              <a:t> priority setting. </a:t>
            </a:r>
          </a:p>
          <a:p>
            <a:pPr marL="342900" lvl="1" indent="-168275" defTabSz="914400">
              <a:lnSpc>
                <a:spcPct val="100000"/>
              </a:lnSpc>
              <a:spcBef>
                <a:spcPts val="0"/>
              </a:spcBef>
              <a:buSzTx/>
              <a:buFont typeface="Arial" panose="020B0604020202020204" pitchFamily="34" charset="0"/>
              <a:buChar char="•"/>
            </a:pPr>
            <a:r>
              <a:rPr lang="en-US" sz="1400" dirty="0" smtClean="0">
                <a:gradFill>
                  <a:gsLst>
                    <a:gs pos="5417">
                      <a:srgbClr val="53565A"/>
                    </a:gs>
                    <a:gs pos="28000">
                      <a:srgbClr val="53565A"/>
                    </a:gs>
                  </a:gsLst>
                  <a:lin ang="5400000" scaled="0"/>
                </a:gradFill>
                <a:latin typeface="Arial"/>
              </a:rPr>
              <a:t>Planned </a:t>
            </a:r>
            <a:r>
              <a:rPr lang="en-US" sz="1400" dirty="0">
                <a:gradFill>
                  <a:gsLst>
                    <a:gs pos="5417">
                      <a:srgbClr val="53565A"/>
                    </a:gs>
                    <a:gs pos="28000">
                      <a:srgbClr val="53565A"/>
                    </a:gs>
                  </a:gsLst>
                  <a:lin ang="5400000" scaled="0"/>
                </a:gradFill>
                <a:latin typeface="Arial"/>
              </a:rPr>
              <a:t>= # of Must Features attached to Release object at PI Start + 7 days</a:t>
            </a:r>
          </a:p>
          <a:p>
            <a:pPr marL="342900" lvl="1" indent="-168275" defTabSz="914400">
              <a:lnSpc>
                <a:spcPct val="100000"/>
              </a:lnSpc>
              <a:spcBef>
                <a:spcPts val="0"/>
              </a:spcBef>
              <a:buSzTx/>
              <a:buFont typeface="Arial" panose="020B0604020202020204" pitchFamily="34" charset="0"/>
              <a:buChar char="•"/>
            </a:pPr>
            <a:r>
              <a:rPr lang="en-US" sz="1400" dirty="0">
                <a:gradFill>
                  <a:gsLst>
                    <a:gs pos="5417">
                      <a:srgbClr val="53565A"/>
                    </a:gs>
                    <a:gs pos="28000">
                      <a:srgbClr val="53565A"/>
                    </a:gs>
                  </a:gsLst>
                  <a:lin ang="5400000" scaled="0"/>
                </a:gradFill>
                <a:latin typeface="Arial"/>
              </a:rPr>
              <a:t>Delivered = # of Must Features attached to Release object completed by Release object end date</a:t>
            </a:r>
          </a:p>
          <a:p>
            <a:pPr marL="171450" lvl="0" indent="-171450" defTabSz="914400">
              <a:lnSpc>
                <a:spcPct val="100000"/>
              </a:lnSpc>
              <a:spcBef>
                <a:spcPts val="0"/>
              </a:spcBef>
              <a:buSzTx/>
              <a:buFont typeface="Arial" panose="020B0604020202020204" pitchFamily="34" charset="0"/>
              <a:buChar char="•"/>
            </a:pPr>
            <a:endParaRPr lang="en-US" sz="1400" dirty="0" smtClean="0">
              <a:gradFill>
                <a:gsLst>
                  <a:gs pos="5417">
                    <a:srgbClr val="53565A"/>
                  </a:gs>
                  <a:gs pos="28000">
                    <a:srgbClr val="53565A"/>
                  </a:gs>
                </a:gsLst>
                <a:lin ang="5400000" scaled="0"/>
              </a:gradFill>
              <a:latin typeface="Arial"/>
            </a:endParaRPr>
          </a:p>
          <a:p>
            <a:pPr marL="171450" lvl="0" indent="-171450" defTabSz="914400">
              <a:lnSpc>
                <a:spcPct val="100000"/>
              </a:lnSpc>
              <a:spcBef>
                <a:spcPts val="0"/>
              </a:spcBef>
              <a:buSzTx/>
              <a:buFont typeface="Arial" panose="020B0604020202020204" pitchFamily="34" charset="0"/>
              <a:buChar char="•"/>
            </a:pPr>
            <a:r>
              <a:rPr lang="en-US" sz="1400" dirty="0" smtClean="0">
                <a:gradFill>
                  <a:gsLst>
                    <a:gs pos="5417">
                      <a:srgbClr val="53565A"/>
                    </a:gs>
                    <a:gs pos="28000">
                      <a:srgbClr val="53565A"/>
                    </a:gs>
                  </a:gsLst>
                  <a:lin ang="5400000" scaled="0"/>
                </a:gradFill>
                <a:latin typeface="Arial"/>
              </a:rPr>
              <a:t>Target</a:t>
            </a:r>
            <a:r>
              <a:rPr lang="en-US" sz="1400" dirty="0">
                <a:gradFill>
                  <a:gsLst>
                    <a:gs pos="5417">
                      <a:srgbClr val="53565A"/>
                    </a:gs>
                    <a:gs pos="28000">
                      <a:srgbClr val="53565A"/>
                    </a:gs>
                  </a:gsLst>
                  <a:lin ang="5400000" scaled="0"/>
                </a:gradFill>
                <a:latin typeface="Arial"/>
              </a:rPr>
              <a:t>:  </a:t>
            </a:r>
            <a:r>
              <a:rPr lang="en-US" sz="1400" dirty="0" smtClean="0">
                <a:gradFill>
                  <a:gsLst>
                    <a:gs pos="5417">
                      <a:srgbClr val="53565A"/>
                    </a:gs>
                    <a:gs pos="28000">
                      <a:srgbClr val="53565A"/>
                    </a:gs>
                  </a:gsLst>
                  <a:lin ang="5400000" scaled="0"/>
                </a:gradFill>
                <a:latin typeface="Arial"/>
              </a:rPr>
              <a:t>Number of delivered Must features must equal or exceed 90% of planned features.</a:t>
            </a:r>
            <a:endParaRPr lang="en-US" sz="1400" i="1" dirty="0">
              <a:solidFill>
                <a:srgbClr val="FF0000"/>
              </a:solidFill>
              <a:latin typeface="Arial"/>
            </a:endParaRPr>
          </a:p>
        </p:txBody>
      </p:sp>
      <p:sp>
        <p:nvSpPr>
          <p:cNvPr id="24" name="TextBox 23"/>
          <p:cNvSpPr txBox="1"/>
          <p:nvPr/>
        </p:nvSpPr>
        <p:spPr>
          <a:xfrm>
            <a:off x="5870448" y="1337806"/>
            <a:ext cx="2331720" cy="4453394"/>
          </a:xfrm>
          <a:prstGeom prst="rect">
            <a:avLst/>
          </a:prstGeom>
          <a:solidFill>
            <a:schemeClr val="tx1">
              <a:lumMod val="20000"/>
              <a:lumOff val="80000"/>
            </a:schemeClr>
          </a:solidFill>
        </p:spPr>
        <p:txBody>
          <a:bodyPr wrap="square" lIns="27432" tIns="0" rIns="27432" bIns="0" rtlCol="0">
            <a:noAutofit/>
          </a:bodyPr>
          <a:lstStyle/>
          <a:p>
            <a:pPr>
              <a:lnSpc>
                <a:spcPct val="90000"/>
              </a:lnSpc>
              <a:spcAft>
                <a:spcPts val="200"/>
              </a:spcAft>
            </a:pPr>
            <a:r>
              <a:rPr lang="en-US" sz="1400" b="1" spc="-50" dirty="0">
                <a:gradFill>
                  <a:gsLst>
                    <a:gs pos="5417">
                      <a:schemeClr val="tx1"/>
                    </a:gs>
                    <a:gs pos="28000">
                      <a:schemeClr val="tx1"/>
                    </a:gs>
                  </a:gsLst>
                  <a:lin ang="5400000" scaled="0"/>
                </a:gradFill>
              </a:rPr>
              <a:t>Enabling this </a:t>
            </a:r>
            <a:r>
              <a:rPr lang="en-US" sz="1400" b="1" spc="-50" dirty="0" smtClean="0">
                <a:gradFill>
                  <a:gsLst>
                    <a:gs pos="5417">
                      <a:schemeClr val="tx1"/>
                    </a:gs>
                    <a:gs pos="28000">
                      <a:schemeClr val="tx1"/>
                    </a:gs>
                  </a:gsLst>
                  <a:lin ang="5400000" scaled="0"/>
                </a:gradFill>
              </a:rPr>
              <a:t>Measure</a:t>
            </a:r>
          </a:p>
          <a:p>
            <a:pPr>
              <a:lnSpc>
                <a:spcPct val="90000"/>
              </a:lnSpc>
              <a:spcAft>
                <a:spcPts val="200"/>
              </a:spcAft>
            </a:pPr>
            <a:endParaRPr lang="en-US" sz="1400" b="1" spc="-50" dirty="0">
              <a:gradFill>
                <a:gsLst>
                  <a:gs pos="5417">
                    <a:schemeClr val="tx1"/>
                  </a:gs>
                  <a:gs pos="28000">
                    <a:schemeClr val="tx1"/>
                  </a:gs>
                </a:gsLst>
                <a:lin ang="5400000" scaled="0"/>
              </a:gradFill>
            </a:endParaRPr>
          </a:p>
          <a:p>
            <a:pPr>
              <a:lnSpc>
                <a:spcPct val="90000"/>
              </a:lnSpc>
              <a:spcAft>
                <a:spcPts val="200"/>
              </a:spcAft>
            </a:pPr>
            <a:r>
              <a:rPr lang="en-US" sz="1400" b="1" spc="-50" dirty="0" smtClean="0">
                <a:gradFill>
                  <a:gsLst>
                    <a:gs pos="5417">
                      <a:schemeClr val="tx1"/>
                    </a:gs>
                    <a:gs pos="28000">
                      <a:schemeClr val="tx1"/>
                    </a:gs>
                  </a:gsLst>
                  <a:lin ang="5400000" scaled="0"/>
                </a:gradFill>
              </a:rPr>
              <a:t>Feature Guidance</a:t>
            </a:r>
          </a:p>
          <a:p>
            <a:pPr marL="171450" indent="-171450">
              <a:lnSpc>
                <a:spcPct val="90000"/>
              </a:lnSpc>
              <a:spcAft>
                <a:spcPts val="200"/>
              </a:spcAft>
              <a:buFontTx/>
              <a:buChar char="-"/>
            </a:pPr>
            <a:r>
              <a:rPr lang="en-US" sz="1400" dirty="0" smtClean="0">
                <a:gradFill>
                  <a:gsLst>
                    <a:gs pos="5417">
                      <a:srgbClr val="53565A"/>
                    </a:gs>
                    <a:gs pos="28000">
                      <a:srgbClr val="53565A"/>
                    </a:gs>
                  </a:gsLst>
                  <a:lin ang="5400000" scaled="0"/>
                </a:gradFill>
                <a:latin typeface="Arial"/>
              </a:rPr>
              <a:t>Features must be identified by MoSCoW priority scale. “Must” prioritized features make up the majority of planned content for a planning increment.  </a:t>
            </a:r>
            <a:r>
              <a:rPr lang="en-US" sz="1400" smtClean="0">
                <a:gradFill>
                  <a:gsLst>
                    <a:gs pos="5417">
                      <a:srgbClr val="53565A"/>
                    </a:gs>
                    <a:gs pos="28000">
                      <a:srgbClr val="53565A"/>
                    </a:gs>
                  </a:gsLst>
                  <a:lin ang="5400000" scaled="0"/>
                </a:gradFill>
                <a:latin typeface="Arial"/>
              </a:rPr>
              <a:t>If MoSCoW I used, only </a:t>
            </a:r>
            <a:r>
              <a:rPr lang="en-US" sz="1400" dirty="0" smtClean="0">
                <a:gradFill>
                  <a:gsLst>
                    <a:gs pos="5417">
                      <a:srgbClr val="53565A"/>
                    </a:gs>
                    <a:gs pos="28000">
                      <a:srgbClr val="53565A"/>
                    </a:gs>
                  </a:gsLst>
                  <a:lin ang="5400000" scaled="0"/>
                </a:gradFill>
                <a:latin typeface="Arial"/>
              </a:rPr>
              <a:t>those features are counted as planned scope for this delivery measure.</a:t>
            </a:r>
          </a:p>
          <a:p>
            <a:pPr marL="171450" indent="-171450">
              <a:lnSpc>
                <a:spcPct val="90000"/>
              </a:lnSpc>
              <a:spcAft>
                <a:spcPts val="200"/>
              </a:spcAft>
              <a:buFontTx/>
              <a:buChar char="-"/>
            </a:pPr>
            <a:endParaRPr lang="en-US" sz="1400" dirty="0" smtClean="0">
              <a:gradFill>
                <a:gsLst>
                  <a:gs pos="5417">
                    <a:srgbClr val="53565A"/>
                  </a:gs>
                  <a:gs pos="28000">
                    <a:srgbClr val="53565A"/>
                  </a:gs>
                </a:gsLst>
                <a:lin ang="5400000" scaled="0"/>
              </a:gradFill>
              <a:latin typeface="Arial"/>
            </a:endParaRPr>
          </a:p>
          <a:p>
            <a:pPr>
              <a:lnSpc>
                <a:spcPct val="90000"/>
              </a:lnSpc>
              <a:spcAft>
                <a:spcPts val="200"/>
              </a:spcAft>
            </a:pPr>
            <a:r>
              <a:rPr lang="en-US" sz="1400" b="1" spc="-50" dirty="0" smtClean="0">
                <a:gradFill>
                  <a:gsLst>
                    <a:gs pos="5417">
                      <a:schemeClr val="tx1"/>
                    </a:gs>
                    <a:gs pos="28000">
                      <a:schemeClr val="tx1"/>
                    </a:gs>
                  </a:gsLst>
                  <a:lin ang="5400000" scaled="0"/>
                </a:gradFill>
              </a:rPr>
              <a:t>Release Guidance</a:t>
            </a:r>
            <a:endParaRPr lang="en-US" sz="1400" b="1" spc="-50" dirty="0">
              <a:gradFill>
                <a:gsLst>
                  <a:gs pos="5417">
                    <a:schemeClr val="tx1"/>
                  </a:gs>
                  <a:gs pos="28000">
                    <a:schemeClr val="tx1"/>
                  </a:gs>
                </a:gsLst>
                <a:lin ang="5400000" scaled="0"/>
              </a:gradFill>
            </a:endParaRPr>
          </a:p>
          <a:p>
            <a:pPr marL="171450" indent="-171450">
              <a:lnSpc>
                <a:spcPct val="90000"/>
              </a:lnSpc>
              <a:spcAft>
                <a:spcPts val="200"/>
              </a:spcAft>
              <a:buFontTx/>
              <a:buChar char="-"/>
            </a:pPr>
            <a:r>
              <a:rPr lang="en-US" sz="1400" dirty="0" smtClean="0">
                <a:gradFill>
                  <a:gsLst>
                    <a:gs pos="5417">
                      <a:srgbClr val="53565A"/>
                    </a:gs>
                    <a:gs pos="28000">
                      <a:srgbClr val="53565A"/>
                    </a:gs>
                  </a:gsLst>
                  <a:lin ang="5400000" scaled="0"/>
                </a:gradFill>
              </a:rPr>
              <a:t>Features must be attached to the Program Increment (Release Object) within calendar 7 days of the release object start date to be counted as planned scope.</a:t>
            </a:r>
            <a:endParaRPr lang="en-US" sz="1400" dirty="0">
              <a:gradFill>
                <a:gsLst>
                  <a:gs pos="5417">
                    <a:srgbClr val="53565A"/>
                  </a:gs>
                  <a:gs pos="28000">
                    <a:srgbClr val="53565A"/>
                  </a:gs>
                </a:gsLst>
                <a:lin ang="5400000" scaled="0"/>
              </a:gradFill>
            </a:endParaRPr>
          </a:p>
        </p:txBody>
      </p:sp>
    </p:spTree>
    <p:extLst>
      <p:ext uri="{BB962C8B-B14F-4D97-AF65-F5344CB8AC3E}">
        <p14:creationId xmlns:p14="http://schemas.microsoft.com/office/powerpoint/2010/main" val="26438143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Freeform 14"/>
          <p:cNvSpPr/>
          <p:nvPr/>
        </p:nvSpPr>
        <p:spPr>
          <a:xfrm rot="5400000">
            <a:off x="4150742" y="-4150737"/>
            <a:ext cx="887107" cy="9188585"/>
          </a:xfrm>
          <a:custGeom>
            <a:avLst/>
            <a:gdLst>
              <a:gd name="connsiteX0" fmla="*/ 0 w 7504416"/>
              <a:gd name="connsiteY0" fmla="*/ 0 h 612781"/>
              <a:gd name="connsiteX1" fmla="*/ 7504416 w 7504416"/>
              <a:gd name="connsiteY1" fmla="*/ 0 h 612781"/>
              <a:gd name="connsiteX2" fmla="*/ 7504416 w 7504416"/>
              <a:gd name="connsiteY2" fmla="*/ 612781 h 612781"/>
              <a:gd name="connsiteX3" fmla="*/ 0 w 7504416"/>
              <a:gd name="connsiteY3" fmla="*/ 612781 h 612781"/>
              <a:gd name="connsiteX4" fmla="*/ 0 w 7504416"/>
              <a:gd name="connsiteY4" fmla="*/ 0 h 612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04416" h="612781">
                <a:moveTo>
                  <a:pt x="0" y="0"/>
                </a:moveTo>
                <a:lnTo>
                  <a:pt x="7504416" y="0"/>
                </a:lnTo>
                <a:lnTo>
                  <a:pt x="7504416" y="612781"/>
                </a:lnTo>
                <a:lnTo>
                  <a:pt x="0" y="612781"/>
                </a:lnTo>
                <a:lnTo>
                  <a:pt x="0" y="0"/>
                </a:lnTo>
                <a:close/>
              </a:path>
            </a:pathLst>
          </a:custGeom>
          <a:solidFill>
            <a:srgbClr val="A50021"/>
          </a:solidFill>
          <a:ln w="19050">
            <a:noFill/>
          </a:ln>
        </p:spPr>
        <p:txBody>
          <a:bodyPr wrap="square" lIns="0" tIns="91440" rIns="0" bIns="91440" rtlCol="0" anchor="ctr" anchorCtr="0">
            <a:noAutofit/>
          </a:bodyPr>
          <a:lstStyle/>
          <a:p>
            <a:pPr algn="ctr">
              <a:lnSpc>
                <a:spcPct val="95000"/>
              </a:lnSpc>
            </a:pPr>
            <a:endParaRPr lang="en-US" sz="1400" dirty="0">
              <a:solidFill>
                <a:prstClr val="white"/>
              </a:solidFill>
              <a:cs typeface="Arial" pitchFamily="34" charset="0"/>
            </a:endParaRPr>
          </a:p>
        </p:txBody>
      </p:sp>
      <p:sp>
        <p:nvSpPr>
          <p:cNvPr id="16" name="Title 1"/>
          <p:cNvSpPr>
            <a:spLocks noGrp="1"/>
          </p:cNvSpPr>
          <p:nvPr>
            <p:ph type="title"/>
          </p:nvPr>
        </p:nvSpPr>
        <p:spPr>
          <a:xfrm>
            <a:off x="270782" y="76200"/>
            <a:ext cx="8226425" cy="749147"/>
          </a:xfrm>
        </p:spPr>
        <p:txBody>
          <a:bodyPr>
            <a:normAutofit/>
          </a:bodyPr>
          <a:lstStyle/>
          <a:p>
            <a:pPr eaLnBrk="1" hangingPunct="1"/>
            <a:r>
              <a:rPr lang="en-US" altLang="en-US" sz="1800" dirty="0" smtClean="0">
                <a:solidFill>
                  <a:schemeClr val="bg1"/>
                </a:solidFill>
              </a:rPr>
              <a:t>Code Quality</a:t>
            </a:r>
            <a:br>
              <a:rPr lang="en-US" altLang="en-US" sz="1800" dirty="0" smtClean="0">
                <a:solidFill>
                  <a:schemeClr val="bg1"/>
                </a:solidFill>
              </a:rPr>
            </a:br>
            <a:r>
              <a:rPr lang="en-US" altLang="en-US" sz="2400" b="1" dirty="0" smtClean="0">
                <a:solidFill>
                  <a:schemeClr val="bg1"/>
                </a:solidFill>
              </a:rPr>
              <a:t>Hub Reporting: Quality Gate Target</a:t>
            </a:r>
            <a:endParaRPr lang="en-US" altLang="en-US" b="1" dirty="0" smtClean="0">
              <a:solidFill>
                <a:schemeClr val="bg1"/>
              </a:solidFill>
            </a:endParaRPr>
          </a:p>
        </p:txBody>
      </p:sp>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t="2894" b="317"/>
          <a:stretch/>
        </p:blipFill>
        <p:spPr>
          <a:xfrm>
            <a:off x="357512" y="1066800"/>
            <a:ext cx="1830255" cy="4999233"/>
          </a:xfrm>
          <a:prstGeom prst="rect">
            <a:avLst/>
          </a:prstGeom>
          <a:ln w="3175">
            <a:solidFill>
              <a:srgbClr val="B1B3B3"/>
            </a:solidFill>
          </a:ln>
        </p:spPr>
      </p:pic>
      <p:sp>
        <p:nvSpPr>
          <p:cNvPr id="8" name="Rectangle 7"/>
          <p:cNvSpPr/>
          <p:nvPr/>
        </p:nvSpPr>
        <p:spPr>
          <a:xfrm>
            <a:off x="304800" y="4075226"/>
            <a:ext cx="1935679" cy="635092"/>
          </a:xfrm>
          <a:prstGeom prst="rect">
            <a:avLst/>
          </a:prstGeom>
          <a:noFill/>
          <a:ln/>
        </p:spPr>
        <p:style>
          <a:lnRef idx="2">
            <a:schemeClr val="accent1"/>
          </a:lnRef>
          <a:fillRef idx="1">
            <a:schemeClr val="lt1"/>
          </a:fillRef>
          <a:effectRef idx="0">
            <a:schemeClr val="accent1"/>
          </a:effectRef>
          <a:fontRef idx="minor">
            <a:schemeClr val="dk1"/>
          </a:fontRef>
        </p:style>
        <p:txBody>
          <a:bodyPr lIns="45720" rIns="45720" rtlCol="0" anchor="ctr"/>
          <a:lstStyle/>
          <a:p>
            <a:pPr algn="ctr"/>
            <a:endParaRPr lang="en-US" sz="1600" dirty="0">
              <a:solidFill>
                <a:srgbClr val="53565A"/>
              </a:solidFill>
            </a:endParaRPr>
          </a:p>
        </p:txBody>
      </p:sp>
      <p:pic>
        <p:nvPicPr>
          <p:cNvPr id="12" name="Picture 11"/>
          <p:cNvPicPr>
            <a:picLocks noChangeAspect="1"/>
          </p:cNvPicPr>
          <p:nvPr/>
        </p:nvPicPr>
        <p:blipFill rotWithShape="1">
          <a:blip r:embed="rId4" cstate="print">
            <a:extLst>
              <a:ext uri="{28A0092B-C50C-407E-A947-70E740481C1C}">
                <a14:useLocalDpi xmlns:a14="http://schemas.microsoft.com/office/drawing/2010/main" val="0"/>
              </a:ext>
            </a:extLst>
          </a:blip>
          <a:srcRect l="3921" t="5658" r="5031" b="5660"/>
          <a:stretch/>
        </p:blipFill>
        <p:spPr>
          <a:xfrm>
            <a:off x="2379604" y="1498600"/>
            <a:ext cx="6700410" cy="3840480"/>
          </a:xfrm>
          <a:prstGeom prst="rect">
            <a:avLst/>
          </a:prstGeom>
        </p:spPr>
      </p:pic>
    </p:spTree>
    <p:extLst>
      <p:ext uri="{BB962C8B-B14F-4D97-AF65-F5344CB8AC3E}">
        <p14:creationId xmlns:p14="http://schemas.microsoft.com/office/powerpoint/2010/main" val="9049395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Freeform 14"/>
          <p:cNvSpPr/>
          <p:nvPr/>
        </p:nvSpPr>
        <p:spPr>
          <a:xfrm rot="5400000">
            <a:off x="4150742" y="-4150737"/>
            <a:ext cx="887107" cy="9188585"/>
          </a:xfrm>
          <a:custGeom>
            <a:avLst/>
            <a:gdLst>
              <a:gd name="connsiteX0" fmla="*/ 0 w 7504416"/>
              <a:gd name="connsiteY0" fmla="*/ 0 h 612781"/>
              <a:gd name="connsiteX1" fmla="*/ 7504416 w 7504416"/>
              <a:gd name="connsiteY1" fmla="*/ 0 h 612781"/>
              <a:gd name="connsiteX2" fmla="*/ 7504416 w 7504416"/>
              <a:gd name="connsiteY2" fmla="*/ 612781 h 612781"/>
              <a:gd name="connsiteX3" fmla="*/ 0 w 7504416"/>
              <a:gd name="connsiteY3" fmla="*/ 612781 h 612781"/>
              <a:gd name="connsiteX4" fmla="*/ 0 w 7504416"/>
              <a:gd name="connsiteY4" fmla="*/ 0 h 612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04416" h="612781">
                <a:moveTo>
                  <a:pt x="0" y="0"/>
                </a:moveTo>
                <a:lnTo>
                  <a:pt x="7504416" y="0"/>
                </a:lnTo>
                <a:lnTo>
                  <a:pt x="7504416" y="612781"/>
                </a:lnTo>
                <a:lnTo>
                  <a:pt x="0" y="612781"/>
                </a:lnTo>
                <a:lnTo>
                  <a:pt x="0" y="0"/>
                </a:lnTo>
                <a:close/>
              </a:path>
            </a:pathLst>
          </a:custGeom>
          <a:solidFill>
            <a:srgbClr val="A50021"/>
          </a:solidFill>
          <a:ln w="19050">
            <a:noFill/>
          </a:ln>
        </p:spPr>
        <p:txBody>
          <a:bodyPr wrap="square" lIns="0" tIns="91440" rIns="0" bIns="91440" rtlCol="0" anchor="ctr" anchorCtr="0">
            <a:noAutofit/>
          </a:bodyPr>
          <a:lstStyle/>
          <a:p>
            <a:pPr algn="ctr">
              <a:lnSpc>
                <a:spcPct val="95000"/>
              </a:lnSpc>
            </a:pPr>
            <a:endParaRPr lang="en-US" sz="1400" dirty="0">
              <a:solidFill>
                <a:prstClr val="white"/>
              </a:solidFill>
              <a:cs typeface="Arial" pitchFamily="34" charset="0"/>
            </a:endParaRPr>
          </a:p>
        </p:txBody>
      </p:sp>
      <p:sp>
        <p:nvSpPr>
          <p:cNvPr id="16" name="Title 1"/>
          <p:cNvSpPr>
            <a:spLocks noGrp="1"/>
          </p:cNvSpPr>
          <p:nvPr>
            <p:ph type="title"/>
          </p:nvPr>
        </p:nvSpPr>
        <p:spPr>
          <a:xfrm>
            <a:off x="270782" y="76200"/>
            <a:ext cx="8226425" cy="749147"/>
          </a:xfrm>
        </p:spPr>
        <p:txBody>
          <a:bodyPr>
            <a:normAutofit/>
          </a:bodyPr>
          <a:lstStyle/>
          <a:p>
            <a:pPr eaLnBrk="1" hangingPunct="1"/>
            <a:r>
              <a:rPr lang="en-US" altLang="en-US" sz="1800" dirty="0" smtClean="0">
                <a:solidFill>
                  <a:schemeClr val="bg1"/>
                </a:solidFill>
              </a:rPr>
              <a:t>Code Quality</a:t>
            </a:r>
            <a:br>
              <a:rPr lang="en-US" altLang="en-US" sz="1800" dirty="0" smtClean="0">
                <a:solidFill>
                  <a:schemeClr val="bg1"/>
                </a:solidFill>
              </a:rPr>
            </a:br>
            <a:r>
              <a:rPr lang="en-US" altLang="en-US" sz="2400" b="1" dirty="0" smtClean="0">
                <a:solidFill>
                  <a:schemeClr val="bg1"/>
                </a:solidFill>
              </a:rPr>
              <a:t>Terminology and Operational Constructs</a:t>
            </a:r>
            <a:endParaRPr lang="en-US" altLang="en-US" b="1" dirty="0" smtClean="0">
              <a:solidFill>
                <a:schemeClr val="bg1"/>
              </a:solidFill>
            </a:endParaRPr>
          </a:p>
        </p:txBody>
      </p:sp>
      <p:sp>
        <p:nvSpPr>
          <p:cNvPr id="4" name="Rectangle 3"/>
          <p:cNvSpPr/>
          <p:nvPr/>
        </p:nvSpPr>
        <p:spPr>
          <a:xfrm>
            <a:off x="682856" y="2170968"/>
            <a:ext cx="1600200" cy="838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91440" tIns="91440" rIns="91440" bIns="91440" rtlCol="0" anchor="ctr" anchorCtr="0"/>
          <a:lstStyle/>
          <a:p>
            <a:pPr algn="ctr"/>
            <a:r>
              <a:rPr lang="en-US" sz="1500" b="1" kern="0" dirty="0">
                <a:solidFill>
                  <a:sysClr val="window" lastClr="FFFFFF"/>
                </a:solidFill>
              </a:rPr>
              <a:t>Quality Profiles</a:t>
            </a:r>
          </a:p>
        </p:txBody>
      </p:sp>
      <p:sp>
        <p:nvSpPr>
          <p:cNvPr id="5" name="Rectangle 4"/>
          <p:cNvSpPr/>
          <p:nvPr/>
        </p:nvSpPr>
        <p:spPr>
          <a:xfrm>
            <a:off x="304800" y="3149112"/>
            <a:ext cx="1600200" cy="838200"/>
          </a:xfrm>
          <a:prstGeom prst="rect">
            <a:avLst/>
          </a:prstGeom>
          <a:solidFill>
            <a:srgbClr val="00549F"/>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91440" tIns="91440" rIns="91440" bIns="91440" rtlCol="0" anchor="ctr" anchorCtr="0"/>
          <a:lstStyle/>
          <a:p>
            <a:pPr algn="ctr"/>
            <a:r>
              <a:rPr lang="en-US" sz="1500" b="1" kern="0" dirty="0">
                <a:solidFill>
                  <a:sysClr val="window" lastClr="FFFFFF"/>
                </a:solidFill>
              </a:rPr>
              <a:t>Quality Gates</a:t>
            </a:r>
          </a:p>
        </p:txBody>
      </p:sp>
      <p:sp>
        <p:nvSpPr>
          <p:cNvPr id="6" name="Content Placeholder 2"/>
          <p:cNvSpPr txBox="1">
            <a:spLocks/>
          </p:cNvSpPr>
          <p:nvPr/>
        </p:nvSpPr>
        <p:spPr>
          <a:xfrm>
            <a:off x="2484119" y="2170968"/>
            <a:ext cx="6346261" cy="838200"/>
          </a:xfrm>
          <a:prstGeom prst="rect">
            <a:avLst/>
          </a:prstGeom>
          <a:gradFill>
            <a:gsLst>
              <a:gs pos="0">
                <a:srgbClr val="CDCFD1"/>
              </a:gs>
              <a:gs pos="100000">
                <a:srgbClr val="FFFFFF"/>
              </a:gs>
            </a:gsLst>
            <a:lin ang="0" scaled="1"/>
          </a:gradFill>
          <a:ln w="12700">
            <a:noFill/>
          </a:ln>
        </p:spPr>
        <p:txBody>
          <a:bodyPr vert="horz" lIns="91440" tIns="91440" rIns="91440" bIns="91440" rtlCol="0" anchor="ctr" anchorCtr="0">
            <a:noAutofit/>
          </a:bodyPr>
          <a:lstStyle>
            <a:lvl1pPr marL="171450" indent="-171450" algn="l" defTabSz="914400" rtl="0" eaLnBrk="1" latinLnBrk="0" hangingPunct="1">
              <a:lnSpc>
                <a:spcPct val="95000"/>
              </a:lnSpc>
              <a:spcBef>
                <a:spcPts val="600"/>
              </a:spcBef>
              <a:spcAft>
                <a:spcPts val="300"/>
              </a:spcAft>
              <a:buClr>
                <a:schemeClr val="accent1"/>
              </a:buClr>
              <a:buFont typeface="Arial" pitchFamily="34" charset="0"/>
              <a:buChar char="•"/>
              <a:defRPr sz="1800" kern="1200">
                <a:solidFill>
                  <a:schemeClr val="tx1"/>
                </a:solidFill>
                <a:latin typeface="Arial" pitchFamily="34" charset="0"/>
                <a:ea typeface="+mn-ea"/>
                <a:cs typeface="Arial" pitchFamily="34" charset="0"/>
              </a:defRPr>
            </a:lvl1pPr>
            <a:lvl2pPr marL="400050" indent="-171450" algn="l" defTabSz="914400" rtl="0" eaLnBrk="1" latinLnBrk="0" hangingPunct="1">
              <a:lnSpc>
                <a:spcPct val="95000"/>
              </a:lnSpc>
              <a:spcBef>
                <a:spcPts val="300"/>
              </a:spcBef>
              <a:spcAft>
                <a:spcPts val="300"/>
              </a:spcAft>
              <a:buFont typeface="Arial" pitchFamily="34" charset="0"/>
              <a:buChar char="–"/>
              <a:defRPr sz="1600" kern="1200">
                <a:solidFill>
                  <a:schemeClr val="tx1"/>
                </a:solidFill>
                <a:latin typeface="Arial" pitchFamily="34" charset="0"/>
                <a:ea typeface="+mn-ea"/>
                <a:cs typeface="Arial" pitchFamily="34" charset="0"/>
              </a:defRPr>
            </a:lvl2pPr>
            <a:lvl3pPr marL="571500" indent="-114300" algn="l" defTabSz="914400" rtl="0" eaLnBrk="1" latinLnBrk="0" hangingPunct="1">
              <a:lnSpc>
                <a:spcPct val="95000"/>
              </a:lnSpc>
              <a:spcBef>
                <a:spcPts val="300"/>
              </a:spcBef>
              <a:spcAft>
                <a:spcPts val="300"/>
              </a:spcAft>
              <a:buClr>
                <a:schemeClr val="accent1"/>
              </a:buClr>
              <a:buFont typeface="Arial" pitchFamily="34" charset="0"/>
              <a:buChar char="•"/>
              <a:defRPr sz="1400" kern="1200">
                <a:solidFill>
                  <a:schemeClr val="tx1"/>
                </a:solidFill>
                <a:latin typeface="Arial" pitchFamily="34" charset="0"/>
                <a:ea typeface="+mn-ea"/>
                <a:cs typeface="Arial" pitchFamily="34" charset="0"/>
              </a:defRPr>
            </a:lvl3pPr>
            <a:lvl4pPr marL="857250" indent="-171450" algn="l" defTabSz="914400" rtl="0" eaLnBrk="1" latinLnBrk="0" hangingPunct="1">
              <a:lnSpc>
                <a:spcPct val="95000"/>
              </a:lnSpc>
              <a:spcBef>
                <a:spcPts val="300"/>
              </a:spcBef>
              <a:spcAft>
                <a:spcPts val="300"/>
              </a:spcAft>
              <a:buFont typeface="Arial" pitchFamily="34" charset="0"/>
              <a:buChar char="–"/>
              <a:defRPr sz="1400" kern="1200">
                <a:solidFill>
                  <a:schemeClr val="tx1"/>
                </a:solidFill>
                <a:latin typeface="Arial" pitchFamily="34" charset="0"/>
                <a:ea typeface="+mn-ea"/>
                <a:cs typeface="Arial" pitchFamily="34" charset="0"/>
              </a:defRPr>
            </a:lvl4pPr>
            <a:lvl5pPr marL="1028700" indent="-114300" algn="l" defTabSz="914400" rtl="0" eaLnBrk="1" latinLnBrk="0" hangingPunct="1">
              <a:lnSpc>
                <a:spcPct val="95000"/>
              </a:lnSpc>
              <a:spcBef>
                <a:spcPts val="300"/>
              </a:spcBef>
              <a:spcAft>
                <a:spcPts val="300"/>
              </a:spcAft>
              <a:buClr>
                <a:schemeClr val="accent1"/>
              </a:buClr>
              <a:buFont typeface="Arial" pitchFamily="34" charset="0"/>
              <a:buChar char="•"/>
              <a:tabLst/>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14300" indent="-114300">
              <a:spcBef>
                <a:spcPts val="300"/>
              </a:spcBef>
              <a:spcAft>
                <a:spcPts val="0"/>
              </a:spcAft>
              <a:buClrTx/>
            </a:pPr>
            <a:r>
              <a:rPr lang="en-US" sz="1200" dirty="0" smtClean="0">
                <a:solidFill>
                  <a:srgbClr val="53565A"/>
                </a:solidFill>
              </a:rPr>
              <a:t>A collection of rules for a specific language, bundled together to define the coding practice requirements to be enforced  by Sonar</a:t>
            </a:r>
          </a:p>
          <a:p>
            <a:pPr marL="114300" indent="-114300">
              <a:spcBef>
                <a:spcPts val="300"/>
              </a:spcBef>
              <a:spcAft>
                <a:spcPts val="0"/>
              </a:spcAft>
              <a:buClrTx/>
            </a:pPr>
            <a:r>
              <a:rPr lang="en-US" sz="1200" dirty="0" smtClean="0">
                <a:solidFill>
                  <a:srgbClr val="53565A"/>
                </a:solidFill>
              </a:rPr>
              <a:t>Assigned at the code project level; multiple profiles may be created</a:t>
            </a:r>
            <a:endParaRPr lang="en-US" sz="1200" dirty="0">
              <a:solidFill>
                <a:srgbClr val="53565A"/>
              </a:solidFill>
            </a:endParaRPr>
          </a:p>
          <a:p>
            <a:pPr marL="114300" indent="-114300">
              <a:spcBef>
                <a:spcPts val="300"/>
              </a:spcBef>
              <a:spcAft>
                <a:spcPts val="0"/>
              </a:spcAft>
              <a:buClrTx/>
            </a:pPr>
            <a:r>
              <a:rPr lang="en-US" sz="1200" i="1" dirty="0" smtClean="0">
                <a:solidFill>
                  <a:srgbClr val="53565A"/>
                </a:solidFill>
              </a:rPr>
              <a:t>Defined and curated by Optum</a:t>
            </a:r>
            <a:endParaRPr lang="en-US" sz="1200" i="1" dirty="0">
              <a:solidFill>
                <a:srgbClr val="53565A"/>
              </a:solidFill>
            </a:endParaRPr>
          </a:p>
        </p:txBody>
      </p:sp>
      <p:sp>
        <p:nvSpPr>
          <p:cNvPr id="7" name="Content Placeholder 2"/>
          <p:cNvSpPr txBox="1">
            <a:spLocks/>
          </p:cNvSpPr>
          <p:nvPr/>
        </p:nvSpPr>
        <p:spPr>
          <a:xfrm>
            <a:off x="2941319" y="1192824"/>
            <a:ext cx="5878477" cy="838200"/>
          </a:xfrm>
          <a:prstGeom prst="rect">
            <a:avLst/>
          </a:prstGeom>
          <a:gradFill>
            <a:gsLst>
              <a:gs pos="0">
                <a:srgbClr val="CDCFD1"/>
              </a:gs>
              <a:gs pos="100000">
                <a:srgbClr val="FFFFFF"/>
              </a:gs>
            </a:gsLst>
            <a:lin ang="0" scaled="1"/>
          </a:gradFill>
          <a:ln w="12700">
            <a:noFill/>
          </a:ln>
        </p:spPr>
        <p:txBody>
          <a:bodyPr vert="horz" lIns="91440" tIns="91440" rIns="91440" bIns="91440" rtlCol="0" anchor="ctr" anchorCtr="0">
            <a:noAutofit/>
          </a:bodyPr>
          <a:lstStyle>
            <a:lvl1pPr marL="171450" indent="-171450" algn="l" defTabSz="914400" rtl="0" eaLnBrk="1" latinLnBrk="0" hangingPunct="1">
              <a:lnSpc>
                <a:spcPct val="95000"/>
              </a:lnSpc>
              <a:spcBef>
                <a:spcPts val="600"/>
              </a:spcBef>
              <a:spcAft>
                <a:spcPts val="300"/>
              </a:spcAft>
              <a:buClr>
                <a:schemeClr val="accent1"/>
              </a:buClr>
              <a:buFont typeface="Arial" pitchFamily="34" charset="0"/>
              <a:buChar char="•"/>
              <a:defRPr sz="1800" kern="1200">
                <a:solidFill>
                  <a:schemeClr val="tx1"/>
                </a:solidFill>
                <a:latin typeface="Arial" pitchFamily="34" charset="0"/>
                <a:ea typeface="+mn-ea"/>
                <a:cs typeface="Arial" pitchFamily="34" charset="0"/>
              </a:defRPr>
            </a:lvl1pPr>
            <a:lvl2pPr marL="400050" indent="-171450" algn="l" defTabSz="914400" rtl="0" eaLnBrk="1" latinLnBrk="0" hangingPunct="1">
              <a:lnSpc>
                <a:spcPct val="95000"/>
              </a:lnSpc>
              <a:spcBef>
                <a:spcPts val="300"/>
              </a:spcBef>
              <a:spcAft>
                <a:spcPts val="300"/>
              </a:spcAft>
              <a:buFont typeface="Arial" pitchFamily="34" charset="0"/>
              <a:buChar char="–"/>
              <a:defRPr sz="1600" kern="1200">
                <a:solidFill>
                  <a:schemeClr val="tx1"/>
                </a:solidFill>
                <a:latin typeface="Arial" pitchFamily="34" charset="0"/>
                <a:ea typeface="+mn-ea"/>
                <a:cs typeface="Arial" pitchFamily="34" charset="0"/>
              </a:defRPr>
            </a:lvl2pPr>
            <a:lvl3pPr marL="571500" indent="-114300" algn="l" defTabSz="914400" rtl="0" eaLnBrk="1" latinLnBrk="0" hangingPunct="1">
              <a:lnSpc>
                <a:spcPct val="95000"/>
              </a:lnSpc>
              <a:spcBef>
                <a:spcPts val="300"/>
              </a:spcBef>
              <a:spcAft>
                <a:spcPts val="300"/>
              </a:spcAft>
              <a:buClr>
                <a:schemeClr val="accent1"/>
              </a:buClr>
              <a:buFont typeface="Arial" pitchFamily="34" charset="0"/>
              <a:buChar char="•"/>
              <a:defRPr sz="1400" kern="1200">
                <a:solidFill>
                  <a:schemeClr val="tx1"/>
                </a:solidFill>
                <a:latin typeface="Arial" pitchFamily="34" charset="0"/>
                <a:ea typeface="+mn-ea"/>
                <a:cs typeface="Arial" pitchFamily="34" charset="0"/>
              </a:defRPr>
            </a:lvl3pPr>
            <a:lvl4pPr marL="857250" indent="-171450" algn="l" defTabSz="914400" rtl="0" eaLnBrk="1" latinLnBrk="0" hangingPunct="1">
              <a:lnSpc>
                <a:spcPct val="95000"/>
              </a:lnSpc>
              <a:spcBef>
                <a:spcPts val="300"/>
              </a:spcBef>
              <a:spcAft>
                <a:spcPts val="300"/>
              </a:spcAft>
              <a:buFont typeface="Arial" pitchFamily="34" charset="0"/>
              <a:buChar char="–"/>
              <a:defRPr sz="1400" kern="1200">
                <a:solidFill>
                  <a:schemeClr val="tx1"/>
                </a:solidFill>
                <a:latin typeface="Arial" pitchFamily="34" charset="0"/>
                <a:ea typeface="+mn-ea"/>
                <a:cs typeface="Arial" pitchFamily="34" charset="0"/>
              </a:defRPr>
            </a:lvl4pPr>
            <a:lvl5pPr marL="1028700" indent="-114300" algn="l" defTabSz="914400" rtl="0" eaLnBrk="1" latinLnBrk="0" hangingPunct="1">
              <a:lnSpc>
                <a:spcPct val="95000"/>
              </a:lnSpc>
              <a:spcBef>
                <a:spcPts val="300"/>
              </a:spcBef>
              <a:spcAft>
                <a:spcPts val="300"/>
              </a:spcAft>
              <a:buClr>
                <a:schemeClr val="accent1"/>
              </a:buClr>
              <a:buFont typeface="Arial" pitchFamily="34" charset="0"/>
              <a:buChar char="•"/>
              <a:tabLst/>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14300" indent="-114300">
              <a:spcBef>
                <a:spcPts val="300"/>
              </a:spcBef>
              <a:spcAft>
                <a:spcPts val="0"/>
              </a:spcAft>
              <a:buClrTx/>
            </a:pPr>
            <a:r>
              <a:rPr lang="en-US" sz="1200" dirty="0" smtClean="0">
                <a:solidFill>
                  <a:srgbClr val="53565A"/>
                </a:solidFill>
              </a:rPr>
              <a:t>Logic designed to identify existence of a problematic coding practice</a:t>
            </a:r>
            <a:endParaRPr lang="en-US" sz="1200" dirty="0">
              <a:solidFill>
                <a:srgbClr val="53565A"/>
              </a:solidFill>
            </a:endParaRPr>
          </a:p>
          <a:p>
            <a:pPr marL="114300" indent="-114300">
              <a:spcBef>
                <a:spcPts val="300"/>
              </a:spcBef>
              <a:spcAft>
                <a:spcPts val="0"/>
              </a:spcAft>
              <a:buClrTx/>
            </a:pPr>
            <a:r>
              <a:rPr lang="en-US" sz="1200" dirty="0" smtClean="0">
                <a:solidFill>
                  <a:srgbClr val="53565A"/>
                </a:solidFill>
              </a:rPr>
              <a:t>Categorized by type (bug, vulnerability, maintenance issue) and severity</a:t>
            </a:r>
            <a:endParaRPr lang="en-US" sz="1200" dirty="0">
              <a:solidFill>
                <a:srgbClr val="53565A"/>
              </a:solidFill>
            </a:endParaRPr>
          </a:p>
          <a:p>
            <a:pPr marL="114300" indent="-114300">
              <a:spcBef>
                <a:spcPts val="300"/>
              </a:spcBef>
              <a:spcAft>
                <a:spcPts val="0"/>
              </a:spcAft>
              <a:buClrTx/>
            </a:pPr>
            <a:r>
              <a:rPr lang="en-US" sz="1200" i="1" dirty="0" smtClean="0">
                <a:solidFill>
                  <a:srgbClr val="53565A"/>
                </a:solidFill>
              </a:rPr>
              <a:t>Typically sourced externally but custom rules may be written</a:t>
            </a:r>
            <a:endParaRPr lang="en-US" sz="1200" i="1" dirty="0">
              <a:solidFill>
                <a:srgbClr val="53565A"/>
              </a:solidFill>
            </a:endParaRPr>
          </a:p>
        </p:txBody>
      </p:sp>
      <p:sp>
        <p:nvSpPr>
          <p:cNvPr id="8" name="Content Placeholder 2"/>
          <p:cNvSpPr txBox="1">
            <a:spLocks/>
          </p:cNvSpPr>
          <p:nvPr/>
        </p:nvSpPr>
        <p:spPr>
          <a:xfrm>
            <a:off x="2103120" y="3149112"/>
            <a:ext cx="6736080" cy="838200"/>
          </a:xfrm>
          <a:prstGeom prst="rect">
            <a:avLst/>
          </a:prstGeom>
          <a:gradFill>
            <a:gsLst>
              <a:gs pos="0">
                <a:srgbClr val="CDCFD1"/>
              </a:gs>
              <a:gs pos="100000">
                <a:srgbClr val="FFFFFF"/>
              </a:gs>
            </a:gsLst>
            <a:lin ang="0" scaled="1"/>
          </a:gradFill>
          <a:ln w="12700">
            <a:noFill/>
          </a:ln>
        </p:spPr>
        <p:txBody>
          <a:bodyPr vert="horz" lIns="91440" tIns="91440" rIns="91440" bIns="91440" rtlCol="0" anchor="ctr" anchorCtr="0">
            <a:noAutofit/>
          </a:bodyPr>
          <a:lstStyle>
            <a:lvl1pPr marL="171450" indent="-171450" algn="l" defTabSz="914400" rtl="0" eaLnBrk="1" latinLnBrk="0" hangingPunct="1">
              <a:lnSpc>
                <a:spcPct val="95000"/>
              </a:lnSpc>
              <a:spcBef>
                <a:spcPts val="600"/>
              </a:spcBef>
              <a:spcAft>
                <a:spcPts val="300"/>
              </a:spcAft>
              <a:buClr>
                <a:schemeClr val="accent1"/>
              </a:buClr>
              <a:buFont typeface="Arial" pitchFamily="34" charset="0"/>
              <a:buChar char="•"/>
              <a:defRPr sz="1800" kern="1200">
                <a:solidFill>
                  <a:schemeClr val="tx1"/>
                </a:solidFill>
                <a:latin typeface="Arial" pitchFamily="34" charset="0"/>
                <a:ea typeface="+mn-ea"/>
                <a:cs typeface="Arial" pitchFamily="34" charset="0"/>
              </a:defRPr>
            </a:lvl1pPr>
            <a:lvl2pPr marL="400050" indent="-171450" algn="l" defTabSz="914400" rtl="0" eaLnBrk="1" latinLnBrk="0" hangingPunct="1">
              <a:lnSpc>
                <a:spcPct val="95000"/>
              </a:lnSpc>
              <a:spcBef>
                <a:spcPts val="300"/>
              </a:spcBef>
              <a:spcAft>
                <a:spcPts val="300"/>
              </a:spcAft>
              <a:buFont typeface="Arial" pitchFamily="34" charset="0"/>
              <a:buChar char="–"/>
              <a:defRPr sz="1600" kern="1200">
                <a:solidFill>
                  <a:schemeClr val="tx1"/>
                </a:solidFill>
                <a:latin typeface="Arial" pitchFamily="34" charset="0"/>
                <a:ea typeface="+mn-ea"/>
                <a:cs typeface="Arial" pitchFamily="34" charset="0"/>
              </a:defRPr>
            </a:lvl2pPr>
            <a:lvl3pPr marL="571500" indent="-114300" algn="l" defTabSz="914400" rtl="0" eaLnBrk="1" latinLnBrk="0" hangingPunct="1">
              <a:lnSpc>
                <a:spcPct val="95000"/>
              </a:lnSpc>
              <a:spcBef>
                <a:spcPts val="300"/>
              </a:spcBef>
              <a:spcAft>
                <a:spcPts val="300"/>
              </a:spcAft>
              <a:buClr>
                <a:schemeClr val="accent1"/>
              </a:buClr>
              <a:buFont typeface="Arial" pitchFamily="34" charset="0"/>
              <a:buChar char="•"/>
              <a:defRPr sz="1400" kern="1200">
                <a:solidFill>
                  <a:schemeClr val="tx1"/>
                </a:solidFill>
                <a:latin typeface="Arial" pitchFamily="34" charset="0"/>
                <a:ea typeface="+mn-ea"/>
                <a:cs typeface="Arial" pitchFamily="34" charset="0"/>
              </a:defRPr>
            </a:lvl3pPr>
            <a:lvl4pPr marL="857250" indent="-171450" algn="l" defTabSz="914400" rtl="0" eaLnBrk="1" latinLnBrk="0" hangingPunct="1">
              <a:lnSpc>
                <a:spcPct val="95000"/>
              </a:lnSpc>
              <a:spcBef>
                <a:spcPts val="300"/>
              </a:spcBef>
              <a:spcAft>
                <a:spcPts val="300"/>
              </a:spcAft>
              <a:buFont typeface="Arial" pitchFamily="34" charset="0"/>
              <a:buChar char="–"/>
              <a:defRPr sz="1400" kern="1200">
                <a:solidFill>
                  <a:schemeClr val="tx1"/>
                </a:solidFill>
                <a:latin typeface="Arial" pitchFamily="34" charset="0"/>
                <a:ea typeface="+mn-ea"/>
                <a:cs typeface="Arial" pitchFamily="34" charset="0"/>
              </a:defRPr>
            </a:lvl4pPr>
            <a:lvl5pPr marL="1028700" indent="-114300" algn="l" defTabSz="914400" rtl="0" eaLnBrk="1" latinLnBrk="0" hangingPunct="1">
              <a:lnSpc>
                <a:spcPct val="95000"/>
              </a:lnSpc>
              <a:spcBef>
                <a:spcPts val="300"/>
              </a:spcBef>
              <a:spcAft>
                <a:spcPts val="300"/>
              </a:spcAft>
              <a:buClr>
                <a:schemeClr val="accent1"/>
              </a:buClr>
              <a:buFont typeface="Arial" pitchFamily="34" charset="0"/>
              <a:buChar char="•"/>
              <a:tabLst/>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14300" indent="-114300">
              <a:spcBef>
                <a:spcPts val="300"/>
              </a:spcBef>
              <a:spcAft>
                <a:spcPts val="0"/>
              </a:spcAft>
              <a:buClrTx/>
            </a:pPr>
            <a:r>
              <a:rPr lang="en-US" sz="1200" dirty="0" smtClean="0">
                <a:solidFill>
                  <a:srgbClr val="53565A"/>
                </a:solidFill>
              </a:rPr>
              <a:t>Collections </a:t>
            </a:r>
            <a:r>
              <a:rPr lang="en-US" sz="1200" dirty="0">
                <a:solidFill>
                  <a:srgbClr val="53565A"/>
                </a:solidFill>
              </a:rPr>
              <a:t>of simple </a:t>
            </a:r>
            <a:r>
              <a:rPr lang="en-US" sz="1200" dirty="0" smtClean="0">
                <a:solidFill>
                  <a:srgbClr val="53565A"/>
                </a:solidFill>
              </a:rPr>
              <a:t>thresholds, each of which must pass in </a:t>
            </a:r>
            <a:r>
              <a:rPr lang="en-US" sz="1200" dirty="0">
                <a:solidFill>
                  <a:srgbClr val="53565A"/>
                </a:solidFill>
              </a:rPr>
              <a:t>order to pass the Quality </a:t>
            </a:r>
            <a:r>
              <a:rPr lang="en-US" sz="1200" dirty="0" smtClean="0">
                <a:solidFill>
                  <a:srgbClr val="53565A"/>
                </a:solidFill>
              </a:rPr>
              <a:t>Gate</a:t>
            </a:r>
          </a:p>
          <a:p>
            <a:pPr marL="114300" indent="-114300">
              <a:spcBef>
                <a:spcPts val="300"/>
              </a:spcBef>
              <a:spcAft>
                <a:spcPts val="0"/>
              </a:spcAft>
              <a:buClrTx/>
            </a:pPr>
            <a:r>
              <a:rPr lang="en-US" sz="1200" dirty="0" smtClean="0">
                <a:solidFill>
                  <a:srgbClr val="53565A"/>
                </a:solidFill>
              </a:rPr>
              <a:t>Applied at the code project level; the status of a collection of projects (e.g. a product/application) will be displayed as the lowest gate of its member projects</a:t>
            </a:r>
          </a:p>
          <a:p>
            <a:pPr marL="114300" indent="-114300">
              <a:spcBef>
                <a:spcPts val="300"/>
              </a:spcBef>
              <a:spcAft>
                <a:spcPts val="0"/>
              </a:spcAft>
              <a:buClrTx/>
            </a:pPr>
            <a:r>
              <a:rPr lang="en-US" sz="1200" i="1" dirty="0">
                <a:solidFill>
                  <a:srgbClr val="53565A"/>
                </a:solidFill>
              </a:rPr>
              <a:t>Defined and curated by </a:t>
            </a:r>
            <a:r>
              <a:rPr lang="en-US" sz="1200" i="1" dirty="0" smtClean="0">
                <a:solidFill>
                  <a:srgbClr val="53565A"/>
                </a:solidFill>
              </a:rPr>
              <a:t>Optum</a:t>
            </a:r>
            <a:endParaRPr lang="en-US" sz="1200" i="1" dirty="0">
              <a:solidFill>
                <a:srgbClr val="53565A"/>
              </a:solidFill>
            </a:endParaRPr>
          </a:p>
        </p:txBody>
      </p:sp>
      <p:sp>
        <p:nvSpPr>
          <p:cNvPr id="9" name="Rectangle 8"/>
          <p:cNvSpPr/>
          <p:nvPr/>
        </p:nvSpPr>
        <p:spPr>
          <a:xfrm>
            <a:off x="1137128" y="1192824"/>
            <a:ext cx="1600200" cy="838200"/>
          </a:xfrm>
          <a:prstGeom prst="rect">
            <a:avLst/>
          </a:prstGeom>
          <a:solidFill>
            <a:srgbClr val="739600"/>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91440" tIns="91440" rIns="91440" bIns="91440" rtlCol="0" anchor="ctr" anchorCtr="0"/>
          <a:lstStyle/>
          <a:p>
            <a:pPr algn="ctr"/>
            <a:r>
              <a:rPr lang="en-US" sz="1500" b="1" kern="0" dirty="0">
                <a:solidFill>
                  <a:sysClr val="window" lastClr="FFFFFF"/>
                </a:solidFill>
              </a:rPr>
              <a:t>Rules</a:t>
            </a:r>
          </a:p>
        </p:txBody>
      </p:sp>
      <p:sp>
        <p:nvSpPr>
          <p:cNvPr id="10" name="Rectangle 9"/>
          <p:cNvSpPr/>
          <p:nvPr/>
        </p:nvSpPr>
        <p:spPr>
          <a:xfrm>
            <a:off x="682856" y="4127256"/>
            <a:ext cx="1600200" cy="838200"/>
          </a:xfrm>
          <a:prstGeom prst="rect">
            <a:avLst/>
          </a:prstGeom>
          <a:solidFill>
            <a:srgbClr val="3B0083"/>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91440" tIns="91440" rIns="91440" bIns="91440" rtlCol="0" anchor="ctr" anchorCtr="0"/>
          <a:lstStyle/>
          <a:p>
            <a:pPr algn="ctr"/>
            <a:r>
              <a:rPr lang="en-US" sz="1500" b="1" kern="0" dirty="0">
                <a:solidFill>
                  <a:sysClr val="window" lastClr="FFFFFF"/>
                </a:solidFill>
              </a:rPr>
              <a:t>Severities</a:t>
            </a:r>
          </a:p>
        </p:txBody>
      </p:sp>
      <p:sp>
        <p:nvSpPr>
          <p:cNvPr id="11" name="Content Placeholder 2"/>
          <p:cNvSpPr txBox="1">
            <a:spLocks/>
          </p:cNvSpPr>
          <p:nvPr/>
        </p:nvSpPr>
        <p:spPr>
          <a:xfrm>
            <a:off x="2484119" y="4127256"/>
            <a:ext cx="6346261" cy="838200"/>
          </a:xfrm>
          <a:prstGeom prst="rect">
            <a:avLst/>
          </a:prstGeom>
          <a:gradFill>
            <a:gsLst>
              <a:gs pos="0">
                <a:srgbClr val="CDCFD1"/>
              </a:gs>
              <a:gs pos="100000">
                <a:srgbClr val="FFFFFF"/>
              </a:gs>
            </a:gsLst>
            <a:lin ang="0" scaled="1"/>
          </a:gradFill>
          <a:ln w="12700">
            <a:noFill/>
          </a:ln>
        </p:spPr>
        <p:txBody>
          <a:bodyPr vert="horz" lIns="91440" tIns="91440" rIns="91440" bIns="91440" rtlCol="0" anchor="ctr" anchorCtr="0">
            <a:noAutofit/>
          </a:bodyPr>
          <a:lstStyle>
            <a:lvl1pPr marL="171450" indent="-171450" algn="l" defTabSz="914400" rtl="0" eaLnBrk="1" latinLnBrk="0" hangingPunct="1">
              <a:lnSpc>
                <a:spcPct val="95000"/>
              </a:lnSpc>
              <a:spcBef>
                <a:spcPts val="600"/>
              </a:spcBef>
              <a:spcAft>
                <a:spcPts val="300"/>
              </a:spcAft>
              <a:buClr>
                <a:schemeClr val="accent1"/>
              </a:buClr>
              <a:buFont typeface="Arial" pitchFamily="34" charset="0"/>
              <a:buChar char="•"/>
              <a:defRPr sz="1800" kern="1200">
                <a:solidFill>
                  <a:schemeClr val="tx1"/>
                </a:solidFill>
                <a:latin typeface="Arial" pitchFamily="34" charset="0"/>
                <a:ea typeface="+mn-ea"/>
                <a:cs typeface="Arial" pitchFamily="34" charset="0"/>
              </a:defRPr>
            </a:lvl1pPr>
            <a:lvl2pPr marL="400050" indent="-171450" algn="l" defTabSz="914400" rtl="0" eaLnBrk="1" latinLnBrk="0" hangingPunct="1">
              <a:lnSpc>
                <a:spcPct val="95000"/>
              </a:lnSpc>
              <a:spcBef>
                <a:spcPts val="300"/>
              </a:spcBef>
              <a:spcAft>
                <a:spcPts val="300"/>
              </a:spcAft>
              <a:buFont typeface="Arial" pitchFamily="34" charset="0"/>
              <a:buChar char="–"/>
              <a:defRPr sz="1600" kern="1200">
                <a:solidFill>
                  <a:schemeClr val="tx1"/>
                </a:solidFill>
                <a:latin typeface="Arial" pitchFamily="34" charset="0"/>
                <a:ea typeface="+mn-ea"/>
                <a:cs typeface="Arial" pitchFamily="34" charset="0"/>
              </a:defRPr>
            </a:lvl2pPr>
            <a:lvl3pPr marL="571500" indent="-114300" algn="l" defTabSz="914400" rtl="0" eaLnBrk="1" latinLnBrk="0" hangingPunct="1">
              <a:lnSpc>
                <a:spcPct val="95000"/>
              </a:lnSpc>
              <a:spcBef>
                <a:spcPts val="300"/>
              </a:spcBef>
              <a:spcAft>
                <a:spcPts val="300"/>
              </a:spcAft>
              <a:buClr>
                <a:schemeClr val="accent1"/>
              </a:buClr>
              <a:buFont typeface="Arial" pitchFamily="34" charset="0"/>
              <a:buChar char="•"/>
              <a:defRPr sz="1400" kern="1200">
                <a:solidFill>
                  <a:schemeClr val="tx1"/>
                </a:solidFill>
                <a:latin typeface="Arial" pitchFamily="34" charset="0"/>
                <a:ea typeface="+mn-ea"/>
                <a:cs typeface="Arial" pitchFamily="34" charset="0"/>
              </a:defRPr>
            </a:lvl3pPr>
            <a:lvl4pPr marL="857250" indent="-171450" algn="l" defTabSz="914400" rtl="0" eaLnBrk="1" latinLnBrk="0" hangingPunct="1">
              <a:lnSpc>
                <a:spcPct val="95000"/>
              </a:lnSpc>
              <a:spcBef>
                <a:spcPts val="300"/>
              </a:spcBef>
              <a:spcAft>
                <a:spcPts val="300"/>
              </a:spcAft>
              <a:buFont typeface="Arial" pitchFamily="34" charset="0"/>
              <a:buChar char="–"/>
              <a:defRPr sz="1400" kern="1200">
                <a:solidFill>
                  <a:schemeClr val="tx1"/>
                </a:solidFill>
                <a:latin typeface="Arial" pitchFamily="34" charset="0"/>
                <a:ea typeface="+mn-ea"/>
                <a:cs typeface="Arial" pitchFamily="34" charset="0"/>
              </a:defRPr>
            </a:lvl4pPr>
            <a:lvl5pPr marL="1028700" indent="-114300" algn="l" defTabSz="914400" rtl="0" eaLnBrk="1" latinLnBrk="0" hangingPunct="1">
              <a:lnSpc>
                <a:spcPct val="95000"/>
              </a:lnSpc>
              <a:spcBef>
                <a:spcPts val="300"/>
              </a:spcBef>
              <a:spcAft>
                <a:spcPts val="300"/>
              </a:spcAft>
              <a:buClr>
                <a:schemeClr val="accent1"/>
              </a:buClr>
              <a:buFont typeface="Arial" pitchFamily="34" charset="0"/>
              <a:buChar char="•"/>
              <a:tabLst/>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14300" indent="-114300">
              <a:spcBef>
                <a:spcPts val="300"/>
              </a:spcBef>
              <a:spcAft>
                <a:spcPts val="0"/>
              </a:spcAft>
              <a:buClrTx/>
            </a:pPr>
            <a:r>
              <a:rPr lang="en-US" sz="1200" dirty="0" smtClean="0">
                <a:solidFill>
                  <a:srgbClr val="53565A"/>
                </a:solidFill>
              </a:rPr>
              <a:t>Categorizations of impact for a finding (bug, vulnerability, or code smell), categorized into Blocker, Critical, Major, Minor, and Info</a:t>
            </a:r>
          </a:p>
          <a:p>
            <a:pPr marL="114300" indent="-114300">
              <a:spcBef>
                <a:spcPts val="300"/>
              </a:spcBef>
              <a:spcAft>
                <a:spcPts val="0"/>
              </a:spcAft>
              <a:buClrTx/>
            </a:pPr>
            <a:r>
              <a:rPr lang="en-US" sz="1200" dirty="0" smtClean="0">
                <a:solidFill>
                  <a:srgbClr val="53565A"/>
                </a:solidFill>
              </a:rPr>
              <a:t>Defined with the definition of a rule</a:t>
            </a:r>
          </a:p>
          <a:p>
            <a:pPr marL="114300" indent="-114300">
              <a:spcBef>
                <a:spcPts val="300"/>
              </a:spcBef>
              <a:spcAft>
                <a:spcPts val="0"/>
              </a:spcAft>
              <a:buClrTx/>
            </a:pPr>
            <a:r>
              <a:rPr lang="en-US" sz="1200" i="1" dirty="0" smtClean="0">
                <a:solidFill>
                  <a:srgbClr val="53565A"/>
                </a:solidFill>
              </a:rPr>
              <a:t>Sourced with rules but may be customized and curated </a:t>
            </a:r>
            <a:r>
              <a:rPr lang="en-US" sz="1200" i="1" dirty="0">
                <a:solidFill>
                  <a:srgbClr val="53565A"/>
                </a:solidFill>
              </a:rPr>
              <a:t>by </a:t>
            </a:r>
            <a:r>
              <a:rPr lang="en-US" sz="1200" i="1" dirty="0" smtClean="0">
                <a:solidFill>
                  <a:srgbClr val="53565A"/>
                </a:solidFill>
              </a:rPr>
              <a:t>Optum</a:t>
            </a:r>
            <a:endParaRPr lang="en-US" sz="1200" i="1" dirty="0">
              <a:solidFill>
                <a:srgbClr val="53565A"/>
              </a:solidFill>
            </a:endParaRPr>
          </a:p>
        </p:txBody>
      </p:sp>
      <p:sp>
        <p:nvSpPr>
          <p:cNvPr id="12" name="Rectangle 11"/>
          <p:cNvSpPr/>
          <p:nvPr/>
        </p:nvSpPr>
        <p:spPr>
          <a:xfrm>
            <a:off x="1137128" y="5105400"/>
            <a:ext cx="1600200" cy="838200"/>
          </a:xfrm>
          <a:prstGeom prst="rect">
            <a:avLst/>
          </a:prstGeom>
          <a:solidFill>
            <a:srgbClr val="A22B38"/>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91440" tIns="91440" rIns="91440" bIns="91440" rtlCol="0" anchor="ctr" anchorCtr="0"/>
          <a:lstStyle/>
          <a:p>
            <a:pPr algn="ctr"/>
            <a:r>
              <a:rPr lang="en-US" sz="1500" b="1" kern="0" dirty="0">
                <a:solidFill>
                  <a:sysClr val="window" lastClr="FFFFFF"/>
                </a:solidFill>
              </a:rPr>
              <a:t>“New” Code</a:t>
            </a:r>
          </a:p>
        </p:txBody>
      </p:sp>
      <p:sp>
        <p:nvSpPr>
          <p:cNvPr id="13" name="Content Placeholder 2"/>
          <p:cNvSpPr txBox="1">
            <a:spLocks/>
          </p:cNvSpPr>
          <p:nvPr/>
        </p:nvSpPr>
        <p:spPr>
          <a:xfrm>
            <a:off x="2941319" y="5105400"/>
            <a:ext cx="5878477" cy="838200"/>
          </a:xfrm>
          <a:prstGeom prst="rect">
            <a:avLst/>
          </a:prstGeom>
          <a:gradFill>
            <a:gsLst>
              <a:gs pos="0">
                <a:srgbClr val="CDCFD1"/>
              </a:gs>
              <a:gs pos="100000">
                <a:srgbClr val="FFFFFF"/>
              </a:gs>
            </a:gsLst>
            <a:lin ang="0" scaled="1"/>
          </a:gradFill>
          <a:ln w="12700">
            <a:noFill/>
          </a:ln>
        </p:spPr>
        <p:txBody>
          <a:bodyPr vert="horz" lIns="91440" tIns="91440" rIns="91440" bIns="91440" rtlCol="0" anchor="ctr" anchorCtr="0">
            <a:noAutofit/>
          </a:bodyPr>
          <a:lstStyle>
            <a:lvl1pPr marL="171450" indent="-171450" algn="l" defTabSz="914400" rtl="0" eaLnBrk="1" latinLnBrk="0" hangingPunct="1">
              <a:lnSpc>
                <a:spcPct val="95000"/>
              </a:lnSpc>
              <a:spcBef>
                <a:spcPts val="600"/>
              </a:spcBef>
              <a:spcAft>
                <a:spcPts val="300"/>
              </a:spcAft>
              <a:buClr>
                <a:schemeClr val="accent1"/>
              </a:buClr>
              <a:buFont typeface="Arial" pitchFamily="34" charset="0"/>
              <a:buChar char="•"/>
              <a:defRPr sz="1800" kern="1200">
                <a:solidFill>
                  <a:schemeClr val="tx1"/>
                </a:solidFill>
                <a:latin typeface="Arial" pitchFamily="34" charset="0"/>
                <a:ea typeface="+mn-ea"/>
                <a:cs typeface="Arial" pitchFamily="34" charset="0"/>
              </a:defRPr>
            </a:lvl1pPr>
            <a:lvl2pPr marL="400050" indent="-171450" algn="l" defTabSz="914400" rtl="0" eaLnBrk="1" latinLnBrk="0" hangingPunct="1">
              <a:lnSpc>
                <a:spcPct val="95000"/>
              </a:lnSpc>
              <a:spcBef>
                <a:spcPts val="300"/>
              </a:spcBef>
              <a:spcAft>
                <a:spcPts val="300"/>
              </a:spcAft>
              <a:buFont typeface="Arial" pitchFamily="34" charset="0"/>
              <a:buChar char="–"/>
              <a:defRPr sz="1600" kern="1200">
                <a:solidFill>
                  <a:schemeClr val="tx1"/>
                </a:solidFill>
                <a:latin typeface="Arial" pitchFamily="34" charset="0"/>
                <a:ea typeface="+mn-ea"/>
                <a:cs typeface="Arial" pitchFamily="34" charset="0"/>
              </a:defRPr>
            </a:lvl2pPr>
            <a:lvl3pPr marL="571500" indent="-114300" algn="l" defTabSz="914400" rtl="0" eaLnBrk="1" latinLnBrk="0" hangingPunct="1">
              <a:lnSpc>
                <a:spcPct val="95000"/>
              </a:lnSpc>
              <a:spcBef>
                <a:spcPts val="300"/>
              </a:spcBef>
              <a:spcAft>
                <a:spcPts val="300"/>
              </a:spcAft>
              <a:buClr>
                <a:schemeClr val="accent1"/>
              </a:buClr>
              <a:buFont typeface="Arial" pitchFamily="34" charset="0"/>
              <a:buChar char="•"/>
              <a:defRPr sz="1400" kern="1200">
                <a:solidFill>
                  <a:schemeClr val="tx1"/>
                </a:solidFill>
                <a:latin typeface="Arial" pitchFamily="34" charset="0"/>
                <a:ea typeface="+mn-ea"/>
                <a:cs typeface="Arial" pitchFamily="34" charset="0"/>
              </a:defRPr>
            </a:lvl3pPr>
            <a:lvl4pPr marL="857250" indent="-171450" algn="l" defTabSz="914400" rtl="0" eaLnBrk="1" latinLnBrk="0" hangingPunct="1">
              <a:lnSpc>
                <a:spcPct val="95000"/>
              </a:lnSpc>
              <a:spcBef>
                <a:spcPts val="300"/>
              </a:spcBef>
              <a:spcAft>
                <a:spcPts val="300"/>
              </a:spcAft>
              <a:buFont typeface="Arial" pitchFamily="34" charset="0"/>
              <a:buChar char="–"/>
              <a:defRPr sz="1400" kern="1200">
                <a:solidFill>
                  <a:schemeClr val="tx1"/>
                </a:solidFill>
                <a:latin typeface="Arial" pitchFamily="34" charset="0"/>
                <a:ea typeface="+mn-ea"/>
                <a:cs typeface="Arial" pitchFamily="34" charset="0"/>
              </a:defRPr>
            </a:lvl4pPr>
            <a:lvl5pPr marL="1028700" indent="-114300" algn="l" defTabSz="914400" rtl="0" eaLnBrk="1" latinLnBrk="0" hangingPunct="1">
              <a:lnSpc>
                <a:spcPct val="95000"/>
              </a:lnSpc>
              <a:spcBef>
                <a:spcPts val="300"/>
              </a:spcBef>
              <a:spcAft>
                <a:spcPts val="300"/>
              </a:spcAft>
              <a:buClr>
                <a:schemeClr val="accent1"/>
              </a:buClr>
              <a:buFont typeface="Arial" pitchFamily="34" charset="0"/>
              <a:buChar char="•"/>
              <a:tabLst/>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14300" indent="-114300">
              <a:spcBef>
                <a:spcPts val="300"/>
              </a:spcBef>
              <a:spcAft>
                <a:spcPts val="0"/>
              </a:spcAft>
              <a:buClrTx/>
            </a:pPr>
            <a:r>
              <a:rPr lang="en-US" sz="1200" dirty="0" smtClean="0">
                <a:solidFill>
                  <a:srgbClr val="53565A"/>
                </a:solidFill>
              </a:rPr>
              <a:t>Differentiating concept allowing teams can hold new code to a higher standards than while “catching up” on quality for code written previously at a managed pace</a:t>
            </a:r>
          </a:p>
          <a:p>
            <a:pPr marL="114300" indent="-114300">
              <a:spcBef>
                <a:spcPts val="300"/>
              </a:spcBef>
              <a:spcAft>
                <a:spcPts val="0"/>
              </a:spcAft>
              <a:buClrTx/>
            </a:pPr>
            <a:r>
              <a:rPr lang="en-US" sz="1200" dirty="0" smtClean="0">
                <a:solidFill>
                  <a:srgbClr val="53565A"/>
                </a:solidFill>
              </a:rPr>
              <a:t>Defined currently as lines of code added or changed on or since Jan 1, 2018</a:t>
            </a:r>
          </a:p>
          <a:p>
            <a:pPr marL="114300" indent="-114300">
              <a:spcBef>
                <a:spcPts val="300"/>
              </a:spcBef>
              <a:spcAft>
                <a:spcPts val="0"/>
              </a:spcAft>
              <a:buClrTx/>
            </a:pPr>
            <a:r>
              <a:rPr lang="en-US" sz="1200" i="1" dirty="0" smtClean="0">
                <a:solidFill>
                  <a:srgbClr val="53565A"/>
                </a:solidFill>
              </a:rPr>
              <a:t>Date threshold set by Optum</a:t>
            </a:r>
            <a:endParaRPr lang="en-US" sz="1200" i="1" dirty="0">
              <a:solidFill>
                <a:srgbClr val="53565A"/>
              </a:solidFill>
            </a:endParaRPr>
          </a:p>
        </p:txBody>
      </p:sp>
    </p:spTree>
    <p:extLst>
      <p:ext uri="{BB962C8B-B14F-4D97-AF65-F5344CB8AC3E}">
        <p14:creationId xmlns:p14="http://schemas.microsoft.com/office/powerpoint/2010/main" val="12088215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Freeform 14"/>
          <p:cNvSpPr/>
          <p:nvPr/>
        </p:nvSpPr>
        <p:spPr>
          <a:xfrm rot="5400000">
            <a:off x="4150742" y="-4150737"/>
            <a:ext cx="887107" cy="9188585"/>
          </a:xfrm>
          <a:custGeom>
            <a:avLst/>
            <a:gdLst>
              <a:gd name="connsiteX0" fmla="*/ 0 w 7504416"/>
              <a:gd name="connsiteY0" fmla="*/ 0 h 612781"/>
              <a:gd name="connsiteX1" fmla="*/ 7504416 w 7504416"/>
              <a:gd name="connsiteY1" fmla="*/ 0 h 612781"/>
              <a:gd name="connsiteX2" fmla="*/ 7504416 w 7504416"/>
              <a:gd name="connsiteY2" fmla="*/ 612781 h 612781"/>
              <a:gd name="connsiteX3" fmla="*/ 0 w 7504416"/>
              <a:gd name="connsiteY3" fmla="*/ 612781 h 612781"/>
              <a:gd name="connsiteX4" fmla="*/ 0 w 7504416"/>
              <a:gd name="connsiteY4" fmla="*/ 0 h 612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04416" h="612781">
                <a:moveTo>
                  <a:pt x="0" y="0"/>
                </a:moveTo>
                <a:lnTo>
                  <a:pt x="7504416" y="0"/>
                </a:lnTo>
                <a:lnTo>
                  <a:pt x="7504416" y="612781"/>
                </a:lnTo>
                <a:lnTo>
                  <a:pt x="0" y="612781"/>
                </a:lnTo>
                <a:lnTo>
                  <a:pt x="0" y="0"/>
                </a:lnTo>
                <a:close/>
              </a:path>
            </a:pathLst>
          </a:custGeom>
          <a:solidFill>
            <a:srgbClr val="A50021"/>
          </a:solidFill>
          <a:ln w="19050">
            <a:noFill/>
          </a:ln>
        </p:spPr>
        <p:txBody>
          <a:bodyPr wrap="square" lIns="0" tIns="91440" rIns="0" bIns="91440" rtlCol="0" anchor="ctr" anchorCtr="0">
            <a:noAutofit/>
          </a:bodyPr>
          <a:lstStyle/>
          <a:p>
            <a:pPr algn="ctr">
              <a:lnSpc>
                <a:spcPct val="95000"/>
              </a:lnSpc>
            </a:pPr>
            <a:endParaRPr lang="en-US" sz="1400" dirty="0">
              <a:solidFill>
                <a:prstClr val="white"/>
              </a:solidFill>
              <a:cs typeface="Arial" pitchFamily="34" charset="0"/>
            </a:endParaRPr>
          </a:p>
        </p:txBody>
      </p:sp>
      <p:sp>
        <p:nvSpPr>
          <p:cNvPr id="16" name="Title 1"/>
          <p:cNvSpPr>
            <a:spLocks noGrp="1"/>
          </p:cNvSpPr>
          <p:nvPr>
            <p:ph type="title"/>
          </p:nvPr>
        </p:nvSpPr>
        <p:spPr>
          <a:xfrm>
            <a:off x="270782" y="76200"/>
            <a:ext cx="8226425" cy="749147"/>
          </a:xfrm>
        </p:spPr>
        <p:txBody>
          <a:bodyPr>
            <a:normAutofit/>
          </a:bodyPr>
          <a:lstStyle/>
          <a:p>
            <a:pPr eaLnBrk="1" hangingPunct="1"/>
            <a:r>
              <a:rPr lang="en-US" altLang="en-US" sz="1800" dirty="0" smtClean="0">
                <a:solidFill>
                  <a:schemeClr val="bg1"/>
                </a:solidFill>
              </a:rPr>
              <a:t>Code Quality</a:t>
            </a:r>
            <a:br>
              <a:rPr lang="en-US" altLang="en-US" sz="1800" dirty="0" smtClean="0">
                <a:solidFill>
                  <a:schemeClr val="bg1"/>
                </a:solidFill>
              </a:rPr>
            </a:br>
            <a:r>
              <a:rPr lang="en-US" altLang="en-US" sz="2400" b="1" dirty="0" smtClean="0">
                <a:solidFill>
                  <a:schemeClr val="bg1"/>
                </a:solidFill>
              </a:rPr>
              <a:t>Understanding Code Quality Goals</a:t>
            </a:r>
            <a:endParaRPr lang="en-US" altLang="en-US" b="1" dirty="0" smtClean="0">
              <a:solidFill>
                <a:schemeClr val="bg1"/>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1443132666"/>
              </p:ext>
            </p:extLst>
          </p:nvPr>
        </p:nvGraphicFramePr>
        <p:xfrm>
          <a:off x="3228375" y="2075763"/>
          <a:ext cx="5745076" cy="3791637"/>
        </p:xfrm>
        <a:graphic>
          <a:graphicData uri="http://schemas.openxmlformats.org/drawingml/2006/table">
            <a:tbl>
              <a:tblPr/>
              <a:tblGrid>
                <a:gridCol w="762000"/>
                <a:gridCol w="533400"/>
                <a:gridCol w="533400"/>
                <a:gridCol w="533400"/>
                <a:gridCol w="582512"/>
                <a:gridCol w="700091"/>
                <a:gridCol w="700091"/>
                <a:gridCol w="700091"/>
                <a:gridCol w="700091"/>
              </a:tblGrid>
              <a:tr h="402905">
                <a:tc>
                  <a:txBody>
                    <a:bodyPr/>
                    <a:lstStyle/>
                    <a:p>
                      <a:pPr algn="l" fontAlgn="b"/>
                      <a:endParaRPr lang="en-US" sz="1200" b="0" i="0" u="none" strike="noStrike" dirty="0">
                        <a:solidFill>
                          <a:srgbClr val="FFFFFF"/>
                        </a:solidFill>
                        <a:effectLst/>
                        <a:latin typeface="Calibri"/>
                      </a:endParaRPr>
                    </a:p>
                  </a:txBody>
                  <a:tcPr marL="6664" marR="6664" marT="66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gridSpan="5">
                  <a:txBody>
                    <a:bodyPr/>
                    <a:lstStyle/>
                    <a:p>
                      <a:pPr algn="ctr" fontAlgn="b"/>
                      <a:r>
                        <a:rPr lang="en-US" sz="1400" b="1" i="0" u="none" strike="noStrike" dirty="0" smtClean="0">
                          <a:solidFill>
                            <a:schemeClr val="bg2">
                              <a:lumMod val="50000"/>
                            </a:schemeClr>
                          </a:solidFill>
                          <a:effectLst/>
                          <a:latin typeface="Calibri"/>
                        </a:rPr>
                        <a:t>Static</a:t>
                      </a:r>
                      <a:r>
                        <a:rPr lang="en-US" sz="1400" b="1" i="0" u="none" strike="noStrike" baseline="0" dirty="0" smtClean="0">
                          <a:solidFill>
                            <a:schemeClr val="bg2">
                              <a:lumMod val="50000"/>
                            </a:schemeClr>
                          </a:solidFill>
                          <a:effectLst/>
                          <a:latin typeface="Calibri"/>
                        </a:rPr>
                        <a:t> Analysis Issues</a:t>
                      </a:r>
                      <a:endParaRPr lang="en-US" sz="1400" b="1" i="0" u="none" strike="noStrike" dirty="0">
                        <a:solidFill>
                          <a:schemeClr val="bg2">
                            <a:lumMod val="50000"/>
                          </a:schemeClr>
                        </a:solidFill>
                        <a:effectLst/>
                        <a:latin typeface="Calibri"/>
                      </a:endParaRPr>
                    </a:p>
                  </a:txBody>
                  <a:tcPr marL="6664" marR="6664" marT="666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algn="ctr" fontAlgn="b"/>
                      <a:endParaRPr lang="en-US" sz="1200" b="0" i="0" u="none" strike="noStrike" dirty="0">
                        <a:solidFill>
                          <a:srgbClr val="FFFFFF"/>
                        </a:solidFill>
                        <a:effectLst/>
                        <a:latin typeface="Calibri"/>
                      </a:endParaRPr>
                    </a:p>
                  </a:txBody>
                  <a:tcPr marL="6664" marR="6664" marT="66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hMerge="1">
                  <a:txBody>
                    <a:bodyPr/>
                    <a:lstStyle/>
                    <a:p>
                      <a:pPr algn="ctr" fontAlgn="b"/>
                      <a:endParaRPr lang="en-US" sz="1200" b="0" i="0" u="none" strike="noStrike" dirty="0">
                        <a:solidFill>
                          <a:srgbClr val="FFFFFF"/>
                        </a:solidFill>
                        <a:effectLst/>
                        <a:latin typeface="Calibri"/>
                      </a:endParaRPr>
                    </a:p>
                  </a:txBody>
                  <a:tcPr marL="6664" marR="6664" marT="66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hMerge="1">
                  <a:txBody>
                    <a:bodyPr/>
                    <a:lstStyle/>
                    <a:p>
                      <a:pPr algn="ctr" fontAlgn="b"/>
                      <a:endParaRPr lang="en-US" sz="1200" b="0" i="0" u="none" strike="noStrike" dirty="0">
                        <a:solidFill>
                          <a:srgbClr val="FFFFFF"/>
                        </a:solidFill>
                        <a:effectLst/>
                        <a:latin typeface="Calibri"/>
                      </a:endParaRPr>
                    </a:p>
                  </a:txBody>
                  <a:tcPr marL="6664" marR="6664" marT="66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hMerge="1">
                  <a:txBody>
                    <a:bodyPr/>
                    <a:lstStyle/>
                    <a:p>
                      <a:pPr algn="ctr" fontAlgn="b"/>
                      <a:endParaRPr lang="en-US" sz="1200" b="0" i="0" u="none" strike="noStrike" dirty="0">
                        <a:solidFill>
                          <a:srgbClr val="FFFFFF"/>
                        </a:solidFill>
                        <a:effectLst/>
                        <a:latin typeface="Calibri"/>
                      </a:endParaRPr>
                    </a:p>
                  </a:txBody>
                  <a:tcPr marL="6664" marR="6664" marT="66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gridSpan="2">
                  <a:txBody>
                    <a:bodyPr/>
                    <a:lstStyle/>
                    <a:p>
                      <a:pPr algn="ctr" fontAlgn="b"/>
                      <a:r>
                        <a:rPr lang="en-US" sz="1400" b="1" i="0" u="none" strike="noStrike" dirty="0" smtClean="0">
                          <a:solidFill>
                            <a:schemeClr val="bg2">
                              <a:lumMod val="50000"/>
                            </a:schemeClr>
                          </a:solidFill>
                          <a:effectLst/>
                          <a:latin typeface="Calibri"/>
                        </a:rPr>
                        <a:t>Code Coverage</a:t>
                      </a:r>
                      <a:endParaRPr lang="en-US" sz="1400" b="1" i="0" u="none" strike="noStrike" dirty="0">
                        <a:solidFill>
                          <a:schemeClr val="bg2">
                            <a:lumMod val="50000"/>
                          </a:schemeClr>
                        </a:solidFill>
                        <a:effectLst/>
                        <a:latin typeface="Calibri"/>
                      </a:endParaRPr>
                    </a:p>
                  </a:txBody>
                  <a:tcPr marL="6664" marR="6664" marT="666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algn="ctr" fontAlgn="b"/>
                      <a:endParaRPr lang="en-US" sz="1200" b="0" i="0" u="none" strike="noStrike" dirty="0">
                        <a:solidFill>
                          <a:srgbClr val="FFFFFF"/>
                        </a:solidFill>
                        <a:effectLst/>
                        <a:latin typeface="Calibri"/>
                      </a:endParaRPr>
                    </a:p>
                  </a:txBody>
                  <a:tcPr marL="6664" marR="6664" marT="66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fontAlgn="b"/>
                      <a:r>
                        <a:rPr lang="en-US" sz="1400" b="1" i="0" u="none" strike="noStrike" dirty="0" smtClean="0">
                          <a:solidFill>
                            <a:schemeClr val="bg2">
                              <a:lumMod val="50000"/>
                            </a:schemeClr>
                          </a:solidFill>
                          <a:effectLst/>
                          <a:latin typeface="Calibri"/>
                        </a:rPr>
                        <a:t>Unit</a:t>
                      </a:r>
                      <a:r>
                        <a:rPr lang="en-US" sz="1400" b="1" i="0" u="none" strike="noStrike" baseline="0" dirty="0" smtClean="0">
                          <a:solidFill>
                            <a:schemeClr val="bg2">
                              <a:lumMod val="50000"/>
                            </a:schemeClr>
                          </a:solidFill>
                          <a:effectLst/>
                          <a:latin typeface="Calibri"/>
                        </a:rPr>
                        <a:t> Tests</a:t>
                      </a:r>
                      <a:endParaRPr lang="en-US" sz="1400" b="1" i="0" u="none" strike="noStrike" dirty="0">
                        <a:solidFill>
                          <a:schemeClr val="bg2">
                            <a:lumMod val="50000"/>
                          </a:schemeClr>
                        </a:solidFill>
                        <a:effectLst/>
                        <a:latin typeface="Calibri"/>
                      </a:endParaRPr>
                    </a:p>
                  </a:txBody>
                  <a:tcPr marL="6664" marR="6664" marT="666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r h="344321">
                <a:tc>
                  <a:txBody>
                    <a:bodyPr/>
                    <a:lstStyle/>
                    <a:p>
                      <a:pPr algn="ctr" fontAlgn="b"/>
                      <a:r>
                        <a:rPr lang="en-US" sz="1200" b="1" i="0" u="none" strike="noStrike" dirty="0" smtClean="0">
                          <a:solidFill>
                            <a:schemeClr val="bg2">
                              <a:lumMod val="50000"/>
                            </a:schemeClr>
                          </a:solidFill>
                          <a:effectLst/>
                          <a:latin typeface="Calibri"/>
                        </a:rPr>
                        <a:t>Quality Gate</a:t>
                      </a:r>
                      <a:endParaRPr lang="en-US" sz="1200" b="1" i="0" u="none" strike="noStrike" dirty="0">
                        <a:solidFill>
                          <a:schemeClr val="bg2">
                            <a:lumMod val="50000"/>
                          </a:schemeClr>
                        </a:solidFill>
                        <a:effectLst/>
                        <a:latin typeface="Calibri"/>
                      </a:endParaRPr>
                    </a:p>
                  </a:txBody>
                  <a:tcPr marL="6664" marR="6664" marT="66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200" b="0" i="0" u="none" strike="noStrike" dirty="0" smtClean="0">
                          <a:solidFill>
                            <a:srgbClr val="FFFFFF"/>
                          </a:solidFill>
                          <a:effectLst/>
                          <a:latin typeface="Calibri"/>
                        </a:rPr>
                        <a:t>New</a:t>
                      </a:r>
                      <a:r>
                        <a:rPr lang="en-US" sz="1200" b="0" i="0" u="none" strike="noStrike" baseline="0" dirty="0" smtClean="0">
                          <a:solidFill>
                            <a:srgbClr val="FFFFFF"/>
                          </a:solidFill>
                          <a:effectLst/>
                          <a:latin typeface="Calibri"/>
                        </a:rPr>
                        <a:t> </a:t>
                      </a:r>
                    </a:p>
                    <a:p>
                      <a:pPr algn="ctr" fontAlgn="b"/>
                      <a:r>
                        <a:rPr lang="en-US" sz="1200" b="0" i="0" u="none" strike="noStrike" dirty="0" smtClean="0">
                          <a:solidFill>
                            <a:srgbClr val="FFFFFF"/>
                          </a:solidFill>
                          <a:effectLst/>
                          <a:latin typeface="Calibri"/>
                        </a:rPr>
                        <a:t>Blocker</a:t>
                      </a:r>
                      <a:endParaRPr lang="en-US" sz="1200" b="0" i="0" u="none" strike="noStrike" dirty="0">
                        <a:solidFill>
                          <a:srgbClr val="FFFFFF"/>
                        </a:solidFill>
                        <a:effectLst/>
                        <a:latin typeface="Calibri"/>
                      </a:endParaRPr>
                    </a:p>
                  </a:txBody>
                  <a:tcPr marL="6664" marR="6664" marT="66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algn="ctr" fontAlgn="b"/>
                      <a:r>
                        <a:rPr lang="en-US" sz="1200" b="0" i="0" u="none" strike="noStrike" dirty="0" smtClean="0">
                          <a:solidFill>
                            <a:srgbClr val="FFFFFF"/>
                          </a:solidFill>
                          <a:effectLst/>
                          <a:latin typeface="Calibri"/>
                        </a:rPr>
                        <a:t>New</a:t>
                      </a:r>
                    </a:p>
                    <a:p>
                      <a:pPr algn="ctr" fontAlgn="b"/>
                      <a:r>
                        <a:rPr lang="en-US" sz="1200" b="0" i="0" u="none" strike="noStrike" dirty="0" smtClean="0">
                          <a:solidFill>
                            <a:srgbClr val="FFFFFF"/>
                          </a:solidFill>
                          <a:effectLst/>
                          <a:latin typeface="Calibri"/>
                        </a:rPr>
                        <a:t>Critical</a:t>
                      </a:r>
                      <a:endParaRPr lang="en-US" sz="1200" b="0" i="0" u="none" strike="noStrike" dirty="0">
                        <a:solidFill>
                          <a:srgbClr val="FFFFFF"/>
                        </a:solidFill>
                        <a:effectLst/>
                        <a:latin typeface="Calibri"/>
                      </a:endParaRPr>
                    </a:p>
                  </a:txBody>
                  <a:tcPr marL="6664" marR="6664" marT="66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algn="ctr" fontAlgn="b"/>
                      <a:r>
                        <a:rPr lang="en-US" sz="1200" b="0" i="0" u="none" strike="noStrike" dirty="0" smtClean="0">
                          <a:solidFill>
                            <a:srgbClr val="FFFFFF"/>
                          </a:solidFill>
                          <a:effectLst/>
                          <a:latin typeface="Calibri"/>
                        </a:rPr>
                        <a:t>Overall</a:t>
                      </a:r>
                    </a:p>
                    <a:p>
                      <a:pPr algn="ctr" fontAlgn="b"/>
                      <a:r>
                        <a:rPr lang="en-US" sz="1200" b="0" i="0" u="none" strike="noStrike" dirty="0" smtClean="0">
                          <a:solidFill>
                            <a:srgbClr val="FFFFFF"/>
                          </a:solidFill>
                          <a:effectLst/>
                          <a:latin typeface="Calibri"/>
                        </a:rPr>
                        <a:t>Blocker</a:t>
                      </a:r>
                      <a:endParaRPr lang="en-US" sz="1200" b="0" i="0" u="none" strike="noStrike" dirty="0">
                        <a:solidFill>
                          <a:srgbClr val="FFFFFF"/>
                        </a:solidFill>
                        <a:effectLst/>
                        <a:latin typeface="Calibri"/>
                      </a:endParaRPr>
                    </a:p>
                  </a:txBody>
                  <a:tcPr marL="6664" marR="6664" marT="66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en-US" sz="1200" b="0" i="0" u="none" strike="noStrike" dirty="0" smtClean="0">
                          <a:solidFill>
                            <a:srgbClr val="FFFFFF"/>
                          </a:solidFill>
                          <a:effectLst/>
                          <a:latin typeface="Calibri"/>
                        </a:rPr>
                        <a:t>Overall</a:t>
                      </a:r>
                    </a:p>
                    <a:p>
                      <a:pPr algn="ctr" fontAlgn="b"/>
                      <a:r>
                        <a:rPr lang="en-US" sz="1200" b="0" i="0" u="none" strike="noStrike" dirty="0" smtClean="0">
                          <a:solidFill>
                            <a:srgbClr val="FFFFFF"/>
                          </a:solidFill>
                          <a:effectLst/>
                          <a:latin typeface="Calibri"/>
                        </a:rPr>
                        <a:t>Critical</a:t>
                      </a:r>
                      <a:endParaRPr lang="en-US" sz="1200" b="0" i="0" u="none" strike="noStrike" dirty="0">
                        <a:solidFill>
                          <a:srgbClr val="FFFFFF"/>
                        </a:solidFill>
                        <a:effectLst/>
                        <a:latin typeface="Calibri"/>
                      </a:endParaRPr>
                    </a:p>
                  </a:txBody>
                  <a:tcPr marL="6664" marR="6664" marT="66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en-US" sz="1200" b="0" i="0" u="none" strike="noStrike" dirty="0" smtClean="0">
                          <a:solidFill>
                            <a:srgbClr val="FFFFFF"/>
                          </a:solidFill>
                          <a:effectLst/>
                          <a:latin typeface="Calibri"/>
                        </a:rPr>
                        <a:t>Overall</a:t>
                      </a:r>
                    </a:p>
                    <a:p>
                      <a:pPr algn="ctr" fontAlgn="b"/>
                      <a:r>
                        <a:rPr lang="en-US" sz="1200" b="0" i="0" u="none" strike="noStrike" dirty="0" smtClean="0">
                          <a:solidFill>
                            <a:srgbClr val="FFFFFF"/>
                          </a:solidFill>
                          <a:effectLst/>
                          <a:latin typeface="Calibri"/>
                        </a:rPr>
                        <a:t>Major</a:t>
                      </a:r>
                      <a:endParaRPr lang="en-US" sz="1200" b="0" i="0" u="none" strike="noStrike" dirty="0">
                        <a:solidFill>
                          <a:srgbClr val="FFFFFF"/>
                        </a:solidFill>
                        <a:effectLst/>
                        <a:latin typeface="Calibri"/>
                      </a:endParaRPr>
                    </a:p>
                  </a:txBody>
                  <a:tcPr marL="6664" marR="6664" marT="66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en-US" sz="1200" b="0" i="0" u="none" strike="noStrike" dirty="0" smtClean="0">
                          <a:solidFill>
                            <a:srgbClr val="FFFFFF"/>
                          </a:solidFill>
                          <a:effectLst/>
                          <a:latin typeface="Calibri"/>
                        </a:rPr>
                        <a:t>Overall</a:t>
                      </a:r>
                    </a:p>
                    <a:p>
                      <a:pPr algn="ctr" fontAlgn="b"/>
                      <a:r>
                        <a:rPr lang="en-US" sz="1200" b="0" i="0" u="none" strike="noStrike" dirty="0" smtClean="0">
                          <a:solidFill>
                            <a:srgbClr val="FFFFFF"/>
                          </a:solidFill>
                          <a:effectLst/>
                          <a:latin typeface="Calibri"/>
                        </a:rPr>
                        <a:t>Coverage</a:t>
                      </a:r>
                      <a:endParaRPr lang="en-US" sz="1200" b="0" i="0" u="none" strike="noStrike" dirty="0">
                        <a:solidFill>
                          <a:srgbClr val="FFFFFF"/>
                        </a:solidFill>
                        <a:effectLst/>
                        <a:latin typeface="Calibri"/>
                      </a:endParaRPr>
                    </a:p>
                  </a:txBody>
                  <a:tcPr marL="6664" marR="6664" marT="66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algn="ctr" fontAlgn="b"/>
                      <a:r>
                        <a:rPr lang="en-US" sz="1200" b="0" i="0" u="none" strike="noStrike" dirty="0" smtClean="0">
                          <a:solidFill>
                            <a:srgbClr val="FFFFFF"/>
                          </a:solidFill>
                          <a:effectLst/>
                          <a:latin typeface="Calibri"/>
                        </a:rPr>
                        <a:t>New Coverage</a:t>
                      </a:r>
                      <a:endParaRPr lang="en-US" sz="1200" b="0" i="0" u="none" strike="noStrike" dirty="0">
                        <a:solidFill>
                          <a:srgbClr val="FFFFFF"/>
                        </a:solidFill>
                        <a:effectLst/>
                        <a:latin typeface="Calibri"/>
                      </a:endParaRPr>
                    </a:p>
                  </a:txBody>
                  <a:tcPr marL="6664" marR="6664" marT="66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fontAlgn="b"/>
                      <a:r>
                        <a:rPr lang="en-US" sz="1200" b="0" i="0" u="none" strike="noStrike" dirty="0" smtClean="0">
                          <a:solidFill>
                            <a:srgbClr val="FFFFFF"/>
                          </a:solidFill>
                          <a:effectLst/>
                          <a:latin typeface="Calibri"/>
                        </a:rPr>
                        <a:t>#</a:t>
                      </a:r>
                      <a:endParaRPr lang="en-US" sz="1200" b="0" i="0" u="none" strike="noStrike" baseline="0" dirty="0" smtClean="0">
                        <a:solidFill>
                          <a:srgbClr val="FFFFFF"/>
                        </a:solidFill>
                        <a:effectLst/>
                        <a:latin typeface="Calibri"/>
                      </a:endParaRPr>
                    </a:p>
                    <a:p>
                      <a:pPr algn="ctr" fontAlgn="b"/>
                      <a:r>
                        <a:rPr lang="en-US" sz="1200" b="0" i="0" u="none" strike="noStrike" dirty="0" smtClean="0">
                          <a:solidFill>
                            <a:srgbClr val="FFFFFF"/>
                          </a:solidFill>
                          <a:effectLst/>
                          <a:latin typeface="Calibri"/>
                        </a:rPr>
                        <a:t>Failures</a:t>
                      </a:r>
                      <a:endParaRPr lang="en-US" sz="1200" b="0" i="0" u="none" strike="noStrike" dirty="0">
                        <a:solidFill>
                          <a:srgbClr val="FFFFFF"/>
                        </a:solidFill>
                        <a:effectLst/>
                        <a:latin typeface="Calibri"/>
                      </a:endParaRPr>
                    </a:p>
                  </a:txBody>
                  <a:tcPr marL="6664" marR="6664" marT="66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r>
              <a:tr h="229679">
                <a:tc>
                  <a:txBody>
                    <a:bodyPr/>
                    <a:lstStyle/>
                    <a:p>
                      <a:pPr algn="l" fontAlgn="b"/>
                      <a:r>
                        <a:rPr lang="en-US" sz="1000" b="1" i="0" u="none" strike="noStrike" dirty="0" smtClean="0">
                          <a:solidFill>
                            <a:schemeClr val="tx1"/>
                          </a:solidFill>
                          <a:effectLst/>
                          <a:latin typeface="Calibri"/>
                        </a:rPr>
                        <a:t>EXEMPT</a:t>
                      </a:r>
                      <a:endParaRPr lang="en-US" sz="1000" b="1" i="0" u="none" strike="noStrike" dirty="0">
                        <a:solidFill>
                          <a:schemeClr val="tx1"/>
                        </a:solidFill>
                        <a:effectLst/>
                        <a:latin typeface="Calibri"/>
                      </a:endParaRPr>
                    </a:p>
                  </a:txBody>
                  <a:tcPr marL="6664" marR="6664" marT="66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endParaRPr lang="en-US" sz="1000" b="1" i="0" u="none" strike="noStrike" dirty="0">
                        <a:solidFill>
                          <a:schemeClr val="bg1"/>
                        </a:solidFill>
                        <a:effectLst/>
                        <a:latin typeface="Calibri"/>
                      </a:endParaRPr>
                    </a:p>
                  </a:txBody>
                  <a:tcPr marL="6664" marR="6664" marT="66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65000"/>
                      </a:schemeClr>
                    </a:solidFill>
                  </a:tcPr>
                </a:tc>
                <a:tc>
                  <a:txBody>
                    <a:bodyPr/>
                    <a:lstStyle/>
                    <a:p>
                      <a:pPr algn="ctr" fontAlgn="b"/>
                      <a:endParaRPr lang="en-US" sz="1000" b="1" i="0" u="none" strike="noStrike" dirty="0">
                        <a:solidFill>
                          <a:schemeClr val="bg1"/>
                        </a:solidFill>
                        <a:effectLst/>
                        <a:latin typeface="Calibri"/>
                      </a:endParaRPr>
                    </a:p>
                  </a:txBody>
                  <a:tcPr marL="6664" marR="6664" marT="66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65000"/>
                      </a:schemeClr>
                    </a:solidFill>
                  </a:tcPr>
                </a:tc>
                <a:tc>
                  <a:txBody>
                    <a:bodyPr/>
                    <a:lstStyle/>
                    <a:p>
                      <a:pPr algn="l" fontAlgn="b"/>
                      <a:endParaRPr lang="en-US" sz="1000" b="1" i="0" u="none" strike="noStrike" dirty="0">
                        <a:solidFill>
                          <a:srgbClr val="000000"/>
                        </a:solidFill>
                        <a:effectLst/>
                        <a:latin typeface="Calibri"/>
                      </a:endParaRPr>
                    </a:p>
                  </a:txBody>
                  <a:tcPr marL="6664" marR="6664" marT="66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A6A6A6"/>
                    </a:solidFill>
                  </a:tcPr>
                </a:tc>
                <a:tc>
                  <a:txBody>
                    <a:bodyPr/>
                    <a:lstStyle/>
                    <a:p>
                      <a:pPr algn="l" fontAlgn="b"/>
                      <a:endParaRPr lang="en-US" sz="1000" b="1" i="0" u="none" strike="noStrike" dirty="0">
                        <a:solidFill>
                          <a:srgbClr val="000000"/>
                        </a:solidFill>
                        <a:effectLst/>
                        <a:latin typeface="Calibri"/>
                      </a:endParaRPr>
                    </a:p>
                  </a:txBody>
                  <a:tcPr marL="6664" marR="6664" marT="66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A6A6A6"/>
                    </a:solidFill>
                  </a:tcPr>
                </a:tc>
                <a:tc>
                  <a:txBody>
                    <a:bodyPr/>
                    <a:lstStyle/>
                    <a:p>
                      <a:pPr algn="l" fontAlgn="b"/>
                      <a:endParaRPr lang="en-US" sz="1000" b="1" i="0" u="none" strike="noStrike" dirty="0">
                        <a:solidFill>
                          <a:srgbClr val="000000"/>
                        </a:solidFill>
                        <a:effectLst/>
                        <a:latin typeface="Calibri"/>
                      </a:endParaRPr>
                    </a:p>
                  </a:txBody>
                  <a:tcPr marL="6664" marR="6664" marT="66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A6A6A6"/>
                    </a:solidFill>
                  </a:tcPr>
                </a:tc>
                <a:tc>
                  <a:txBody>
                    <a:bodyPr/>
                    <a:lstStyle/>
                    <a:p>
                      <a:pPr algn="l" fontAlgn="b"/>
                      <a:endParaRPr lang="en-US" sz="1000" b="1" i="0" u="none" strike="noStrike" dirty="0">
                        <a:solidFill>
                          <a:srgbClr val="000000"/>
                        </a:solidFill>
                        <a:effectLst/>
                        <a:latin typeface="Calibri"/>
                      </a:endParaRPr>
                    </a:p>
                  </a:txBody>
                  <a:tcPr marL="6664" marR="6664" marT="66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A6A6A6"/>
                    </a:solidFill>
                  </a:tcPr>
                </a:tc>
                <a:tc>
                  <a:txBody>
                    <a:bodyPr/>
                    <a:lstStyle/>
                    <a:p>
                      <a:pPr algn="ctr" fontAlgn="b"/>
                      <a:endParaRPr lang="en-US" sz="1000" b="1" i="0" u="none" strike="noStrike" dirty="0">
                        <a:solidFill>
                          <a:srgbClr val="FFFFFF"/>
                        </a:solidFill>
                        <a:effectLst/>
                        <a:latin typeface="Calibri"/>
                      </a:endParaRPr>
                    </a:p>
                  </a:txBody>
                  <a:tcPr marL="6664" marR="6664" marT="66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65000"/>
                      </a:schemeClr>
                    </a:solidFill>
                  </a:tcPr>
                </a:tc>
                <a:tc>
                  <a:txBody>
                    <a:bodyPr/>
                    <a:lstStyle/>
                    <a:p>
                      <a:pPr algn="ctr" fontAlgn="b"/>
                      <a:r>
                        <a:rPr lang="en-US" sz="1000" b="1" i="0" u="none" strike="noStrike" kern="1200" dirty="0" smtClean="0">
                          <a:solidFill>
                            <a:srgbClr val="FFFFFF"/>
                          </a:solidFill>
                          <a:effectLst/>
                          <a:latin typeface="Calibri"/>
                          <a:ea typeface="+mn-ea"/>
                          <a:cs typeface="+mn-cs"/>
                        </a:rPr>
                        <a:t>0</a:t>
                      </a:r>
                      <a:endParaRPr lang="en-US" sz="1000" b="1" i="0" u="none" strike="noStrike" kern="1200" dirty="0">
                        <a:solidFill>
                          <a:srgbClr val="FFFFFF"/>
                        </a:solidFill>
                        <a:effectLst/>
                        <a:latin typeface="Calibri"/>
                        <a:ea typeface="+mn-ea"/>
                        <a:cs typeface="+mn-cs"/>
                      </a:endParaRPr>
                    </a:p>
                  </a:txBody>
                  <a:tcPr marL="6664" marR="6664" marT="66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r>
              <a:tr h="229679">
                <a:tc>
                  <a:txBody>
                    <a:bodyPr/>
                    <a:lstStyle/>
                    <a:p>
                      <a:pPr algn="l" fontAlgn="b"/>
                      <a:r>
                        <a:rPr lang="en-US" sz="1000" b="1" i="0" u="none" strike="noStrike" dirty="0" smtClean="0">
                          <a:solidFill>
                            <a:schemeClr val="tx1"/>
                          </a:solidFill>
                          <a:effectLst/>
                          <a:latin typeface="Calibri"/>
                        </a:rPr>
                        <a:t>ADOPTION</a:t>
                      </a:r>
                      <a:endParaRPr lang="en-US" sz="1000" b="1" i="0" u="none" strike="noStrike" dirty="0">
                        <a:solidFill>
                          <a:schemeClr val="tx1"/>
                        </a:solidFill>
                        <a:effectLst/>
                        <a:latin typeface="Calibri"/>
                      </a:endParaRPr>
                    </a:p>
                  </a:txBody>
                  <a:tcPr marL="6664" marR="6664" marT="66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000" b="1" i="0" u="none" strike="noStrike" dirty="0" smtClean="0">
                          <a:solidFill>
                            <a:schemeClr val="bg1"/>
                          </a:solidFill>
                          <a:effectLst/>
                          <a:latin typeface="Calibri"/>
                        </a:rPr>
                        <a:t>0</a:t>
                      </a:r>
                      <a:endParaRPr lang="en-US" sz="1000" b="1" i="0" u="none" strike="noStrike" dirty="0">
                        <a:solidFill>
                          <a:schemeClr val="bg1"/>
                        </a:solidFill>
                        <a:effectLst/>
                        <a:latin typeface="Calibri"/>
                      </a:endParaRPr>
                    </a:p>
                  </a:txBody>
                  <a:tcPr marL="6664" marR="6664" marT="66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algn="ctr" fontAlgn="b"/>
                      <a:r>
                        <a:rPr lang="en-US" sz="1000" b="1" i="0" u="none" strike="noStrike" dirty="0" smtClean="0">
                          <a:solidFill>
                            <a:schemeClr val="bg1"/>
                          </a:solidFill>
                          <a:effectLst/>
                          <a:latin typeface="Calibri"/>
                        </a:rPr>
                        <a:t>0</a:t>
                      </a:r>
                      <a:endParaRPr lang="en-US" sz="1000" b="1" i="0" u="none" strike="noStrike" dirty="0">
                        <a:solidFill>
                          <a:schemeClr val="bg1"/>
                        </a:solidFill>
                        <a:effectLst/>
                        <a:latin typeface="Calibri"/>
                      </a:endParaRPr>
                    </a:p>
                  </a:txBody>
                  <a:tcPr marL="6664" marR="6664" marT="66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algn="l" fontAlgn="b"/>
                      <a:endParaRPr lang="en-US" sz="1000" b="1" i="0" u="none" strike="noStrike" dirty="0">
                        <a:solidFill>
                          <a:srgbClr val="000000"/>
                        </a:solidFill>
                        <a:effectLst/>
                        <a:latin typeface="Calibri"/>
                      </a:endParaRPr>
                    </a:p>
                  </a:txBody>
                  <a:tcPr marL="6664" marR="6664" marT="66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A6A6A6"/>
                    </a:solidFill>
                  </a:tcPr>
                </a:tc>
                <a:tc>
                  <a:txBody>
                    <a:bodyPr/>
                    <a:lstStyle/>
                    <a:p>
                      <a:pPr algn="l" fontAlgn="b"/>
                      <a:endParaRPr lang="en-US" sz="1000" b="1" i="0" u="none" strike="noStrike" dirty="0">
                        <a:solidFill>
                          <a:srgbClr val="000000"/>
                        </a:solidFill>
                        <a:effectLst/>
                        <a:latin typeface="Calibri"/>
                      </a:endParaRPr>
                    </a:p>
                  </a:txBody>
                  <a:tcPr marL="6664" marR="6664" marT="66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A6A6A6"/>
                    </a:solidFill>
                  </a:tcPr>
                </a:tc>
                <a:tc>
                  <a:txBody>
                    <a:bodyPr/>
                    <a:lstStyle/>
                    <a:p>
                      <a:pPr algn="l" fontAlgn="b"/>
                      <a:endParaRPr lang="en-US" sz="1000" b="1" i="0" u="none" strike="noStrike" dirty="0">
                        <a:solidFill>
                          <a:srgbClr val="000000"/>
                        </a:solidFill>
                        <a:effectLst/>
                        <a:latin typeface="Calibri"/>
                      </a:endParaRPr>
                    </a:p>
                  </a:txBody>
                  <a:tcPr marL="6664" marR="6664" marT="66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A6A6A6"/>
                    </a:solidFill>
                  </a:tcPr>
                </a:tc>
                <a:tc>
                  <a:txBody>
                    <a:bodyPr/>
                    <a:lstStyle/>
                    <a:p>
                      <a:pPr algn="l" fontAlgn="b"/>
                      <a:endParaRPr lang="en-US" sz="1000" b="1" i="0" u="none" strike="noStrike" dirty="0">
                        <a:solidFill>
                          <a:srgbClr val="000000"/>
                        </a:solidFill>
                        <a:effectLst/>
                        <a:latin typeface="Calibri"/>
                      </a:endParaRPr>
                    </a:p>
                  </a:txBody>
                  <a:tcPr marL="6664" marR="6664" marT="66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A6A6A6"/>
                    </a:solidFill>
                  </a:tcPr>
                </a:tc>
                <a:tc>
                  <a:txBody>
                    <a:bodyPr/>
                    <a:lstStyle/>
                    <a:p>
                      <a:pPr algn="ctr" fontAlgn="b"/>
                      <a:endParaRPr lang="en-US" sz="1000" b="1" i="0" u="none" strike="noStrike" dirty="0">
                        <a:solidFill>
                          <a:srgbClr val="FFFFFF"/>
                        </a:solidFill>
                        <a:effectLst/>
                        <a:latin typeface="Calibri"/>
                      </a:endParaRPr>
                    </a:p>
                  </a:txBody>
                  <a:tcPr marL="6664" marR="6664" marT="66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65000"/>
                      </a:schemeClr>
                    </a:solidFill>
                  </a:tcPr>
                </a:tc>
                <a:tc>
                  <a:txBody>
                    <a:bodyPr/>
                    <a:lstStyle/>
                    <a:p>
                      <a:pPr algn="ctr" fontAlgn="b"/>
                      <a:r>
                        <a:rPr lang="en-US" sz="1000" b="1" i="0" u="none" strike="noStrike" kern="1200" dirty="0" smtClean="0">
                          <a:solidFill>
                            <a:srgbClr val="FFFFFF"/>
                          </a:solidFill>
                          <a:effectLst/>
                          <a:latin typeface="Calibri"/>
                          <a:ea typeface="+mn-ea"/>
                          <a:cs typeface="+mn-cs"/>
                        </a:rPr>
                        <a:t>0</a:t>
                      </a:r>
                      <a:endParaRPr lang="en-US" sz="1000" b="1" i="0" u="none" strike="noStrike" kern="1200" dirty="0">
                        <a:solidFill>
                          <a:srgbClr val="FFFFFF"/>
                        </a:solidFill>
                        <a:effectLst/>
                        <a:latin typeface="Calibri"/>
                        <a:ea typeface="+mn-ea"/>
                        <a:cs typeface="+mn-cs"/>
                      </a:endParaRPr>
                    </a:p>
                  </a:txBody>
                  <a:tcPr marL="6664" marR="6664" marT="66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r>
              <a:tr h="229679">
                <a:tc>
                  <a:txBody>
                    <a:bodyPr/>
                    <a:lstStyle/>
                    <a:p>
                      <a:pPr algn="l" fontAlgn="b"/>
                      <a:r>
                        <a:rPr lang="en-US" sz="1000" b="1" i="0" u="none" strike="noStrike" dirty="0">
                          <a:solidFill>
                            <a:schemeClr val="tx1"/>
                          </a:solidFill>
                          <a:effectLst/>
                          <a:latin typeface="Calibri"/>
                        </a:rPr>
                        <a:t>Gate 00</a:t>
                      </a:r>
                    </a:p>
                  </a:txBody>
                  <a:tcPr marL="6664" marR="6664" marT="66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000" b="1" i="0" u="none" strike="noStrike" dirty="0" smtClean="0">
                          <a:solidFill>
                            <a:schemeClr val="bg1"/>
                          </a:solidFill>
                          <a:effectLst/>
                          <a:latin typeface="Calibri"/>
                        </a:rPr>
                        <a:t>0</a:t>
                      </a:r>
                      <a:endParaRPr lang="en-US" sz="1000" b="1" i="0" u="none" strike="noStrike" dirty="0">
                        <a:solidFill>
                          <a:schemeClr val="bg1"/>
                        </a:solidFill>
                        <a:effectLst/>
                        <a:latin typeface="Calibri"/>
                      </a:endParaRPr>
                    </a:p>
                  </a:txBody>
                  <a:tcPr marL="6664" marR="6664" marT="66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algn="ctr" fontAlgn="b"/>
                      <a:r>
                        <a:rPr lang="en-US" sz="1000" b="1" i="0" u="none" strike="noStrike" dirty="0" smtClean="0">
                          <a:solidFill>
                            <a:schemeClr val="bg1"/>
                          </a:solidFill>
                          <a:effectLst/>
                          <a:latin typeface="Calibri"/>
                        </a:rPr>
                        <a:t>0</a:t>
                      </a:r>
                      <a:endParaRPr lang="en-US" sz="1000" b="1" i="0" u="none" strike="noStrike" dirty="0">
                        <a:solidFill>
                          <a:schemeClr val="bg1"/>
                        </a:solidFill>
                        <a:effectLst/>
                        <a:latin typeface="Calibri"/>
                      </a:endParaRPr>
                    </a:p>
                  </a:txBody>
                  <a:tcPr marL="6664" marR="6664" marT="66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algn="l" fontAlgn="b"/>
                      <a:r>
                        <a:rPr lang="en-US" sz="1000" b="1" i="0" u="none" strike="noStrike" dirty="0">
                          <a:solidFill>
                            <a:srgbClr val="000000"/>
                          </a:solidFill>
                          <a:effectLst/>
                          <a:latin typeface="Calibri"/>
                        </a:rPr>
                        <a:t> </a:t>
                      </a:r>
                    </a:p>
                  </a:txBody>
                  <a:tcPr marL="6664" marR="6664" marT="66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A6A6A6"/>
                    </a:solidFill>
                  </a:tcPr>
                </a:tc>
                <a:tc>
                  <a:txBody>
                    <a:bodyPr/>
                    <a:lstStyle/>
                    <a:p>
                      <a:pPr algn="l" fontAlgn="b"/>
                      <a:r>
                        <a:rPr lang="en-US" sz="1000" b="1" i="0" u="none" strike="noStrike" dirty="0">
                          <a:solidFill>
                            <a:srgbClr val="000000"/>
                          </a:solidFill>
                          <a:effectLst/>
                          <a:latin typeface="Calibri"/>
                        </a:rPr>
                        <a:t> </a:t>
                      </a:r>
                    </a:p>
                  </a:txBody>
                  <a:tcPr marL="6664" marR="6664" marT="66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A6A6A6"/>
                    </a:solidFill>
                  </a:tcPr>
                </a:tc>
                <a:tc>
                  <a:txBody>
                    <a:bodyPr/>
                    <a:lstStyle/>
                    <a:p>
                      <a:pPr algn="l" fontAlgn="b"/>
                      <a:r>
                        <a:rPr lang="en-US" sz="1000" b="1" i="0" u="none" strike="noStrike" dirty="0">
                          <a:solidFill>
                            <a:srgbClr val="000000"/>
                          </a:solidFill>
                          <a:effectLst/>
                          <a:latin typeface="Calibri"/>
                        </a:rPr>
                        <a:t> </a:t>
                      </a:r>
                    </a:p>
                  </a:txBody>
                  <a:tcPr marL="6664" marR="6664" marT="66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A6A6A6"/>
                    </a:solidFill>
                  </a:tcPr>
                </a:tc>
                <a:tc>
                  <a:txBody>
                    <a:bodyPr/>
                    <a:lstStyle/>
                    <a:p>
                      <a:pPr algn="l" fontAlgn="b"/>
                      <a:r>
                        <a:rPr lang="en-US" sz="1000" b="1" i="0" u="none" strike="noStrike" dirty="0">
                          <a:solidFill>
                            <a:srgbClr val="000000"/>
                          </a:solidFill>
                          <a:effectLst/>
                          <a:latin typeface="Calibri"/>
                        </a:rPr>
                        <a:t> </a:t>
                      </a:r>
                    </a:p>
                  </a:txBody>
                  <a:tcPr marL="6664" marR="6664" marT="66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A6A6A6"/>
                    </a:solidFill>
                  </a:tcPr>
                </a:tc>
                <a:tc>
                  <a:txBody>
                    <a:bodyPr/>
                    <a:lstStyle/>
                    <a:p>
                      <a:pPr algn="ctr" fontAlgn="b"/>
                      <a:r>
                        <a:rPr lang="en-US" sz="1000" b="1" i="0" u="none" strike="noStrike" dirty="0" smtClean="0">
                          <a:solidFill>
                            <a:srgbClr val="FFFFFF"/>
                          </a:solidFill>
                          <a:effectLst/>
                          <a:latin typeface="Calibri"/>
                        </a:rPr>
                        <a:t>60</a:t>
                      </a:r>
                      <a:endParaRPr lang="en-US" sz="1000" b="1" i="0" u="none" strike="noStrike" dirty="0">
                        <a:solidFill>
                          <a:srgbClr val="FFFFFF"/>
                        </a:solidFill>
                        <a:effectLst/>
                        <a:latin typeface="Calibri"/>
                      </a:endParaRPr>
                    </a:p>
                  </a:txBody>
                  <a:tcPr marL="6664" marR="6664" marT="66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fontAlgn="b"/>
                      <a:r>
                        <a:rPr lang="en-US" sz="1000" b="1" i="0" u="none" strike="noStrike" kern="1200" dirty="0" smtClean="0">
                          <a:solidFill>
                            <a:srgbClr val="FFFFFF"/>
                          </a:solidFill>
                          <a:effectLst/>
                          <a:latin typeface="Calibri"/>
                          <a:ea typeface="+mn-ea"/>
                          <a:cs typeface="+mn-cs"/>
                        </a:rPr>
                        <a:t>0</a:t>
                      </a:r>
                      <a:endParaRPr lang="en-US" sz="1000" b="1" i="0" u="none" strike="noStrike" kern="1200" dirty="0">
                        <a:solidFill>
                          <a:srgbClr val="FFFFFF"/>
                        </a:solidFill>
                        <a:effectLst/>
                        <a:latin typeface="Calibri"/>
                        <a:ea typeface="+mn-ea"/>
                        <a:cs typeface="+mn-cs"/>
                      </a:endParaRPr>
                    </a:p>
                  </a:txBody>
                  <a:tcPr marL="6664" marR="6664" marT="66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r>
              <a:tr h="229679">
                <a:tc>
                  <a:txBody>
                    <a:bodyPr/>
                    <a:lstStyle/>
                    <a:p>
                      <a:pPr algn="l" fontAlgn="b"/>
                      <a:r>
                        <a:rPr lang="en-US" sz="1000" b="1" i="0" u="none" strike="noStrike" dirty="0">
                          <a:solidFill>
                            <a:schemeClr val="tx1"/>
                          </a:solidFill>
                          <a:effectLst/>
                          <a:latin typeface="Calibri"/>
                        </a:rPr>
                        <a:t>Gate 01</a:t>
                      </a:r>
                    </a:p>
                  </a:txBody>
                  <a:tcPr marL="6664" marR="6664" marT="66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000" b="1" i="0" u="none" strike="noStrike" dirty="0" smtClean="0">
                          <a:solidFill>
                            <a:schemeClr val="bg1"/>
                          </a:solidFill>
                          <a:effectLst/>
                          <a:latin typeface="Calibri"/>
                        </a:rPr>
                        <a:t>0</a:t>
                      </a:r>
                      <a:endParaRPr lang="en-US" sz="1000" b="1" i="0" u="none" strike="noStrike" dirty="0">
                        <a:solidFill>
                          <a:schemeClr val="bg1"/>
                        </a:solidFill>
                        <a:effectLst/>
                        <a:latin typeface="Calibri"/>
                      </a:endParaRPr>
                    </a:p>
                  </a:txBody>
                  <a:tcPr marL="6664" marR="6664" marT="66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algn="ctr" fontAlgn="b"/>
                      <a:r>
                        <a:rPr lang="en-US" sz="1000" b="1" i="0" u="none" strike="noStrike" dirty="0" smtClean="0">
                          <a:solidFill>
                            <a:schemeClr val="bg1"/>
                          </a:solidFill>
                          <a:effectLst/>
                          <a:latin typeface="Calibri"/>
                        </a:rPr>
                        <a:t>0</a:t>
                      </a:r>
                      <a:endParaRPr lang="en-US" sz="1000" b="1" i="0" u="none" strike="noStrike" dirty="0">
                        <a:solidFill>
                          <a:schemeClr val="bg1"/>
                        </a:solidFill>
                        <a:effectLst/>
                        <a:latin typeface="Calibri"/>
                      </a:endParaRPr>
                    </a:p>
                  </a:txBody>
                  <a:tcPr marL="6664" marR="6664" marT="66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algn="l" fontAlgn="b"/>
                      <a:r>
                        <a:rPr lang="en-US" sz="1000" b="1" i="0" u="none" strike="noStrike" dirty="0">
                          <a:solidFill>
                            <a:srgbClr val="000000"/>
                          </a:solidFill>
                          <a:effectLst/>
                          <a:latin typeface="Calibri"/>
                        </a:rPr>
                        <a:t> </a:t>
                      </a:r>
                    </a:p>
                  </a:txBody>
                  <a:tcPr marL="6664" marR="6664" marT="66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A6A6A6"/>
                    </a:solidFill>
                  </a:tcPr>
                </a:tc>
                <a:tc>
                  <a:txBody>
                    <a:bodyPr/>
                    <a:lstStyle/>
                    <a:p>
                      <a:pPr algn="l" fontAlgn="b"/>
                      <a:r>
                        <a:rPr lang="en-US" sz="1000" b="1" i="0" u="none" strike="noStrike">
                          <a:solidFill>
                            <a:srgbClr val="000000"/>
                          </a:solidFill>
                          <a:effectLst/>
                          <a:latin typeface="Calibri"/>
                        </a:rPr>
                        <a:t> </a:t>
                      </a:r>
                    </a:p>
                  </a:txBody>
                  <a:tcPr marL="6664" marR="6664" marT="66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A6A6A6"/>
                    </a:solidFill>
                  </a:tcPr>
                </a:tc>
                <a:tc>
                  <a:txBody>
                    <a:bodyPr/>
                    <a:lstStyle/>
                    <a:p>
                      <a:pPr algn="l" fontAlgn="b"/>
                      <a:r>
                        <a:rPr lang="en-US" sz="1000" b="1" i="0" u="none" strike="noStrike" dirty="0">
                          <a:solidFill>
                            <a:srgbClr val="000000"/>
                          </a:solidFill>
                          <a:effectLst/>
                          <a:latin typeface="Calibri"/>
                        </a:rPr>
                        <a:t> </a:t>
                      </a:r>
                    </a:p>
                  </a:txBody>
                  <a:tcPr marL="6664" marR="6664" marT="66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A6A6A6"/>
                    </a:solidFill>
                  </a:tcPr>
                </a:tc>
                <a:tc>
                  <a:txBody>
                    <a:bodyPr/>
                    <a:lstStyle/>
                    <a:p>
                      <a:pPr algn="ctr" fontAlgn="b"/>
                      <a:r>
                        <a:rPr lang="en-US" sz="1000" b="1" i="0" u="none" strike="noStrike" dirty="0" smtClean="0">
                          <a:solidFill>
                            <a:srgbClr val="FFFFFF"/>
                          </a:solidFill>
                          <a:effectLst/>
                          <a:latin typeface="Calibri"/>
                        </a:rPr>
                        <a:t>10</a:t>
                      </a:r>
                      <a:endParaRPr lang="en-US" sz="1000" b="1" i="0" u="none" strike="noStrike" dirty="0">
                        <a:solidFill>
                          <a:srgbClr val="FFFFFF"/>
                        </a:solidFill>
                        <a:effectLst/>
                        <a:latin typeface="Calibri"/>
                      </a:endParaRPr>
                    </a:p>
                  </a:txBody>
                  <a:tcPr marL="6664" marR="6664" marT="66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algn="ctr" fontAlgn="b"/>
                      <a:r>
                        <a:rPr lang="en-US" sz="1000" b="1" i="0" u="none" strike="noStrike" dirty="0" smtClean="0">
                          <a:solidFill>
                            <a:srgbClr val="FFFFFF"/>
                          </a:solidFill>
                          <a:effectLst/>
                          <a:latin typeface="Calibri"/>
                        </a:rPr>
                        <a:t>60</a:t>
                      </a:r>
                      <a:endParaRPr lang="en-US" sz="1000" b="1" i="0" u="none" strike="noStrike" dirty="0">
                        <a:solidFill>
                          <a:srgbClr val="FFFFFF"/>
                        </a:solidFill>
                        <a:effectLst/>
                        <a:latin typeface="Calibri"/>
                      </a:endParaRPr>
                    </a:p>
                  </a:txBody>
                  <a:tcPr marL="6664" marR="6664" marT="66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fontAlgn="b"/>
                      <a:r>
                        <a:rPr lang="en-US" sz="1000" b="1" i="0" u="none" strike="noStrike" dirty="0" smtClean="0">
                          <a:solidFill>
                            <a:srgbClr val="FFFFFF"/>
                          </a:solidFill>
                          <a:effectLst/>
                          <a:latin typeface="Calibri"/>
                        </a:rPr>
                        <a:t>0</a:t>
                      </a:r>
                      <a:endParaRPr lang="en-US" sz="1000" b="1" i="0" u="none" strike="noStrike" dirty="0">
                        <a:solidFill>
                          <a:srgbClr val="FFFFFF"/>
                        </a:solidFill>
                        <a:effectLst/>
                        <a:latin typeface="Calibri"/>
                      </a:endParaRPr>
                    </a:p>
                  </a:txBody>
                  <a:tcPr marL="6664" marR="6664" marT="66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r>
              <a:tr h="229679">
                <a:tc>
                  <a:txBody>
                    <a:bodyPr/>
                    <a:lstStyle/>
                    <a:p>
                      <a:pPr algn="l" fontAlgn="b"/>
                      <a:r>
                        <a:rPr lang="en-US" sz="1000" b="1" i="0" u="none" strike="noStrike" dirty="0">
                          <a:solidFill>
                            <a:schemeClr val="tx1"/>
                          </a:solidFill>
                          <a:effectLst/>
                          <a:latin typeface="Calibri"/>
                        </a:rPr>
                        <a:t>Gate 02</a:t>
                      </a:r>
                    </a:p>
                  </a:txBody>
                  <a:tcPr marL="6664" marR="6664" marT="66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000" b="1" i="0" u="none" strike="noStrike" dirty="0" smtClean="0">
                          <a:solidFill>
                            <a:srgbClr val="FFFFFF"/>
                          </a:solidFill>
                          <a:effectLst/>
                          <a:latin typeface="Calibri"/>
                        </a:rPr>
                        <a:t>0</a:t>
                      </a:r>
                      <a:endParaRPr lang="en-US" sz="1000" b="1" i="0" u="none" strike="noStrike" dirty="0">
                        <a:solidFill>
                          <a:srgbClr val="FFFFFF"/>
                        </a:solidFill>
                        <a:effectLst/>
                        <a:latin typeface="Calibri"/>
                      </a:endParaRPr>
                    </a:p>
                  </a:txBody>
                  <a:tcPr marL="6664" marR="6664" marT="66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algn="ctr" fontAlgn="b"/>
                      <a:r>
                        <a:rPr lang="en-US" sz="1000" b="1" i="0" u="none" strike="noStrike" dirty="0" smtClean="0">
                          <a:solidFill>
                            <a:srgbClr val="FFFFFF"/>
                          </a:solidFill>
                          <a:effectLst/>
                          <a:latin typeface="Calibri"/>
                        </a:rPr>
                        <a:t>0</a:t>
                      </a:r>
                      <a:endParaRPr lang="en-US" sz="1000" b="1" i="0" u="none" strike="noStrike" dirty="0">
                        <a:solidFill>
                          <a:srgbClr val="FFFFFF"/>
                        </a:solidFill>
                        <a:effectLst/>
                        <a:latin typeface="Calibri"/>
                      </a:endParaRPr>
                    </a:p>
                  </a:txBody>
                  <a:tcPr marL="6664" marR="6664" marT="66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algn="l" fontAlgn="b"/>
                      <a:r>
                        <a:rPr lang="en-US" sz="1000" b="1" i="0" u="none" strike="noStrike" dirty="0">
                          <a:solidFill>
                            <a:srgbClr val="000000"/>
                          </a:solidFill>
                          <a:effectLst/>
                          <a:latin typeface="Calibri"/>
                        </a:rPr>
                        <a:t> </a:t>
                      </a:r>
                    </a:p>
                  </a:txBody>
                  <a:tcPr marL="6664" marR="6664" marT="66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A6A6A6"/>
                    </a:solidFill>
                  </a:tcPr>
                </a:tc>
                <a:tc>
                  <a:txBody>
                    <a:bodyPr/>
                    <a:lstStyle/>
                    <a:p>
                      <a:pPr algn="l" fontAlgn="b"/>
                      <a:r>
                        <a:rPr lang="en-US" sz="1000" b="1" i="0" u="none" strike="noStrike" dirty="0">
                          <a:solidFill>
                            <a:srgbClr val="000000"/>
                          </a:solidFill>
                          <a:effectLst/>
                          <a:latin typeface="Calibri"/>
                        </a:rPr>
                        <a:t> </a:t>
                      </a:r>
                    </a:p>
                  </a:txBody>
                  <a:tcPr marL="6664" marR="6664" marT="66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A6A6A6"/>
                    </a:solidFill>
                  </a:tcPr>
                </a:tc>
                <a:tc>
                  <a:txBody>
                    <a:bodyPr/>
                    <a:lstStyle/>
                    <a:p>
                      <a:pPr algn="l" fontAlgn="b"/>
                      <a:r>
                        <a:rPr lang="en-US" sz="1000" b="1" i="0" u="none" strike="noStrike">
                          <a:solidFill>
                            <a:srgbClr val="000000"/>
                          </a:solidFill>
                          <a:effectLst/>
                          <a:latin typeface="Calibri"/>
                        </a:rPr>
                        <a:t> </a:t>
                      </a:r>
                    </a:p>
                  </a:txBody>
                  <a:tcPr marL="6664" marR="6664" marT="66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A6A6A6"/>
                    </a:solidFill>
                  </a:tcPr>
                </a:tc>
                <a:tc>
                  <a:txBody>
                    <a:bodyPr/>
                    <a:lstStyle/>
                    <a:p>
                      <a:pPr algn="ctr" fontAlgn="b"/>
                      <a:r>
                        <a:rPr lang="en-US" sz="1000" b="1" i="0" u="none" strike="noStrike" dirty="0" smtClean="0">
                          <a:solidFill>
                            <a:srgbClr val="FFFFFF"/>
                          </a:solidFill>
                          <a:effectLst/>
                          <a:latin typeface="Calibri"/>
                        </a:rPr>
                        <a:t>20</a:t>
                      </a:r>
                      <a:endParaRPr lang="en-US" sz="1000" b="1" i="0" u="none" strike="noStrike" dirty="0">
                        <a:solidFill>
                          <a:srgbClr val="FFFFFF"/>
                        </a:solidFill>
                        <a:effectLst/>
                        <a:latin typeface="Calibri"/>
                      </a:endParaRPr>
                    </a:p>
                  </a:txBody>
                  <a:tcPr marL="6664" marR="6664" marT="66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algn="ctr" fontAlgn="b"/>
                      <a:r>
                        <a:rPr lang="en-US" sz="1000" b="1" i="0" u="none" strike="noStrike" dirty="0" smtClean="0">
                          <a:solidFill>
                            <a:srgbClr val="FFFFFF"/>
                          </a:solidFill>
                          <a:effectLst/>
                          <a:latin typeface="Calibri"/>
                        </a:rPr>
                        <a:t>60</a:t>
                      </a:r>
                      <a:endParaRPr lang="en-US" sz="1000" b="1" i="0" u="none" strike="noStrike" dirty="0">
                        <a:solidFill>
                          <a:srgbClr val="FFFFFF"/>
                        </a:solidFill>
                        <a:effectLst/>
                        <a:latin typeface="Calibri"/>
                      </a:endParaRPr>
                    </a:p>
                  </a:txBody>
                  <a:tcPr marL="6664" marR="6664" marT="66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fontAlgn="b"/>
                      <a:r>
                        <a:rPr lang="en-US" sz="1000" b="1" i="0" u="none" strike="noStrike" dirty="0" smtClean="0">
                          <a:solidFill>
                            <a:srgbClr val="FFFFFF"/>
                          </a:solidFill>
                          <a:effectLst/>
                          <a:latin typeface="Calibri"/>
                        </a:rPr>
                        <a:t>0</a:t>
                      </a:r>
                      <a:endParaRPr lang="en-US" sz="1000" b="1" i="0" u="none" strike="noStrike" dirty="0">
                        <a:solidFill>
                          <a:srgbClr val="FFFFFF"/>
                        </a:solidFill>
                        <a:effectLst/>
                        <a:latin typeface="Calibri"/>
                      </a:endParaRPr>
                    </a:p>
                  </a:txBody>
                  <a:tcPr marL="6664" marR="6664" marT="66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r>
              <a:tr h="229679">
                <a:tc>
                  <a:txBody>
                    <a:bodyPr/>
                    <a:lstStyle/>
                    <a:p>
                      <a:pPr algn="l" fontAlgn="b"/>
                      <a:r>
                        <a:rPr lang="en-US" sz="1000" b="1" i="0" u="none" strike="noStrike" dirty="0">
                          <a:solidFill>
                            <a:schemeClr val="tx1"/>
                          </a:solidFill>
                          <a:effectLst/>
                          <a:latin typeface="Calibri"/>
                        </a:rPr>
                        <a:t>Gate 03</a:t>
                      </a:r>
                    </a:p>
                  </a:txBody>
                  <a:tcPr marL="6664" marR="6664" marT="66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000" b="1" i="0" u="none" strike="noStrike" dirty="0" smtClean="0">
                          <a:solidFill>
                            <a:srgbClr val="FFFFFF"/>
                          </a:solidFill>
                          <a:effectLst/>
                          <a:latin typeface="Calibri"/>
                        </a:rPr>
                        <a:t>0</a:t>
                      </a:r>
                      <a:endParaRPr lang="en-US" sz="1000" b="1" i="0" u="none" strike="noStrike" dirty="0">
                        <a:solidFill>
                          <a:srgbClr val="FFFFFF"/>
                        </a:solidFill>
                        <a:effectLst/>
                        <a:latin typeface="Calibri"/>
                      </a:endParaRPr>
                    </a:p>
                  </a:txBody>
                  <a:tcPr marL="6664" marR="6664" marT="66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algn="ctr" fontAlgn="b"/>
                      <a:r>
                        <a:rPr lang="en-US" sz="1000" b="1" i="0" u="none" strike="noStrike" dirty="0" smtClean="0">
                          <a:solidFill>
                            <a:srgbClr val="FFFFFF"/>
                          </a:solidFill>
                          <a:effectLst/>
                          <a:latin typeface="Calibri"/>
                        </a:rPr>
                        <a:t>0</a:t>
                      </a:r>
                      <a:endParaRPr lang="en-US" sz="1000" b="1" i="0" u="none" strike="noStrike" dirty="0">
                        <a:solidFill>
                          <a:srgbClr val="FFFFFF"/>
                        </a:solidFill>
                        <a:effectLst/>
                        <a:latin typeface="Calibri"/>
                      </a:endParaRPr>
                    </a:p>
                  </a:txBody>
                  <a:tcPr marL="6664" marR="6664" marT="66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en-US" sz="1000" b="1" i="0" u="none" strike="noStrike" dirty="0">
                          <a:solidFill>
                            <a:srgbClr val="000000"/>
                          </a:solidFill>
                          <a:effectLst/>
                          <a:latin typeface="Calibri"/>
                        </a:rPr>
                        <a:t> </a:t>
                      </a:r>
                      <a:r>
                        <a:rPr lang="en-US" sz="1000" b="1" i="0" u="none" strike="noStrike" dirty="0" smtClean="0">
                          <a:solidFill>
                            <a:srgbClr val="FFFFFF"/>
                          </a:solidFill>
                          <a:effectLst/>
                          <a:latin typeface="Calibri"/>
                        </a:rPr>
                        <a:t>0</a:t>
                      </a:r>
                    </a:p>
                  </a:txBody>
                  <a:tcPr marL="6664" marR="6664" marT="66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l" fontAlgn="b"/>
                      <a:r>
                        <a:rPr lang="en-US" sz="1000" b="1" i="0" u="none" strike="noStrike" dirty="0">
                          <a:solidFill>
                            <a:srgbClr val="000000"/>
                          </a:solidFill>
                          <a:effectLst/>
                          <a:latin typeface="Calibri"/>
                        </a:rPr>
                        <a:t> </a:t>
                      </a:r>
                    </a:p>
                  </a:txBody>
                  <a:tcPr marL="6664" marR="6664" marT="66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A6A6A6"/>
                    </a:solidFill>
                  </a:tcPr>
                </a:tc>
                <a:tc>
                  <a:txBody>
                    <a:bodyPr/>
                    <a:lstStyle/>
                    <a:p>
                      <a:pPr algn="l" fontAlgn="b"/>
                      <a:r>
                        <a:rPr lang="en-US" sz="1000" b="1" i="0" u="none" strike="noStrike">
                          <a:solidFill>
                            <a:srgbClr val="000000"/>
                          </a:solidFill>
                          <a:effectLst/>
                          <a:latin typeface="Calibri"/>
                        </a:rPr>
                        <a:t> </a:t>
                      </a:r>
                    </a:p>
                  </a:txBody>
                  <a:tcPr marL="6664" marR="6664" marT="66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A6A6A6"/>
                    </a:solidFill>
                  </a:tcPr>
                </a:tc>
                <a:tc>
                  <a:txBody>
                    <a:bodyPr/>
                    <a:lstStyle/>
                    <a:p>
                      <a:pPr algn="ctr" fontAlgn="b"/>
                      <a:r>
                        <a:rPr lang="en-US" sz="1000" b="1" i="0" u="none" strike="noStrike" dirty="0" smtClean="0">
                          <a:solidFill>
                            <a:srgbClr val="FFFFFF"/>
                          </a:solidFill>
                          <a:effectLst/>
                          <a:latin typeface="Calibri"/>
                        </a:rPr>
                        <a:t>30</a:t>
                      </a:r>
                      <a:endParaRPr lang="en-US" sz="1000" b="1" i="0" u="none" strike="noStrike" dirty="0">
                        <a:solidFill>
                          <a:srgbClr val="FFFFFF"/>
                        </a:solidFill>
                        <a:effectLst/>
                        <a:latin typeface="Calibri"/>
                      </a:endParaRPr>
                    </a:p>
                  </a:txBody>
                  <a:tcPr marL="6664" marR="6664" marT="66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algn="ctr" fontAlgn="b"/>
                      <a:r>
                        <a:rPr lang="en-US" sz="1000" b="1" i="0" u="none" strike="noStrike" dirty="0" smtClean="0">
                          <a:solidFill>
                            <a:srgbClr val="FFFFFF"/>
                          </a:solidFill>
                          <a:effectLst/>
                          <a:latin typeface="Calibri"/>
                        </a:rPr>
                        <a:t>60</a:t>
                      </a:r>
                      <a:endParaRPr lang="en-US" sz="1000" b="1" i="0" u="none" strike="noStrike" dirty="0">
                        <a:solidFill>
                          <a:srgbClr val="FFFFFF"/>
                        </a:solidFill>
                        <a:effectLst/>
                        <a:latin typeface="Calibri"/>
                      </a:endParaRPr>
                    </a:p>
                  </a:txBody>
                  <a:tcPr marL="6664" marR="6664" marT="66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fontAlgn="b"/>
                      <a:r>
                        <a:rPr lang="en-US" sz="1000" b="1" i="0" u="none" strike="noStrike" dirty="0" smtClean="0">
                          <a:solidFill>
                            <a:srgbClr val="FFFFFF"/>
                          </a:solidFill>
                          <a:effectLst/>
                          <a:latin typeface="Calibri"/>
                        </a:rPr>
                        <a:t>0</a:t>
                      </a:r>
                      <a:endParaRPr lang="en-US" sz="1000" b="1" i="0" u="none" strike="noStrike" dirty="0">
                        <a:solidFill>
                          <a:srgbClr val="FFFFFF"/>
                        </a:solidFill>
                        <a:effectLst/>
                        <a:latin typeface="Calibri"/>
                      </a:endParaRPr>
                    </a:p>
                  </a:txBody>
                  <a:tcPr marL="6664" marR="6664" marT="66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r>
              <a:tr h="229679">
                <a:tc>
                  <a:txBody>
                    <a:bodyPr/>
                    <a:lstStyle/>
                    <a:p>
                      <a:pPr algn="l" fontAlgn="b"/>
                      <a:r>
                        <a:rPr lang="en-US" sz="1000" b="1" i="0" u="none" strike="noStrike" dirty="0">
                          <a:solidFill>
                            <a:schemeClr val="tx1"/>
                          </a:solidFill>
                          <a:effectLst/>
                          <a:latin typeface="Calibri"/>
                        </a:rPr>
                        <a:t>Gate 04</a:t>
                      </a:r>
                    </a:p>
                  </a:txBody>
                  <a:tcPr marL="6664" marR="6664" marT="66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000" b="1" i="0" u="none" strike="noStrike" dirty="0" smtClean="0">
                          <a:solidFill>
                            <a:srgbClr val="FFFFFF"/>
                          </a:solidFill>
                          <a:effectLst/>
                          <a:latin typeface="Calibri"/>
                        </a:rPr>
                        <a:t>0</a:t>
                      </a:r>
                      <a:endParaRPr lang="en-US" sz="1000" b="1" i="0" u="none" strike="noStrike" dirty="0">
                        <a:solidFill>
                          <a:srgbClr val="FFFFFF"/>
                        </a:solidFill>
                        <a:effectLst/>
                        <a:latin typeface="Calibri"/>
                      </a:endParaRPr>
                    </a:p>
                  </a:txBody>
                  <a:tcPr marL="6664" marR="6664" marT="66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algn="ctr" fontAlgn="b"/>
                      <a:r>
                        <a:rPr lang="en-US" sz="1000" b="1" i="0" u="none" strike="noStrike" dirty="0" smtClean="0">
                          <a:solidFill>
                            <a:srgbClr val="FFFFFF"/>
                          </a:solidFill>
                          <a:effectLst/>
                          <a:latin typeface="Calibri"/>
                        </a:rPr>
                        <a:t>0</a:t>
                      </a:r>
                      <a:endParaRPr lang="en-US" sz="1000" b="1" i="0" u="none" strike="noStrike" dirty="0">
                        <a:solidFill>
                          <a:srgbClr val="FFFFFF"/>
                        </a:solidFill>
                        <a:effectLst/>
                        <a:latin typeface="Calibri"/>
                      </a:endParaRPr>
                    </a:p>
                  </a:txBody>
                  <a:tcPr marL="6664" marR="6664" marT="66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en-US" sz="1000" b="1" i="0" u="none" strike="noStrike" dirty="0" smtClean="0">
                          <a:solidFill>
                            <a:srgbClr val="000000"/>
                          </a:solidFill>
                          <a:effectLst/>
                          <a:latin typeface="Calibri"/>
                        </a:rPr>
                        <a:t> </a:t>
                      </a:r>
                      <a:r>
                        <a:rPr lang="en-US" sz="1000" b="1" i="0" u="none" strike="noStrike" dirty="0" smtClean="0">
                          <a:solidFill>
                            <a:srgbClr val="FFFFFF"/>
                          </a:solidFill>
                          <a:effectLst/>
                          <a:latin typeface="Calibri"/>
                        </a:rPr>
                        <a:t>0</a:t>
                      </a:r>
                    </a:p>
                  </a:txBody>
                  <a:tcPr marL="6664" marR="6664" marT="66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l" fontAlgn="b"/>
                      <a:r>
                        <a:rPr lang="en-US" sz="1000" b="1" i="0" u="none" strike="noStrike" dirty="0">
                          <a:solidFill>
                            <a:srgbClr val="000000"/>
                          </a:solidFill>
                          <a:effectLst/>
                          <a:latin typeface="Calibri"/>
                        </a:rPr>
                        <a:t> </a:t>
                      </a:r>
                    </a:p>
                  </a:txBody>
                  <a:tcPr marL="6664" marR="6664" marT="66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A6A6A6"/>
                    </a:solidFill>
                  </a:tcPr>
                </a:tc>
                <a:tc>
                  <a:txBody>
                    <a:bodyPr/>
                    <a:lstStyle/>
                    <a:p>
                      <a:pPr algn="l" fontAlgn="b"/>
                      <a:r>
                        <a:rPr lang="en-US" sz="1000" b="1" i="0" u="none" strike="noStrike" dirty="0">
                          <a:solidFill>
                            <a:srgbClr val="000000"/>
                          </a:solidFill>
                          <a:effectLst/>
                          <a:latin typeface="Calibri"/>
                        </a:rPr>
                        <a:t> </a:t>
                      </a:r>
                    </a:p>
                  </a:txBody>
                  <a:tcPr marL="6664" marR="6664" marT="66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A6A6A6"/>
                    </a:solidFill>
                  </a:tcPr>
                </a:tc>
                <a:tc>
                  <a:txBody>
                    <a:bodyPr/>
                    <a:lstStyle/>
                    <a:p>
                      <a:pPr algn="ctr" fontAlgn="b"/>
                      <a:r>
                        <a:rPr lang="en-US" sz="1000" b="1" i="0" u="none" strike="noStrike" dirty="0" smtClean="0">
                          <a:solidFill>
                            <a:srgbClr val="FFFFFF"/>
                          </a:solidFill>
                          <a:effectLst/>
                          <a:latin typeface="Calibri"/>
                        </a:rPr>
                        <a:t>40</a:t>
                      </a:r>
                      <a:endParaRPr lang="en-US" sz="1000" b="1" i="0" u="none" strike="noStrike" dirty="0">
                        <a:solidFill>
                          <a:srgbClr val="FFFFFF"/>
                        </a:solidFill>
                        <a:effectLst/>
                        <a:latin typeface="Calibri"/>
                      </a:endParaRPr>
                    </a:p>
                  </a:txBody>
                  <a:tcPr marL="6664" marR="6664" marT="66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algn="ctr" fontAlgn="b"/>
                      <a:r>
                        <a:rPr lang="en-US" sz="1000" b="1" i="0" u="none" strike="noStrike" dirty="0" smtClean="0">
                          <a:solidFill>
                            <a:srgbClr val="FFFFFF"/>
                          </a:solidFill>
                          <a:effectLst/>
                          <a:latin typeface="Calibri"/>
                        </a:rPr>
                        <a:t>60</a:t>
                      </a:r>
                      <a:endParaRPr lang="en-US" sz="1000" b="1" i="0" u="none" strike="noStrike" dirty="0">
                        <a:solidFill>
                          <a:srgbClr val="FFFFFF"/>
                        </a:solidFill>
                        <a:effectLst/>
                        <a:latin typeface="Calibri"/>
                      </a:endParaRPr>
                    </a:p>
                  </a:txBody>
                  <a:tcPr marL="6664" marR="6664" marT="66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fontAlgn="b"/>
                      <a:r>
                        <a:rPr lang="en-US" sz="1000" b="1" i="0" u="none" strike="noStrike" dirty="0" smtClean="0">
                          <a:solidFill>
                            <a:srgbClr val="FFFFFF"/>
                          </a:solidFill>
                          <a:effectLst/>
                          <a:latin typeface="Calibri"/>
                        </a:rPr>
                        <a:t>0</a:t>
                      </a:r>
                      <a:endParaRPr lang="en-US" sz="1000" b="1" i="0" u="none" strike="noStrike" dirty="0">
                        <a:solidFill>
                          <a:srgbClr val="FFFFFF"/>
                        </a:solidFill>
                        <a:effectLst/>
                        <a:latin typeface="Calibri"/>
                      </a:endParaRPr>
                    </a:p>
                  </a:txBody>
                  <a:tcPr marL="6664" marR="6664" marT="66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r>
              <a:tr h="229679">
                <a:tc>
                  <a:txBody>
                    <a:bodyPr/>
                    <a:lstStyle/>
                    <a:p>
                      <a:pPr algn="l" fontAlgn="b"/>
                      <a:r>
                        <a:rPr lang="en-US" sz="1000" b="1" i="0" u="none" strike="noStrike" dirty="0">
                          <a:solidFill>
                            <a:schemeClr val="tx1"/>
                          </a:solidFill>
                          <a:effectLst/>
                          <a:latin typeface="Calibri"/>
                        </a:rPr>
                        <a:t>Gate 05</a:t>
                      </a:r>
                    </a:p>
                  </a:txBody>
                  <a:tcPr marL="6664" marR="6664" marT="66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000" b="1" i="0" u="none" strike="noStrike" dirty="0" smtClean="0">
                          <a:solidFill>
                            <a:srgbClr val="FFFFFF"/>
                          </a:solidFill>
                          <a:effectLst/>
                          <a:latin typeface="Calibri"/>
                        </a:rPr>
                        <a:t>0</a:t>
                      </a:r>
                      <a:endParaRPr lang="en-US" sz="1000" b="1" i="0" u="none" strike="noStrike" dirty="0">
                        <a:solidFill>
                          <a:srgbClr val="FFFFFF"/>
                        </a:solidFill>
                        <a:effectLst/>
                        <a:latin typeface="Calibri"/>
                      </a:endParaRPr>
                    </a:p>
                  </a:txBody>
                  <a:tcPr marL="6664" marR="6664" marT="66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algn="ctr" fontAlgn="b"/>
                      <a:r>
                        <a:rPr lang="en-US" sz="1000" b="1" i="0" u="none" strike="noStrike" dirty="0" smtClean="0">
                          <a:solidFill>
                            <a:srgbClr val="FFFFFF"/>
                          </a:solidFill>
                          <a:effectLst/>
                          <a:latin typeface="Calibri"/>
                        </a:rPr>
                        <a:t>0</a:t>
                      </a:r>
                      <a:endParaRPr lang="en-US" sz="1000" b="1" i="0" u="none" strike="noStrike" dirty="0">
                        <a:solidFill>
                          <a:srgbClr val="FFFFFF"/>
                        </a:solidFill>
                        <a:effectLst/>
                        <a:latin typeface="Calibri"/>
                      </a:endParaRPr>
                    </a:p>
                  </a:txBody>
                  <a:tcPr marL="6664" marR="6664" marT="66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en-US" sz="1000" b="1" i="0" u="none" strike="noStrike" dirty="0" smtClean="0">
                          <a:solidFill>
                            <a:srgbClr val="000000"/>
                          </a:solidFill>
                          <a:effectLst/>
                          <a:latin typeface="Calibri"/>
                        </a:rPr>
                        <a:t> </a:t>
                      </a:r>
                      <a:r>
                        <a:rPr lang="en-US" sz="1000" b="1" i="0" u="none" strike="noStrike" dirty="0" smtClean="0">
                          <a:solidFill>
                            <a:srgbClr val="FFFFFF"/>
                          </a:solidFill>
                          <a:effectLst/>
                          <a:latin typeface="Calibri"/>
                        </a:rPr>
                        <a:t>0</a:t>
                      </a:r>
                    </a:p>
                  </a:txBody>
                  <a:tcPr marL="6664" marR="6664" marT="66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l" fontAlgn="b"/>
                      <a:r>
                        <a:rPr lang="en-US" sz="1000" b="1" i="0" u="none" strike="noStrike" dirty="0">
                          <a:solidFill>
                            <a:srgbClr val="000000"/>
                          </a:solidFill>
                          <a:effectLst/>
                          <a:latin typeface="Calibri"/>
                        </a:rPr>
                        <a:t> </a:t>
                      </a:r>
                    </a:p>
                  </a:txBody>
                  <a:tcPr marL="6664" marR="6664" marT="66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A6A6A6"/>
                    </a:solidFill>
                  </a:tcPr>
                </a:tc>
                <a:tc>
                  <a:txBody>
                    <a:bodyPr/>
                    <a:lstStyle/>
                    <a:p>
                      <a:pPr algn="l" fontAlgn="b"/>
                      <a:r>
                        <a:rPr lang="en-US" sz="1000" b="1" i="0" u="none" strike="noStrike" dirty="0">
                          <a:solidFill>
                            <a:srgbClr val="000000"/>
                          </a:solidFill>
                          <a:effectLst/>
                          <a:latin typeface="Calibri"/>
                        </a:rPr>
                        <a:t> </a:t>
                      </a:r>
                    </a:p>
                  </a:txBody>
                  <a:tcPr marL="6664" marR="6664" marT="66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A6A6A6"/>
                    </a:solidFill>
                  </a:tcPr>
                </a:tc>
                <a:tc>
                  <a:txBody>
                    <a:bodyPr/>
                    <a:lstStyle/>
                    <a:p>
                      <a:pPr algn="ctr" fontAlgn="b"/>
                      <a:r>
                        <a:rPr lang="en-US" sz="1000" b="1" i="0" u="none" strike="noStrike" dirty="0" smtClean="0">
                          <a:solidFill>
                            <a:schemeClr val="bg1"/>
                          </a:solidFill>
                          <a:effectLst/>
                          <a:latin typeface="Calibri"/>
                        </a:rPr>
                        <a:t>50</a:t>
                      </a:r>
                      <a:endParaRPr lang="en-US" sz="1000" b="1" i="0" u="none" strike="noStrike" dirty="0">
                        <a:solidFill>
                          <a:schemeClr val="bg1"/>
                        </a:solidFill>
                        <a:effectLst/>
                        <a:latin typeface="Calibri"/>
                      </a:endParaRPr>
                    </a:p>
                  </a:txBody>
                  <a:tcPr marL="6664" marR="6664" marT="66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algn="ctr" fontAlgn="b"/>
                      <a:r>
                        <a:rPr lang="en-US" sz="1000" b="1" i="0" u="none" strike="noStrike" dirty="0" smtClean="0">
                          <a:solidFill>
                            <a:srgbClr val="FFFFFF"/>
                          </a:solidFill>
                          <a:effectLst/>
                          <a:latin typeface="Calibri"/>
                        </a:rPr>
                        <a:t>60</a:t>
                      </a:r>
                      <a:endParaRPr lang="en-US" sz="1000" b="1" i="0" u="none" strike="noStrike" dirty="0">
                        <a:solidFill>
                          <a:srgbClr val="FFFFFF"/>
                        </a:solidFill>
                        <a:effectLst/>
                        <a:latin typeface="Calibri"/>
                      </a:endParaRPr>
                    </a:p>
                  </a:txBody>
                  <a:tcPr marL="6664" marR="6664" marT="66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fontAlgn="b"/>
                      <a:r>
                        <a:rPr lang="en-US" sz="1000" b="1" i="0" u="none" strike="noStrike" dirty="0" smtClean="0">
                          <a:solidFill>
                            <a:srgbClr val="FFFFFF"/>
                          </a:solidFill>
                          <a:effectLst/>
                          <a:latin typeface="Calibri"/>
                        </a:rPr>
                        <a:t>0</a:t>
                      </a:r>
                      <a:endParaRPr lang="en-US" sz="1000" b="1" i="0" u="none" strike="noStrike" dirty="0">
                        <a:solidFill>
                          <a:srgbClr val="FFFFFF"/>
                        </a:solidFill>
                        <a:effectLst/>
                        <a:latin typeface="Calibri"/>
                      </a:endParaRPr>
                    </a:p>
                  </a:txBody>
                  <a:tcPr marL="6664" marR="6664" marT="66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r>
              <a:tr h="229679">
                <a:tc>
                  <a:txBody>
                    <a:bodyPr/>
                    <a:lstStyle/>
                    <a:p>
                      <a:pPr algn="l" fontAlgn="b"/>
                      <a:r>
                        <a:rPr lang="en-US" sz="1000" b="1" i="0" u="none" strike="noStrike" dirty="0">
                          <a:solidFill>
                            <a:schemeClr val="tx1"/>
                          </a:solidFill>
                          <a:effectLst/>
                          <a:latin typeface="Calibri"/>
                        </a:rPr>
                        <a:t>Gate 06</a:t>
                      </a:r>
                    </a:p>
                  </a:txBody>
                  <a:tcPr marL="6664" marR="6664" marT="66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000" b="1" i="0" u="none" strike="noStrike" dirty="0" smtClean="0">
                          <a:solidFill>
                            <a:srgbClr val="FFFFFF"/>
                          </a:solidFill>
                          <a:effectLst/>
                          <a:latin typeface="Calibri"/>
                        </a:rPr>
                        <a:t>0</a:t>
                      </a:r>
                      <a:endParaRPr lang="en-US" sz="1000" b="1" i="0" u="none" strike="noStrike" dirty="0">
                        <a:solidFill>
                          <a:srgbClr val="FFFFFF"/>
                        </a:solidFill>
                        <a:effectLst/>
                        <a:latin typeface="Calibri"/>
                      </a:endParaRPr>
                    </a:p>
                  </a:txBody>
                  <a:tcPr marL="6664" marR="6664" marT="66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algn="ctr" fontAlgn="b"/>
                      <a:r>
                        <a:rPr lang="en-US" sz="1000" b="1" i="0" u="none" strike="noStrike" dirty="0" smtClean="0">
                          <a:solidFill>
                            <a:srgbClr val="FFFFFF"/>
                          </a:solidFill>
                          <a:effectLst/>
                          <a:latin typeface="Calibri"/>
                        </a:rPr>
                        <a:t>0</a:t>
                      </a:r>
                      <a:endParaRPr lang="en-US" sz="1000" b="1" i="0" u="none" strike="noStrike" dirty="0">
                        <a:solidFill>
                          <a:srgbClr val="FFFFFF"/>
                        </a:solidFill>
                        <a:effectLst/>
                        <a:latin typeface="Calibri"/>
                      </a:endParaRPr>
                    </a:p>
                  </a:txBody>
                  <a:tcPr marL="6664" marR="6664" marT="66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en-US" sz="1000" b="1" i="0" u="none" strike="noStrike" dirty="0" smtClean="0">
                          <a:solidFill>
                            <a:srgbClr val="000000"/>
                          </a:solidFill>
                          <a:effectLst/>
                          <a:latin typeface="Calibri"/>
                        </a:rPr>
                        <a:t> </a:t>
                      </a:r>
                      <a:r>
                        <a:rPr lang="en-US" sz="1000" b="1" i="0" u="none" strike="noStrike" dirty="0" smtClean="0">
                          <a:solidFill>
                            <a:srgbClr val="FFFFFF"/>
                          </a:solidFill>
                          <a:effectLst/>
                          <a:latin typeface="Calibri"/>
                        </a:rPr>
                        <a:t>0</a:t>
                      </a:r>
                    </a:p>
                  </a:txBody>
                  <a:tcPr marL="6664" marR="6664" marT="66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en-US" sz="1000" b="1" i="0" u="none" strike="noStrike" dirty="0" smtClean="0">
                          <a:solidFill>
                            <a:srgbClr val="000000"/>
                          </a:solidFill>
                          <a:effectLst/>
                          <a:latin typeface="Calibri"/>
                        </a:rPr>
                        <a:t> </a:t>
                      </a:r>
                      <a:r>
                        <a:rPr lang="en-US" sz="1000" b="1" i="0" u="none" strike="noStrike" dirty="0" smtClean="0">
                          <a:solidFill>
                            <a:srgbClr val="FFFFFF"/>
                          </a:solidFill>
                          <a:effectLst/>
                          <a:latin typeface="Calibri"/>
                        </a:rPr>
                        <a:t>0</a:t>
                      </a:r>
                    </a:p>
                  </a:txBody>
                  <a:tcPr marL="6664" marR="6664" marT="66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l" fontAlgn="b"/>
                      <a:r>
                        <a:rPr lang="en-US" sz="1000" b="1" i="0" u="none" strike="noStrike" dirty="0">
                          <a:solidFill>
                            <a:srgbClr val="000000"/>
                          </a:solidFill>
                          <a:effectLst/>
                          <a:latin typeface="Calibri"/>
                        </a:rPr>
                        <a:t> </a:t>
                      </a:r>
                    </a:p>
                  </a:txBody>
                  <a:tcPr marL="6664" marR="6664" marT="66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A6A6A6"/>
                    </a:solidFill>
                  </a:tcPr>
                </a:tc>
                <a:tc>
                  <a:txBody>
                    <a:bodyPr/>
                    <a:lstStyle/>
                    <a:p>
                      <a:pPr algn="ctr" fontAlgn="b"/>
                      <a:r>
                        <a:rPr lang="en-US" sz="1000" b="1" i="0" u="none" strike="noStrike" dirty="0" smtClean="0">
                          <a:solidFill>
                            <a:schemeClr val="bg1"/>
                          </a:solidFill>
                          <a:effectLst/>
                          <a:latin typeface="Calibri"/>
                        </a:rPr>
                        <a:t>60</a:t>
                      </a:r>
                      <a:endParaRPr lang="en-US" sz="1000" b="1" i="0" u="none" strike="noStrike" dirty="0">
                        <a:solidFill>
                          <a:schemeClr val="bg1"/>
                        </a:solidFill>
                        <a:effectLst/>
                        <a:latin typeface="Calibri"/>
                      </a:endParaRPr>
                    </a:p>
                  </a:txBody>
                  <a:tcPr marL="6664" marR="6664" marT="66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algn="ctr" fontAlgn="b"/>
                      <a:r>
                        <a:rPr lang="en-US" sz="1000" b="1" i="0" u="none" strike="noStrike" dirty="0" smtClean="0">
                          <a:solidFill>
                            <a:srgbClr val="FFFFFF"/>
                          </a:solidFill>
                          <a:effectLst/>
                          <a:latin typeface="Calibri"/>
                        </a:rPr>
                        <a:t>70</a:t>
                      </a:r>
                      <a:endParaRPr lang="en-US" sz="1000" b="1" i="0" u="none" strike="noStrike" dirty="0">
                        <a:solidFill>
                          <a:srgbClr val="FFFFFF"/>
                        </a:solidFill>
                        <a:effectLst/>
                        <a:latin typeface="Calibri"/>
                      </a:endParaRPr>
                    </a:p>
                  </a:txBody>
                  <a:tcPr marL="6664" marR="6664" marT="66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fontAlgn="b"/>
                      <a:r>
                        <a:rPr lang="en-US" sz="1000" b="1" i="0" u="none" strike="noStrike" dirty="0" smtClean="0">
                          <a:solidFill>
                            <a:srgbClr val="FFFFFF"/>
                          </a:solidFill>
                          <a:effectLst/>
                          <a:latin typeface="Calibri"/>
                        </a:rPr>
                        <a:t>0</a:t>
                      </a:r>
                      <a:endParaRPr lang="en-US" sz="1000" b="1" i="0" u="none" strike="noStrike" dirty="0">
                        <a:solidFill>
                          <a:srgbClr val="FFFFFF"/>
                        </a:solidFill>
                        <a:effectLst/>
                        <a:latin typeface="Calibri"/>
                      </a:endParaRPr>
                    </a:p>
                  </a:txBody>
                  <a:tcPr marL="6664" marR="6664" marT="66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r>
              <a:tr h="229679">
                <a:tc>
                  <a:txBody>
                    <a:bodyPr/>
                    <a:lstStyle/>
                    <a:p>
                      <a:pPr algn="l" fontAlgn="b"/>
                      <a:r>
                        <a:rPr lang="en-US" sz="1000" b="1" i="0" u="none" strike="noStrike" dirty="0">
                          <a:solidFill>
                            <a:schemeClr val="tx1"/>
                          </a:solidFill>
                          <a:effectLst/>
                          <a:latin typeface="Calibri"/>
                        </a:rPr>
                        <a:t>Gate 07</a:t>
                      </a:r>
                    </a:p>
                  </a:txBody>
                  <a:tcPr marL="6664" marR="6664" marT="66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000" b="1" i="0" u="none" strike="noStrike" dirty="0" smtClean="0">
                          <a:solidFill>
                            <a:srgbClr val="FFFFFF"/>
                          </a:solidFill>
                          <a:effectLst/>
                          <a:latin typeface="Calibri"/>
                        </a:rPr>
                        <a:t>0</a:t>
                      </a:r>
                      <a:endParaRPr lang="en-US" sz="1000" b="1" i="0" u="none" strike="noStrike" dirty="0">
                        <a:solidFill>
                          <a:srgbClr val="FFFFFF"/>
                        </a:solidFill>
                        <a:effectLst/>
                        <a:latin typeface="Calibri"/>
                      </a:endParaRPr>
                    </a:p>
                  </a:txBody>
                  <a:tcPr marL="6664" marR="6664" marT="66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algn="ctr" fontAlgn="b"/>
                      <a:r>
                        <a:rPr lang="en-US" sz="1000" b="1" i="0" u="none" strike="noStrike" dirty="0" smtClean="0">
                          <a:solidFill>
                            <a:srgbClr val="FFFFFF"/>
                          </a:solidFill>
                          <a:effectLst/>
                          <a:latin typeface="Calibri"/>
                        </a:rPr>
                        <a:t>0</a:t>
                      </a:r>
                      <a:endParaRPr lang="en-US" sz="1000" b="1" i="0" u="none" strike="noStrike" dirty="0">
                        <a:solidFill>
                          <a:srgbClr val="FFFFFF"/>
                        </a:solidFill>
                        <a:effectLst/>
                        <a:latin typeface="Calibri"/>
                      </a:endParaRPr>
                    </a:p>
                  </a:txBody>
                  <a:tcPr marL="6664" marR="6664" marT="66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en-US" sz="1000" b="1" i="0" u="none" strike="noStrike" dirty="0" smtClean="0">
                          <a:solidFill>
                            <a:srgbClr val="000000"/>
                          </a:solidFill>
                          <a:effectLst/>
                          <a:latin typeface="Calibri"/>
                        </a:rPr>
                        <a:t> </a:t>
                      </a:r>
                      <a:r>
                        <a:rPr lang="en-US" sz="1000" b="1" i="0" u="none" strike="noStrike" dirty="0" smtClean="0">
                          <a:solidFill>
                            <a:srgbClr val="FFFFFF"/>
                          </a:solidFill>
                          <a:effectLst/>
                          <a:latin typeface="Calibri"/>
                        </a:rPr>
                        <a:t>0</a:t>
                      </a:r>
                    </a:p>
                  </a:txBody>
                  <a:tcPr marL="6664" marR="6664" marT="66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en-US" sz="1000" b="1" i="0" u="none" strike="noStrike" dirty="0" smtClean="0">
                          <a:solidFill>
                            <a:srgbClr val="000000"/>
                          </a:solidFill>
                          <a:effectLst/>
                          <a:latin typeface="Calibri"/>
                        </a:rPr>
                        <a:t> </a:t>
                      </a:r>
                      <a:r>
                        <a:rPr lang="en-US" sz="1000" b="1" i="0" u="none" strike="noStrike" dirty="0" smtClean="0">
                          <a:solidFill>
                            <a:srgbClr val="FFFFFF"/>
                          </a:solidFill>
                          <a:effectLst/>
                          <a:latin typeface="Calibri"/>
                        </a:rPr>
                        <a:t>0</a:t>
                      </a:r>
                    </a:p>
                  </a:txBody>
                  <a:tcPr marL="6664" marR="6664" marT="66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l" fontAlgn="b"/>
                      <a:r>
                        <a:rPr lang="en-US" sz="1000" b="1" i="0" u="none" strike="noStrike" dirty="0">
                          <a:solidFill>
                            <a:srgbClr val="000000"/>
                          </a:solidFill>
                          <a:effectLst/>
                          <a:latin typeface="Calibri"/>
                        </a:rPr>
                        <a:t> </a:t>
                      </a:r>
                    </a:p>
                  </a:txBody>
                  <a:tcPr marL="6664" marR="6664" marT="66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A6A6A6"/>
                    </a:solidFill>
                  </a:tcPr>
                </a:tc>
                <a:tc>
                  <a:txBody>
                    <a:bodyPr/>
                    <a:lstStyle/>
                    <a:p>
                      <a:pPr algn="ctr" fontAlgn="b"/>
                      <a:r>
                        <a:rPr lang="en-US" sz="1000" b="1" i="0" u="none" strike="noStrike" dirty="0" smtClean="0">
                          <a:solidFill>
                            <a:schemeClr val="bg1"/>
                          </a:solidFill>
                          <a:effectLst/>
                          <a:latin typeface="Calibri"/>
                        </a:rPr>
                        <a:t>70</a:t>
                      </a:r>
                      <a:endParaRPr lang="en-US" sz="1000" b="1" i="0" u="none" strike="noStrike" dirty="0">
                        <a:solidFill>
                          <a:schemeClr val="bg1"/>
                        </a:solidFill>
                        <a:effectLst/>
                        <a:latin typeface="Calibri"/>
                      </a:endParaRPr>
                    </a:p>
                  </a:txBody>
                  <a:tcPr marL="6664" marR="6664" marT="66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algn="ctr" fontAlgn="b"/>
                      <a:r>
                        <a:rPr lang="en-US" sz="1000" b="1" i="0" u="none" strike="noStrike" dirty="0" smtClean="0">
                          <a:solidFill>
                            <a:srgbClr val="FFFFFF"/>
                          </a:solidFill>
                          <a:effectLst/>
                          <a:latin typeface="Calibri"/>
                        </a:rPr>
                        <a:t>70</a:t>
                      </a:r>
                      <a:endParaRPr lang="en-US" sz="1000" b="1" i="0" u="none" strike="noStrike" dirty="0">
                        <a:solidFill>
                          <a:srgbClr val="FFFFFF"/>
                        </a:solidFill>
                        <a:effectLst/>
                        <a:latin typeface="Calibri"/>
                      </a:endParaRPr>
                    </a:p>
                  </a:txBody>
                  <a:tcPr marL="6664" marR="6664" marT="66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fontAlgn="b"/>
                      <a:r>
                        <a:rPr lang="en-US" sz="1000" b="1" i="0" u="none" strike="noStrike" dirty="0" smtClean="0">
                          <a:solidFill>
                            <a:srgbClr val="FFFFFF"/>
                          </a:solidFill>
                          <a:effectLst/>
                          <a:latin typeface="Calibri"/>
                        </a:rPr>
                        <a:t>0</a:t>
                      </a:r>
                      <a:endParaRPr lang="en-US" sz="1000" b="1" i="0" u="none" strike="noStrike" dirty="0">
                        <a:solidFill>
                          <a:srgbClr val="FFFFFF"/>
                        </a:solidFill>
                        <a:effectLst/>
                        <a:latin typeface="Calibri"/>
                      </a:endParaRPr>
                    </a:p>
                  </a:txBody>
                  <a:tcPr marL="6664" marR="6664" marT="66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r>
              <a:tr h="229679">
                <a:tc>
                  <a:txBody>
                    <a:bodyPr/>
                    <a:lstStyle/>
                    <a:p>
                      <a:pPr algn="l" fontAlgn="b"/>
                      <a:r>
                        <a:rPr lang="en-US" sz="1000" b="1" i="0" u="none" strike="noStrike" dirty="0">
                          <a:solidFill>
                            <a:schemeClr val="tx1"/>
                          </a:solidFill>
                          <a:effectLst/>
                          <a:latin typeface="Calibri"/>
                        </a:rPr>
                        <a:t>Gate 08</a:t>
                      </a:r>
                    </a:p>
                  </a:txBody>
                  <a:tcPr marL="6664" marR="6664" marT="66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000" b="1" i="0" u="none" strike="noStrike" dirty="0" smtClean="0">
                          <a:solidFill>
                            <a:srgbClr val="FFFFFF"/>
                          </a:solidFill>
                          <a:effectLst/>
                          <a:latin typeface="Calibri"/>
                        </a:rPr>
                        <a:t>0</a:t>
                      </a:r>
                      <a:endParaRPr lang="en-US" sz="1000" b="1" i="0" u="none" strike="noStrike" dirty="0">
                        <a:solidFill>
                          <a:srgbClr val="FFFFFF"/>
                        </a:solidFill>
                        <a:effectLst/>
                        <a:latin typeface="Calibri"/>
                      </a:endParaRPr>
                    </a:p>
                  </a:txBody>
                  <a:tcPr marL="6664" marR="6664" marT="66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algn="ctr" fontAlgn="b"/>
                      <a:r>
                        <a:rPr lang="en-US" sz="1000" b="1" i="0" u="none" strike="noStrike" dirty="0" smtClean="0">
                          <a:solidFill>
                            <a:srgbClr val="FFFFFF"/>
                          </a:solidFill>
                          <a:effectLst/>
                          <a:latin typeface="Calibri"/>
                        </a:rPr>
                        <a:t>0</a:t>
                      </a:r>
                      <a:endParaRPr lang="en-US" sz="1000" b="1" i="0" u="none" strike="noStrike" dirty="0">
                        <a:solidFill>
                          <a:srgbClr val="FFFFFF"/>
                        </a:solidFill>
                        <a:effectLst/>
                        <a:latin typeface="Calibri"/>
                      </a:endParaRPr>
                    </a:p>
                  </a:txBody>
                  <a:tcPr marL="6664" marR="6664" marT="66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en-US" sz="1000" b="1" i="0" u="none" strike="noStrike" dirty="0" smtClean="0">
                          <a:solidFill>
                            <a:srgbClr val="000000"/>
                          </a:solidFill>
                          <a:effectLst/>
                          <a:latin typeface="Calibri"/>
                        </a:rPr>
                        <a:t> </a:t>
                      </a:r>
                      <a:r>
                        <a:rPr lang="en-US" sz="1000" b="1" i="0" u="none" strike="noStrike" dirty="0" smtClean="0">
                          <a:solidFill>
                            <a:srgbClr val="FFFFFF"/>
                          </a:solidFill>
                          <a:effectLst/>
                          <a:latin typeface="Calibri"/>
                        </a:rPr>
                        <a:t>0</a:t>
                      </a:r>
                    </a:p>
                  </a:txBody>
                  <a:tcPr marL="6664" marR="6664" marT="66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en-US" sz="1000" b="1" i="0" u="none" strike="noStrike" dirty="0" smtClean="0">
                          <a:solidFill>
                            <a:srgbClr val="000000"/>
                          </a:solidFill>
                          <a:effectLst/>
                          <a:latin typeface="Calibri"/>
                        </a:rPr>
                        <a:t> </a:t>
                      </a:r>
                      <a:r>
                        <a:rPr lang="en-US" sz="1000" b="1" i="0" u="none" strike="noStrike" dirty="0" smtClean="0">
                          <a:solidFill>
                            <a:srgbClr val="FFFFFF"/>
                          </a:solidFill>
                          <a:effectLst/>
                          <a:latin typeface="Calibri"/>
                        </a:rPr>
                        <a:t>0</a:t>
                      </a:r>
                    </a:p>
                  </a:txBody>
                  <a:tcPr marL="6664" marR="6664" marT="66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l" fontAlgn="b"/>
                      <a:r>
                        <a:rPr lang="en-US" sz="1000" b="1" i="0" u="none" strike="noStrike" dirty="0">
                          <a:solidFill>
                            <a:srgbClr val="000000"/>
                          </a:solidFill>
                          <a:effectLst/>
                          <a:latin typeface="Calibri"/>
                        </a:rPr>
                        <a:t> </a:t>
                      </a:r>
                    </a:p>
                  </a:txBody>
                  <a:tcPr marL="6664" marR="6664" marT="66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A6A6A6"/>
                    </a:solidFill>
                  </a:tcPr>
                </a:tc>
                <a:tc>
                  <a:txBody>
                    <a:bodyPr/>
                    <a:lstStyle/>
                    <a:p>
                      <a:pPr algn="ctr" fontAlgn="b"/>
                      <a:r>
                        <a:rPr lang="en-US" sz="1000" b="1" i="0" u="none" strike="noStrike" dirty="0" smtClean="0">
                          <a:solidFill>
                            <a:schemeClr val="bg1"/>
                          </a:solidFill>
                          <a:effectLst/>
                          <a:latin typeface="Calibri"/>
                        </a:rPr>
                        <a:t>80</a:t>
                      </a:r>
                      <a:endParaRPr lang="en-US" sz="1000" b="1" i="0" u="none" strike="noStrike" dirty="0">
                        <a:solidFill>
                          <a:schemeClr val="bg1"/>
                        </a:solidFill>
                        <a:effectLst/>
                        <a:latin typeface="Calibri"/>
                      </a:endParaRPr>
                    </a:p>
                  </a:txBody>
                  <a:tcPr marL="6664" marR="6664" marT="66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algn="ctr" fontAlgn="b"/>
                      <a:r>
                        <a:rPr lang="en-US" sz="1000" b="1" i="0" u="none" strike="noStrike" dirty="0" smtClean="0">
                          <a:solidFill>
                            <a:srgbClr val="FFFFFF"/>
                          </a:solidFill>
                          <a:effectLst/>
                          <a:latin typeface="Calibri"/>
                        </a:rPr>
                        <a:t>70</a:t>
                      </a:r>
                      <a:endParaRPr lang="en-US" sz="1000" b="1" i="0" u="none" strike="noStrike" dirty="0">
                        <a:solidFill>
                          <a:srgbClr val="FFFFFF"/>
                        </a:solidFill>
                        <a:effectLst/>
                        <a:latin typeface="Calibri"/>
                      </a:endParaRPr>
                    </a:p>
                  </a:txBody>
                  <a:tcPr marL="6664" marR="6664" marT="66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fontAlgn="b"/>
                      <a:r>
                        <a:rPr lang="en-US" sz="1000" b="1" i="0" u="none" strike="noStrike" dirty="0" smtClean="0">
                          <a:solidFill>
                            <a:srgbClr val="FFFFFF"/>
                          </a:solidFill>
                          <a:effectLst/>
                          <a:latin typeface="Calibri"/>
                        </a:rPr>
                        <a:t>0</a:t>
                      </a:r>
                      <a:endParaRPr lang="en-US" sz="1000" b="1" i="0" u="none" strike="noStrike" dirty="0">
                        <a:solidFill>
                          <a:srgbClr val="FFFFFF"/>
                        </a:solidFill>
                        <a:effectLst/>
                        <a:latin typeface="Calibri"/>
                      </a:endParaRPr>
                    </a:p>
                  </a:txBody>
                  <a:tcPr marL="6664" marR="6664" marT="66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r>
              <a:tr h="229679">
                <a:tc>
                  <a:txBody>
                    <a:bodyPr/>
                    <a:lstStyle/>
                    <a:p>
                      <a:pPr algn="l" fontAlgn="b"/>
                      <a:r>
                        <a:rPr lang="en-US" sz="1000" b="1" i="0" u="none" strike="noStrike" dirty="0">
                          <a:solidFill>
                            <a:schemeClr val="tx1"/>
                          </a:solidFill>
                          <a:effectLst/>
                          <a:latin typeface="Calibri"/>
                        </a:rPr>
                        <a:t>Gate 09</a:t>
                      </a:r>
                    </a:p>
                  </a:txBody>
                  <a:tcPr marL="6664" marR="6664" marT="66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000" b="1" i="0" u="none" strike="noStrike" dirty="0" smtClean="0">
                          <a:solidFill>
                            <a:srgbClr val="FFFFFF"/>
                          </a:solidFill>
                          <a:effectLst/>
                          <a:latin typeface="Calibri"/>
                        </a:rPr>
                        <a:t>0</a:t>
                      </a:r>
                      <a:endParaRPr lang="en-US" sz="1000" b="1" i="0" u="none" strike="noStrike" dirty="0">
                        <a:solidFill>
                          <a:srgbClr val="FFFFFF"/>
                        </a:solidFill>
                        <a:effectLst/>
                        <a:latin typeface="Calibri"/>
                      </a:endParaRPr>
                    </a:p>
                  </a:txBody>
                  <a:tcPr marL="6664" marR="6664" marT="66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algn="ctr" fontAlgn="b"/>
                      <a:r>
                        <a:rPr lang="en-US" sz="1000" b="1" i="0" u="none" strike="noStrike" dirty="0" smtClean="0">
                          <a:solidFill>
                            <a:srgbClr val="FFFFFF"/>
                          </a:solidFill>
                          <a:effectLst/>
                          <a:latin typeface="Calibri"/>
                        </a:rPr>
                        <a:t>0</a:t>
                      </a:r>
                      <a:endParaRPr lang="en-US" sz="1000" b="1" i="0" u="none" strike="noStrike" dirty="0">
                        <a:solidFill>
                          <a:srgbClr val="FFFFFF"/>
                        </a:solidFill>
                        <a:effectLst/>
                        <a:latin typeface="Calibri"/>
                      </a:endParaRPr>
                    </a:p>
                  </a:txBody>
                  <a:tcPr marL="6664" marR="6664" marT="66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en-US" sz="1000" b="1" i="0" u="none" strike="noStrike" dirty="0" smtClean="0">
                          <a:solidFill>
                            <a:srgbClr val="000000"/>
                          </a:solidFill>
                          <a:effectLst/>
                          <a:latin typeface="Calibri"/>
                        </a:rPr>
                        <a:t> </a:t>
                      </a:r>
                      <a:r>
                        <a:rPr lang="en-US" sz="1000" b="1" i="0" u="none" strike="noStrike" dirty="0" smtClean="0">
                          <a:solidFill>
                            <a:srgbClr val="FFFFFF"/>
                          </a:solidFill>
                          <a:effectLst/>
                          <a:latin typeface="Calibri"/>
                        </a:rPr>
                        <a:t>0</a:t>
                      </a:r>
                    </a:p>
                  </a:txBody>
                  <a:tcPr marL="6664" marR="6664" marT="66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en-US" sz="1000" b="1" i="0" u="none" strike="noStrike" dirty="0" smtClean="0">
                          <a:solidFill>
                            <a:srgbClr val="000000"/>
                          </a:solidFill>
                          <a:effectLst/>
                          <a:latin typeface="Calibri"/>
                        </a:rPr>
                        <a:t> </a:t>
                      </a:r>
                      <a:r>
                        <a:rPr lang="en-US" sz="1000" b="1" i="0" u="none" strike="noStrike" dirty="0" smtClean="0">
                          <a:solidFill>
                            <a:srgbClr val="FFFFFF"/>
                          </a:solidFill>
                          <a:effectLst/>
                          <a:latin typeface="Calibri"/>
                        </a:rPr>
                        <a:t>0</a:t>
                      </a:r>
                    </a:p>
                  </a:txBody>
                  <a:tcPr marL="6664" marR="6664" marT="66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en-US" sz="1000" b="1" i="0" u="none" strike="noStrike" dirty="0">
                          <a:solidFill>
                            <a:srgbClr val="000000"/>
                          </a:solidFill>
                          <a:effectLst/>
                          <a:latin typeface="Calibri"/>
                        </a:rPr>
                        <a:t> </a:t>
                      </a:r>
                      <a:r>
                        <a:rPr lang="en-US" sz="1000" b="1" i="0" u="none" strike="noStrike" dirty="0" smtClean="0">
                          <a:solidFill>
                            <a:srgbClr val="000000"/>
                          </a:solidFill>
                          <a:effectLst/>
                          <a:latin typeface="Calibri"/>
                        </a:rPr>
                        <a:t> </a:t>
                      </a:r>
                      <a:r>
                        <a:rPr lang="en-US" sz="1000" b="1" i="0" u="none" strike="noStrike" dirty="0" smtClean="0">
                          <a:solidFill>
                            <a:srgbClr val="FFFFFF"/>
                          </a:solidFill>
                          <a:effectLst/>
                          <a:latin typeface="Calibri"/>
                        </a:rPr>
                        <a:t>0</a:t>
                      </a:r>
                    </a:p>
                  </a:txBody>
                  <a:tcPr marL="6664" marR="6664" marT="66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fontAlgn="b"/>
                      <a:r>
                        <a:rPr lang="en-US" sz="1000" b="1" i="0" u="none" strike="noStrike" dirty="0" smtClean="0">
                          <a:solidFill>
                            <a:schemeClr val="bg1"/>
                          </a:solidFill>
                          <a:effectLst/>
                          <a:latin typeface="Calibri"/>
                        </a:rPr>
                        <a:t>90</a:t>
                      </a:r>
                      <a:endParaRPr lang="en-US" sz="1000" b="1" i="0" u="none" strike="noStrike" dirty="0">
                        <a:solidFill>
                          <a:schemeClr val="bg1"/>
                        </a:solidFill>
                        <a:effectLst/>
                        <a:latin typeface="Calibri"/>
                      </a:endParaRPr>
                    </a:p>
                  </a:txBody>
                  <a:tcPr marL="6664" marR="6664" marT="66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algn="ctr" fontAlgn="b"/>
                      <a:r>
                        <a:rPr lang="en-US" sz="1000" b="1" i="0" u="none" strike="noStrike" dirty="0" smtClean="0">
                          <a:solidFill>
                            <a:srgbClr val="FFFFFF"/>
                          </a:solidFill>
                          <a:effectLst/>
                          <a:latin typeface="Calibri"/>
                        </a:rPr>
                        <a:t>70</a:t>
                      </a:r>
                      <a:endParaRPr lang="en-US" sz="1000" b="1" i="0" u="none" strike="noStrike" dirty="0">
                        <a:solidFill>
                          <a:srgbClr val="FFFFFF"/>
                        </a:solidFill>
                        <a:effectLst/>
                        <a:latin typeface="Calibri"/>
                      </a:endParaRPr>
                    </a:p>
                  </a:txBody>
                  <a:tcPr marL="6664" marR="6664" marT="66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fontAlgn="b"/>
                      <a:r>
                        <a:rPr lang="en-US" sz="1000" b="1" i="0" u="none" strike="noStrike" kern="1200" dirty="0" smtClean="0">
                          <a:solidFill>
                            <a:srgbClr val="FFFFFF"/>
                          </a:solidFill>
                          <a:effectLst/>
                          <a:latin typeface="Calibri"/>
                          <a:ea typeface="+mn-ea"/>
                          <a:cs typeface="+mn-cs"/>
                        </a:rPr>
                        <a:t>0</a:t>
                      </a:r>
                      <a:endParaRPr lang="en-US" sz="1000" b="1" i="0" u="none" strike="noStrike" kern="1200" dirty="0">
                        <a:solidFill>
                          <a:srgbClr val="FFFFFF"/>
                        </a:solidFill>
                        <a:effectLst/>
                        <a:latin typeface="Calibri"/>
                        <a:ea typeface="+mn-ea"/>
                        <a:cs typeface="+mn-cs"/>
                      </a:endParaRPr>
                    </a:p>
                  </a:txBody>
                  <a:tcPr marL="6664" marR="6664" marT="66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r>
              <a:tr h="229679">
                <a:tc>
                  <a:txBody>
                    <a:bodyPr/>
                    <a:lstStyle/>
                    <a:p>
                      <a:pPr algn="l" fontAlgn="b"/>
                      <a:r>
                        <a:rPr lang="en-US" sz="1000" b="1" i="0" u="none" strike="noStrike" dirty="0" smtClean="0">
                          <a:solidFill>
                            <a:schemeClr val="tx1"/>
                          </a:solidFill>
                          <a:effectLst/>
                          <a:latin typeface="Calibri"/>
                        </a:rPr>
                        <a:t>RED</a:t>
                      </a:r>
                      <a:r>
                        <a:rPr lang="en-US" sz="1000" b="1" i="0" u="none" strike="noStrike" baseline="0" dirty="0" smtClean="0">
                          <a:solidFill>
                            <a:schemeClr val="tx1"/>
                          </a:solidFill>
                          <a:effectLst/>
                          <a:latin typeface="Calibri"/>
                        </a:rPr>
                        <a:t> ZONE</a:t>
                      </a:r>
                      <a:endParaRPr lang="en-US" sz="1000" b="1" i="0" u="none" strike="noStrike" dirty="0" smtClean="0">
                        <a:solidFill>
                          <a:schemeClr val="tx1"/>
                        </a:solidFill>
                        <a:effectLst/>
                        <a:latin typeface="Calibri"/>
                      </a:endParaRPr>
                    </a:p>
                  </a:txBody>
                  <a:tcPr marL="6664" marR="6664" marT="66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endParaRPr lang="en-US" sz="1000" b="1" i="0" u="none" strike="noStrike" dirty="0">
                        <a:solidFill>
                          <a:srgbClr val="FFFFFF"/>
                        </a:solidFill>
                        <a:effectLst/>
                        <a:latin typeface="Calibri"/>
                      </a:endParaRPr>
                    </a:p>
                  </a:txBody>
                  <a:tcPr marL="6664" marR="6664" marT="66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algn="ctr" fontAlgn="b"/>
                      <a:endParaRPr lang="en-US" sz="1000" b="1" i="0" u="none" strike="noStrike" dirty="0">
                        <a:solidFill>
                          <a:srgbClr val="FFFFFF"/>
                        </a:solidFill>
                        <a:effectLst/>
                        <a:latin typeface="Calibri"/>
                      </a:endParaRPr>
                    </a:p>
                  </a:txBody>
                  <a:tcPr marL="6664" marR="6664" marT="66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endParaRPr lang="en-US" sz="1000" b="1" i="0" u="none" strike="noStrike" dirty="0" smtClean="0">
                        <a:solidFill>
                          <a:srgbClr val="FFFFFF"/>
                        </a:solidFill>
                        <a:effectLst/>
                        <a:latin typeface="Calibri"/>
                      </a:endParaRPr>
                    </a:p>
                  </a:txBody>
                  <a:tcPr marL="6664" marR="6664" marT="66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endParaRPr lang="en-US" sz="1000" b="1" i="0" u="none" strike="noStrike" dirty="0" smtClean="0">
                        <a:solidFill>
                          <a:srgbClr val="FFFFFF"/>
                        </a:solidFill>
                        <a:effectLst/>
                        <a:latin typeface="Calibri"/>
                      </a:endParaRPr>
                    </a:p>
                  </a:txBody>
                  <a:tcPr marL="6664" marR="6664" marT="66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endParaRPr lang="en-US" sz="1000" b="1" i="0" u="none" strike="noStrike" dirty="0" smtClean="0">
                        <a:solidFill>
                          <a:srgbClr val="FFFFFF"/>
                        </a:solidFill>
                        <a:effectLst/>
                        <a:latin typeface="Calibri"/>
                      </a:endParaRPr>
                    </a:p>
                  </a:txBody>
                  <a:tcPr marL="6664" marR="6664" marT="66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algn="ctr" fontAlgn="b"/>
                      <a:endParaRPr lang="en-US" sz="1000" b="1" i="0" u="none" strike="noStrike" dirty="0">
                        <a:solidFill>
                          <a:schemeClr val="bg1"/>
                        </a:solidFill>
                        <a:effectLst/>
                        <a:latin typeface="Calibri"/>
                      </a:endParaRPr>
                    </a:p>
                  </a:txBody>
                  <a:tcPr marL="6664" marR="6664" marT="66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algn="ctr" fontAlgn="b"/>
                      <a:endParaRPr lang="en-US" sz="1000" b="1" i="0" u="none" strike="noStrike" dirty="0">
                        <a:solidFill>
                          <a:srgbClr val="FFFFFF"/>
                        </a:solidFill>
                        <a:effectLst/>
                        <a:latin typeface="Calibri"/>
                      </a:endParaRPr>
                    </a:p>
                  </a:txBody>
                  <a:tcPr marL="6664" marR="6664" marT="66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algn="ctr" fontAlgn="b"/>
                      <a:endParaRPr lang="en-US" sz="1000" b="1" i="0" u="none" strike="noStrike" dirty="0">
                        <a:solidFill>
                          <a:srgbClr val="FFFFFF"/>
                        </a:solidFill>
                        <a:effectLst/>
                        <a:latin typeface="Calibri"/>
                      </a:endParaRPr>
                    </a:p>
                  </a:txBody>
                  <a:tcPr marL="6664" marR="6664" marT="666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r>
            </a:tbl>
          </a:graphicData>
        </a:graphic>
      </p:graphicFrame>
      <p:sp>
        <p:nvSpPr>
          <p:cNvPr id="6" name="Left Brace 5"/>
          <p:cNvSpPr/>
          <p:nvPr/>
        </p:nvSpPr>
        <p:spPr>
          <a:xfrm>
            <a:off x="2895600" y="2913963"/>
            <a:ext cx="228600" cy="2743200"/>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53565A"/>
              </a:solidFill>
            </a:endParaRPr>
          </a:p>
        </p:txBody>
      </p:sp>
      <p:sp>
        <p:nvSpPr>
          <p:cNvPr id="10" name="Left Brace 9"/>
          <p:cNvSpPr/>
          <p:nvPr/>
        </p:nvSpPr>
        <p:spPr>
          <a:xfrm>
            <a:off x="2590800" y="2913963"/>
            <a:ext cx="228600" cy="457200"/>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53565A"/>
              </a:solidFill>
            </a:endParaRPr>
          </a:p>
        </p:txBody>
      </p:sp>
      <p:sp>
        <p:nvSpPr>
          <p:cNvPr id="7" name="TextBox 6"/>
          <p:cNvSpPr txBox="1"/>
          <p:nvPr/>
        </p:nvSpPr>
        <p:spPr>
          <a:xfrm>
            <a:off x="990600" y="2971800"/>
            <a:ext cx="1524000" cy="304800"/>
          </a:xfrm>
          <a:prstGeom prst="rect">
            <a:avLst/>
          </a:prstGeom>
          <a:noFill/>
        </p:spPr>
        <p:txBody>
          <a:bodyPr wrap="square" lIns="0" tIns="0" rIns="0" bIns="0" rtlCol="0">
            <a:noAutofit/>
          </a:bodyPr>
          <a:lstStyle/>
          <a:p>
            <a:r>
              <a:rPr lang="en-US" sz="1600" dirty="0" smtClean="0">
                <a:solidFill>
                  <a:srgbClr val="53565A"/>
                </a:solidFill>
                <a:cs typeface="Arial" pitchFamily="34" charset="0"/>
              </a:rPr>
              <a:t>Adopting teams</a:t>
            </a:r>
          </a:p>
        </p:txBody>
      </p:sp>
      <p:sp>
        <p:nvSpPr>
          <p:cNvPr id="12" name="TextBox 11"/>
          <p:cNvSpPr txBox="1"/>
          <p:nvPr/>
        </p:nvSpPr>
        <p:spPr>
          <a:xfrm>
            <a:off x="1219200" y="3983699"/>
            <a:ext cx="1295400" cy="609600"/>
          </a:xfrm>
          <a:prstGeom prst="rect">
            <a:avLst/>
          </a:prstGeom>
          <a:noFill/>
        </p:spPr>
        <p:txBody>
          <a:bodyPr wrap="square" lIns="0" tIns="0" rIns="0" bIns="0" rtlCol="0">
            <a:noAutofit/>
          </a:bodyPr>
          <a:lstStyle/>
          <a:p>
            <a:r>
              <a:rPr lang="en-US" sz="1600" dirty="0" smtClean="0">
                <a:solidFill>
                  <a:srgbClr val="53565A"/>
                </a:solidFill>
                <a:cs typeface="Arial" pitchFamily="34" charset="0"/>
              </a:rPr>
              <a:t>Quality Gate Target teams</a:t>
            </a:r>
          </a:p>
        </p:txBody>
      </p:sp>
      <p:sp>
        <p:nvSpPr>
          <p:cNvPr id="9" name="TextBox 8"/>
          <p:cNvSpPr txBox="1"/>
          <p:nvPr/>
        </p:nvSpPr>
        <p:spPr>
          <a:xfrm>
            <a:off x="685800" y="1371600"/>
            <a:ext cx="8153400" cy="457200"/>
          </a:xfrm>
          <a:prstGeom prst="rect">
            <a:avLst/>
          </a:prstGeom>
          <a:noFill/>
        </p:spPr>
        <p:txBody>
          <a:bodyPr wrap="square" lIns="0" tIns="0" rIns="0" bIns="0" rtlCol="0">
            <a:noAutofit/>
          </a:bodyPr>
          <a:lstStyle/>
          <a:p>
            <a:r>
              <a:rPr lang="en-US" i="1" dirty="0" smtClean="0">
                <a:solidFill>
                  <a:srgbClr val="53565A"/>
                </a:solidFill>
                <a:cs typeface="Arial" pitchFamily="34" charset="0"/>
              </a:rPr>
              <a:t>Progressive gates act as a funnel, advancing quality criteria for new builds</a:t>
            </a:r>
          </a:p>
          <a:p>
            <a:pPr algn="ctr"/>
            <a:r>
              <a:rPr lang="en-US" i="1" dirty="0" smtClean="0">
                <a:solidFill>
                  <a:srgbClr val="53565A"/>
                </a:solidFill>
                <a:cs typeface="Arial" pitchFamily="34" charset="0"/>
              </a:rPr>
              <a:t>to match the level of quality already achieved by the team</a:t>
            </a:r>
          </a:p>
        </p:txBody>
      </p:sp>
    </p:spTree>
    <p:extLst>
      <p:ext uri="{BB962C8B-B14F-4D97-AF65-F5344CB8AC3E}">
        <p14:creationId xmlns:p14="http://schemas.microsoft.com/office/powerpoint/2010/main" val="28639663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Freeform 14"/>
          <p:cNvSpPr/>
          <p:nvPr/>
        </p:nvSpPr>
        <p:spPr>
          <a:xfrm rot="5400000">
            <a:off x="4150742" y="-4150737"/>
            <a:ext cx="887107" cy="9188585"/>
          </a:xfrm>
          <a:custGeom>
            <a:avLst/>
            <a:gdLst>
              <a:gd name="connsiteX0" fmla="*/ 0 w 7504416"/>
              <a:gd name="connsiteY0" fmla="*/ 0 h 612781"/>
              <a:gd name="connsiteX1" fmla="*/ 7504416 w 7504416"/>
              <a:gd name="connsiteY1" fmla="*/ 0 h 612781"/>
              <a:gd name="connsiteX2" fmla="*/ 7504416 w 7504416"/>
              <a:gd name="connsiteY2" fmla="*/ 612781 h 612781"/>
              <a:gd name="connsiteX3" fmla="*/ 0 w 7504416"/>
              <a:gd name="connsiteY3" fmla="*/ 612781 h 612781"/>
              <a:gd name="connsiteX4" fmla="*/ 0 w 7504416"/>
              <a:gd name="connsiteY4" fmla="*/ 0 h 612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04416" h="612781">
                <a:moveTo>
                  <a:pt x="0" y="0"/>
                </a:moveTo>
                <a:lnTo>
                  <a:pt x="7504416" y="0"/>
                </a:lnTo>
                <a:lnTo>
                  <a:pt x="7504416" y="612781"/>
                </a:lnTo>
                <a:lnTo>
                  <a:pt x="0" y="612781"/>
                </a:lnTo>
                <a:lnTo>
                  <a:pt x="0" y="0"/>
                </a:lnTo>
                <a:close/>
              </a:path>
            </a:pathLst>
          </a:custGeom>
          <a:solidFill>
            <a:srgbClr val="A50021"/>
          </a:solidFill>
          <a:ln w="19050">
            <a:noFill/>
          </a:ln>
        </p:spPr>
        <p:txBody>
          <a:bodyPr wrap="square" lIns="0" tIns="91440" rIns="0" bIns="91440" rtlCol="0" anchor="ctr" anchorCtr="0">
            <a:noAutofit/>
          </a:bodyPr>
          <a:lstStyle/>
          <a:p>
            <a:pPr algn="ctr">
              <a:lnSpc>
                <a:spcPct val="95000"/>
              </a:lnSpc>
            </a:pPr>
            <a:endParaRPr lang="en-US" sz="1400" dirty="0">
              <a:solidFill>
                <a:prstClr val="white"/>
              </a:solidFill>
              <a:cs typeface="Arial" pitchFamily="34" charset="0"/>
            </a:endParaRPr>
          </a:p>
        </p:txBody>
      </p:sp>
      <p:sp>
        <p:nvSpPr>
          <p:cNvPr id="16" name="Title 1"/>
          <p:cNvSpPr>
            <a:spLocks noGrp="1"/>
          </p:cNvSpPr>
          <p:nvPr>
            <p:ph type="title"/>
          </p:nvPr>
        </p:nvSpPr>
        <p:spPr>
          <a:xfrm>
            <a:off x="270782" y="76200"/>
            <a:ext cx="8226425" cy="749147"/>
          </a:xfrm>
        </p:spPr>
        <p:txBody>
          <a:bodyPr>
            <a:normAutofit/>
          </a:bodyPr>
          <a:lstStyle/>
          <a:p>
            <a:pPr eaLnBrk="1" hangingPunct="1"/>
            <a:r>
              <a:rPr lang="en-US" altLang="en-US" sz="1800" dirty="0" smtClean="0">
                <a:solidFill>
                  <a:schemeClr val="bg1"/>
                </a:solidFill>
              </a:rPr>
              <a:t>Code Quality</a:t>
            </a:r>
            <a:br>
              <a:rPr lang="en-US" altLang="en-US" sz="1800" dirty="0" smtClean="0">
                <a:solidFill>
                  <a:schemeClr val="bg1"/>
                </a:solidFill>
              </a:rPr>
            </a:br>
            <a:r>
              <a:rPr lang="en-US" altLang="en-US" sz="2400" b="1" dirty="0" smtClean="0">
                <a:solidFill>
                  <a:schemeClr val="bg1"/>
                </a:solidFill>
              </a:rPr>
              <a:t>Troubleshooting Tips</a:t>
            </a:r>
            <a:endParaRPr lang="en-US" altLang="en-US" b="1" dirty="0" smtClean="0">
              <a:solidFill>
                <a:schemeClr val="bg1"/>
              </a:solidFill>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503" y="1594837"/>
            <a:ext cx="5185611" cy="1873840"/>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477126" y="3168373"/>
            <a:ext cx="5269830" cy="2546627"/>
          </a:xfrm>
          <a:prstGeom prst="rect">
            <a:avLst/>
          </a:prstGeom>
        </p:spPr>
      </p:pic>
      <p:sp>
        <p:nvSpPr>
          <p:cNvPr id="6" name="TextBox 5"/>
          <p:cNvSpPr txBox="1"/>
          <p:nvPr/>
        </p:nvSpPr>
        <p:spPr>
          <a:xfrm>
            <a:off x="6304558" y="1872318"/>
            <a:ext cx="2484510" cy="445166"/>
          </a:xfrm>
          <a:prstGeom prst="rect">
            <a:avLst/>
          </a:prstGeom>
          <a:noFill/>
        </p:spPr>
        <p:txBody>
          <a:bodyPr wrap="square" lIns="0" tIns="0" rIns="0" bIns="0" rtlCol="0">
            <a:noAutofit/>
          </a:bodyPr>
          <a:lstStyle/>
          <a:p>
            <a:pPr>
              <a:lnSpc>
                <a:spcPct val="85000"/>
              </a:lnSpc>
            </a:pPr>
            <a:r>
              <a:rPr lang="en-US" sz="1600" b="1" i="1" dirty="0">
                <a:solidFill>
                  <a:srgbClr val="53565A"/>
                </a:solidFill>
                <a:latin typeface="Calibri" panose="020F0502020204030204" pitchFamily="34" charset="0"/>
              </a:rPr>
              <a:t>Dashboard views help teams identify problem spots</a:t>
            </a:r>
          </a:p>
        </p:txBody>
      </p:sp>
      <p:sp>
        <p:nvSpPr>
          <p:cNvPr id="7" name="Right Arrow 6"/>
          <p:cNvSpPr/>
          <p:nvPr/>
        </p:nvSpPr>
        <p:spPr>
          <a:xfrm rot="10800000">
            <a:off x="5378113" y="1923452"/>
            <a:ext cx="866284" cy="342900"/>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600" dirty="0">
              <a:solidFill>
                <a:prstClr val="white"/>
              </a:solidFill>
            </a:endParaRPr>
          </a:p>
        </p:txBody>
      </p:sp>
      <p:sp>
        <p:nvSpPr>
          <p:cNvPr id="8" name="TextBox 7"/>
          <p:cNvSpPr txBox="1"/>
          <p:nvPr/>
        </p:nvSpPr>
        <p:spPr>
          <a:xfrm>
            <a:off x="192503" y="4471766"/>
            <a:ext cx="2484510" cy="889705"/>
          </a:xfrm>
          <a:prstGeom prst="rect">
            <a:avLst/>
          </a:prstGeom>
          <a:noFill/>
        </p:spPr>
        <p:txBody>
          <a:bodyPr wrap="square" lIns="0" tIns="0" rIns="0" bIns="0" rtlCol="0">
            <a:noAutofit/>
          </a:bodyPr>
          <a:lstStyle/>
          <a:p>
            <a:pPr>
              <a:lnSpc>
                <a:spcPct val="85000"/>
              </a:lnSpc>
            </a:pPr>
            <a:r>
              <a:rPr lang="en-US" sz="1600" b="1" i="1" dirty="0" smtClean="0">
                <a:solidFill>
                  <a:srgbClr val="53565A"/>
                </a:solidFill>
                <a:latin typeface="Calibri" panose="020F0502020204030204" pitchFamily="34" charset="0"/>
              </a:rPr>
              <a:t>Project views provide notifications, metrics, and drill-downs to pinpoint and address the problems</a:t>
            </a:r>
            <a:endParaRPr lang="en-US" sz="1600" b="1" i="1" dirty="0">
              <a:solidFill>
                <a:srgbClr val="53565A"/>
              </a:solidFill>
              <a:latin typeface="Calibri" panose="020F0502020204030204" pitchFamily="34" charset="0"/>
            </a:endParaRPr>
          </a:p>
        </p:txBody>
      </p:sp>
      <p:sp>
        <p:nvSpPr>
          <p:cNvPr id="9" name="Right Arrow 8"/>
          <p:cNvSpPr/>
          <p:nvPr/>
        </p:nvSpPr>
        <p:spPr>
          <a:xfrm>
            <a:off x="2570739" y="4745168"/>
            <a:ext cx="866284" cy="342900"/>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600" dirty="0">
              <a:solidFill>
                <a:prstClr val="white"/>
              </a:solidFill>
            </a:endParaRPr>
          </a:p>
        </p:txBody>
      </p:sp>
    </p:spTree>
    <p:extLst>
      <p:ext uri="{BB962C8B-B14F-4D97-AF65-F5344CB8AC3E}">
        <p14:creationId xmlns:p14="http://schemas.microsoft.com/office/powerpoint/2010/main" val="5958136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Freeform 14"/>
          <p:cNvSpPr/>
          <p:nvPr/>
        </p:nvSpPr>
        <p:spPr>
          <a:xfrm rot="5400000">
            <a:off x="4150742" y="-4150737"/>
            <a:ext cx="887107" cy="9188585"/>
          </a:xfrm>
          <a:custGeom>
            <a:avLst/>
            <a:gdLst>
              <a:gd name="connsiteX0" fmla="*/ 0 w 7504416"/>
              <a:gd name="connsiteY0" fmla="*/ 0 h 612781"/>
              <a:gd name="connsiteX1" fmla="*/ 7504416 w 7504416"/>
              <a:gd name="connsiteY1" fmla="*/ 0 h 612781"/>
              <a:gd name="connsiteX2" fmla="*/ 7504416 w 7504416"/>
              <a:gd name="connsiteY2" fmla="*/ 612781 h 612781"/>
              <a:gd name="connsiteX3" fmla="*/ 0 w 7504416"/>
              <a:gd name="connsiteY3" fmla="*/ 612781 h 612781"/>
              <a:gd name="connsiteX4" fmla="*/ 0 w 7504416"/>
              <a:gd name="connsiteY4" fmla="*/ 0 h 612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04416" h="612781">
                <a:moveTo>
                  <a:pt x="0" y="0"/>
                </a:moveTo>
                <a:lnTo>
                  <a:pt x="7504416" y="0"/>
                </a:lnTo>
                <a:lnTo>
                  <a:pt x="7504416" y="612781"/>
                </a:lnTo>
                <a:lnTo>
                  <a:pt x="0" y="612781"/>
                </a:lnTo>
                <a:lnTo>
                  <a:pt x="0" y="0"/>
                </a:lnTo>
                <a:close/>
              </a:path>
            </a:pathLst>
          </a:custGeom>
          <a:solidFill>
            <a:srgbClr val="A50021"/>
          </a:solidFill>
          <a:ln w="19050">
            <a:noFill/>
          </a:ln>
        </p:spPr>
        <p:txBody>
          <a:bodyPr wrap="square" lIns="0" tIns="91440" rIns="0" bIns="91440" rtlCol="0" anchor="ctr" anchorCtr="0">
            <a:noAutofit/>
          </a:bodyPr>
          <a:lstStyle/>
          <a:p>
            <a:pPr algn="ctr">
              <a:lnSpc>
                <a:spcPct val="95000"/>
              </a:lnSpc>
            </a:pPr>
            <a:endParaRPr lang="en-US" sz="1400" dirty="0">
              <a:solidFill>
                <a:prstClr val="white"/>
              </a:solidFill>
              <a:cs typeface="Arial" pitchFamily="34" charset="0"/>
            </a:endParaRPr>
          </a:p>
        </p:txBody>
      </p:sp>
      <p:sp>
        <p:nvSpPr>
          <p:cNvPr id="16" name="Title 1"/>
          <p:cNvSpPr>
            <a:spLocks noGrp="1"/>
          </p:cNvSpPr>
          <p:nvPr>
            <p:ph type="title"/>
          </p:nvPr>
        </p:nvSpPr>
        <p:spPr>
          <a:xfrm>
            <a:off x="270782" y="76200"/>
            <a:ext cx="8226425" cy="749147"/>
          </a:xfrm>
        </p:spPr>
        <p:txBody>
          <a:bodyPr>
            <a:normAutofit/>
          </a:bodyPr>
          <a:lstStyle/>
          <a:p>
            <a:pPr eaLnBrk="1" hangingPunct="1"/>
            <a:r>
              <a:rPr lang="en-US" altLang="en-US" sz="1800" dirty="0" smtClean="0">
                <a:solidFill>
                  <a:schemeClr val="bg1"/>
                </a:solidFill>
              </a:rPr>
              <a:t>Code Quality</a:t>
            </a:r>
            <a:br>
              <a:rPr lang="en-US" altLang="en-US" sz="1800" dirty="0" smtClean="0">
                <a:solidFill>
                  <a:schemeClr val="bg1"/>
                </a:solidFill>
              </a:rPr>
            </a:br>
            <a:r>
              <a:rPr lang="en-US" altLang="en-US" sz="2400" b="1" dirty="0" smtClean="0">
                <a:solidFill>
                  <a:schemeClr val="bg1"/>
                </a:solidFill>
              </a:rPr>
              <a:t>Troubleshooting Tips</a:t>
            </a:r>
            <a:endParaRPr lang="en-US" altLang="en-US" b="1" dirty="0" smtClean="0">
              <a:solidFill>
                <a:schemeClr val="bg1"/>
              </a:solidFill>
            </a:endParaRPr>
          </a:p>
        </p:txBody>
      </p:sp>
      <p:pic>
        <p:nvPicPr>
          <p:cNvPr id="4" name="Content Placeholder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50407" y="1868952"/>
            <a:ext cx="6120493" cy="3210844"/>
          </a:xfrm>
          <a:prstGeom prst="rect">
            <a:avLst/>
          </a:prstGeom>
        </p:spPr>
      </p:pic>
      <p:sp>
        <p:nvSpPr>
          <p:cNvPr id="5" name="TextBox 4"/>
          <p:cNvSpPr txBox="1"/>
          <p:nvPr/>
        </p:nvSpPr>
        <p:spPr>
          <a:xfrm>
            <a:off x="334298" y="1835499"/>
            <a:ext cx="2072017" cy="3346101"/>
          </a:xfrm>
          <a:prstGeom prst="rect">
            <a:avLst/>
          </a:prstGeom>
          <a:noFill/>
        </p:spPr>
        <p:txBody>
          <a:bodyPr wrap="square" lIns="0" tIns="0" rIns="0" bIns="0" rtlCol="0">
            <a:noAutofit/>
          </a:bodyPr>
          <a:lstStyle/>
          <a:p>
            <a:pPr>
              <a:lnSpc>
                <a:spcPct val="90000"/>
              </a:lnSpc>
              <a:spcAft>
                <a:spcPts val="300"/>
              </a:spcAft>
            </a:pPr>
            <a:r>
              <a:rPr lang="en-US" sz="1600" b="1" dirty="0" smtClean="0">
                <a:solidFill>
                  <a:srgbClr val="53565A"/>
                </a:solidFill>
                <a:latin typeface="Calibri" panose="020F0502020204030204" pitchFamily="34" charset="0"/>
                <a:cs typeface="Arial" pitchFamily="34" charset="0"/>
              </a:rPr>
              <a:t>Rule Definition Contents</a:t>
            </a:r>
          </a:p>
          <a:p>
            <a:pPr marL="171450" indent="-171450">
              <a:lnSpc>
                <a:spcPct val="90000"/>
              </a:lnSpc>
              <a:spcAft>
                <a:spcPts val="300"/>
              </a:spcAft>
              <a:buFontTx/>
              <a:buChar char="-"/>
            </a:pPr>
            <a:endParaRPr lang="en-US" sz="800" dirty="0" smtClean="0">
              <a:solidFill>
                <a:srgbClr val="53565A"/>
              </a:solidFill>
              <a:latin typeface="Calibri" panose="020F0502020204030204" pitchFamily="34" charset="0"/>
              <a:cs typeface="Arial" pitchFamily="34" charset="0"/>
            </a:endParaRPr>
          </a:p>
          <a:p>
            <a:pPr marL="285750" indent="-285750">
              <a:spcAft>
                <a:spcPts val="600"/>
              </a:spcAft>
              <a:buFont typeface="Wingdings" panose="05000000000000000000" pitchFamily="2" charset="2"/>
              <a:buChar char="q"/>
            </a:pPr>
            <a:r>
              <a:rPr lang="en-US" sz="1400" dirty="0" smtClean="0">
                <a:solidFill>
                  <a:srgbClr val="53565A"/>
                </a:solidFill>
                <a:latin typeface="Calibri" panose="020F0502020204030204" pitchFamily="34" charset="0"/>
                <a:cs typeface="Arial" pitchFamily="34" charset="0"/>
              </a:rPr>
              <a:t>Explanation of impact</a:t>
            </a:r>
          </a:p>
          <a:p>
            <a:pPr marL="285750" indent="-285750">
              <a:spcAft>
                <a:spcPts val="600"/>
              </a:spcAft>
              <a:buFont typeface="Wingdings" panose="05000000000000000000" pitchFamily="2" charset="2"/>
              <a:buChar char="q"/>
            </a:pPr>
            <a:r>
              <a:rPr lang="en-US" sz="1400" dirty="0" smtClean="0">
                <a:solidFill>
                  <a:srgbClr val="53565A"/>
                </a:solidFill>
                <a:latin typeface="Calibri" panose="020F0502020204030204" pitchFamily="34" charset="0"/>
                <a:cs typeface="Arial" pitchFamily="34" charset="0"/>
              </a:rPr>
              <a:t>Examples of non-compliant and compliant patterns</a:t>
            </a:r>
          </a:p>
          <a:p>
            <a:pPr marL="285750" indent="-285750">
              <a:spcAft>
                <a:spcPts val="600"/>
              </a:spcAft>
              <a:buFont typeface="Wingdings" panose="05000000000000000000" pitchFamily="2" charset="2"/>
              <a:buChar char="q"/>
            </a:pPr>
            <a:r>
              <a:rPr lang="en-US" sz="1400" dirty="0" smtClean="0">
                <a:solidFill>
                  <a:srgbClr val="53565A"/>
                </a:solidFill>
                <a:latin typeface="Calibri" panose="020F0502020204030204" pitchFamily="34" charset="0"/>
                <a:cs typeface="Arial" pitchFamily="34" charset="0"/>
              </a:rPr>
              <a:t>Link to rule origins </a:t>
            </a:r>
            <a:r>
              <a:rPr lang="en-US" sz="1400" i="1" dirty="0" smtClean="0">
                <a:solidFill>
                  <a:srgbClr val="53565A"/>
                </a:solidFill>
                <a:latin typeface="Calibri" panose="020F0502020204030204" pitchFamily="34" charset="0"/>
                <a:cs typeface="Arial" pitchFamily="34" charset="0"/>
              </a:rPr>
              <a:t>(sourced rules)</a:t>
            </a:r>
            <a:endParaRPr lang="en-US" sz="800" dirty="0">
              <a:solidFill>
                <a:srgbClr val="53565A"/>
              </a:solidFill>
              <a:latin typeface="Calibri" panose="020F0502020204030204" pitchFamily="34" charset="0"/>
              <a:cs typeface="Arial" pitchFamily="34" charset="0"/>
            </a:endParaRPr>
          </a:p>
          <a:p>
            <a:pPr marL="285750" indent="-285750">
              <a:spcAft>
                <a:spcPts val="600"/>
              </a:spcAft>
              <a:buFont typeface="Wingdings" panose="05000000000000000000" pitchFamily="2" charset="2"/>
              <a:buChar char="q"/>
            </a:pPr>
            <a:r>
              <a:rPr lang="en-US" sz="1400" dirty="0" err="1" smtClean="0">
                <a:solidFill>
                  <a:srgbClr val="53565A"/>
                </a:solidFill>
                <a:latin typeface="Calibri" panose="020F0502020204030204" pitchFamily="34" charset="0"/>
                <a:cs typeface="Arial" pitchFamily="34" charset="0"/>
              </a:rPr>
              <a:t>Optum’s</a:t>
            </a:r>
            <a:r>
              <a:rPr lang="en-US" sz="1400" dirty="0" smtClean="0">
                <a:solidFill>
                  <a:srgbClr val="53565A"/>
                </a:solidFill>
                <a:latin typeface="Calibri" panose="020F0502020204030204" pitchFamily="34" charset="0"/>
                <a:cs typeface="Arial" pitchFamily="34" charset="0"/>
              </a:rPr>
              <a:t> classification of severity</a:t>
            </a:r>
          </a:p>
          <a:p>
            <a:pPr marL="285750" indent="-285750">
              <a:spcAft>
                <a:spcPts val="600"/>
              </a:spcAft>
              <a:buFont typeface="Wingdings" panose="05000000000000000000" pitchFamily="2" charset="2"/>
              <a:buChar char="q"/>
            </a:pPr>
            <a:r>
              <a:rPr lang="en-US" sz="1400" dirty="0" smtClean="0">
                <a:solidFill>
                  <a:srgbClr val="53565A"/>
                </a:solidFill>
                <a:latin typeface="Calibri" panose="020F0502020204030204" pitchFamily="34" charset="0"/>
                <a:cs typeface="Arial" pitchFamily="34" charset="0"/>
              </a:rPr>
              <a:t>Estimation of time to fix per instance</a:t>
            </a:r>
          </a:p>
        </p:txBody>
      </p:sp>
    </p:spTree>
    <p:extLst>
      <p:ext uri="{BB962C8B-B14F-4D97-AF65-F5344CB8AC3E}">
        <p14:creationId xmlns:p14="http://schemas.microsoft.com/office/powerpoint/2010/main" val="40405070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txBox="1">
            <a:spLocks/>
          </p:cNvSpPr>
          <p:nvPr/>
        </p:nvSpPr>
        <p:spPr>
          <a:xfrm>
            <a:off x="1475099" y="1337808"/>
            <a:ext cx="7251051" cy="4758193"/>
          </a:xfrm>
          <a:prstGeom prst="rect">
            <a:avLst/>
          </a:prstGeom>
        </p:spPr>
        <p:txBody>
          <a:bodyPr wrap="square" lIns="175768" tIns="0" rIns="175768" bIns="0" anchor="t"/>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100" b="1" spc="-67" dirty="0" smtClean="0">
                <a:gradFill>
                  <a:gsLst>
                    <a:gs pos="5417">
                      <a:schemeClr val="tx1"/>
                    </a:gs>
                    <a:gs pos="28000">
                      <a:schemeClr val="tx1"/>
                    </a:gs>
                  </a:gsLst>
                  <a:lin ang="5400000" scaled="0"/>
                </a:gradFill>
                <a:latin typeface="+mn-lt"/>
              </a:rPr>
              <a:t>Customer Defect Leakage </a:t>
            </a:r>
            <a:r>
              <a:rPr lang="en-US" sz="1900" i="1" spc="-67" dirty="0">
                <a:gradFill>
                  <a:gsLst>
                    <a:gs pos="5417">
                      <a:srgbClr val="53565A"/>
                    </a:gs>
                    <a:gs pos="28000">
                      <a:srgbClr val="53565A"/>
                    </a:gs>
                  </a:gsLst>
                  <a:lin ang="5400000" scaled="0"/>
                </a:gradFill>
                <a:latin typeface="Arial"/>
              </a:rPr>
              <a:t>(applies at product level)</a:t>
            </a:r>
            <a:endParaRPr lang="en-US" sz="2100" b="1" spc="-67" dirty="0">
              <a:gradFill>
                <a:gsLst>
                  <a:gs pos="5417">
                    <a:schemeClr val="tx1"/>
                  </a:gs>
                  <a:gs pos="28000">
                    <a:schemeClr val="tx1"/>
                  </a:gs>
                </a:gsLst>
                <a:lin ang="5400000" scaled="0"/>
              </a:gradFill>
              <a:latin typeface="+mn-lt"/>
            </a:endParaRPr>
          </a:p>
          <a:p>
            <a:pPr defTabSz="1219170">
              <a:lnSpc>
                <a:spcPct val="100000"/>
              </a:lnSpc>
              <a:spcBef>
                <a:spcPts val="0"/>
              </a:spcBef>
              <a:buSzTx/>
            </a:pPr>
            <a:endParaRPr lang="en-US" sz="1600" b="1" u="sng" spc="-67" dirty="0">
              <a:gradFill>
                <a:gsLst>
                  <a:gs pos="5417">
                    <a:srgbClr val="53565A"/>
                  </a:gs>
                  <a:gs pos="28000">
                    <a:srgbClr val="53565A"/>
                  </a:gs>
                </a:gsLst>
                <a:lin ang="5400000" scaled="0"/>
              </a:gradFill>
              <a:latin typeface="Arial"/>
            </a:endParaRPr>
          </a:p>
          <a:p>
            <a:pPr defTabSz="1219170">
              <a:lnSpc>
                <a:spcPct val="100000"/>
              </a:lnSpc>
              <a:spcBef>
                <a:spcPts val="0"/>
              </a:spcBef>
              <a:buSzTx/>
            </a:pPr>
            <a:r>
              <a:rPr lang="en-US" sz="1600" b="1" u="sng" spc="-67" dirty="0">
                <a:gradFill>
                  <a:gsLst>
                    <a:gs pos="5417">
                      <a:srgbClr val="53565A"/>
                    </a:gs>
                    <a:gs pos="28000">
                      <a:srgbClr val="53565A"/>
                    </a:gs>
                  </a:gsLst>
                  <a:lin ang="5400000" scaled="0"/>
                </a:gradFill>
                <a:latin typeface="Arial"/>
              </a:rPr>
              <a:t>What is changing?</a:t>
            </a:r>
          </a:p>
          <a:p>
            <a:pPr marL="228594" indent="-228594" defTabSz="1219170">
              <a:lnSpc>
                <a:spcPct val="100000"/>
              </a:lnSpc>
              <a:spcBef>
                <a:spcPts val="0"/>
              </a:spcBef>
              <a:buSzTx/>
              <a:buFont typeface="Arial" panose="020B0604020202020204" pitchFamily="34" charset="0"/>
              <a:buChar char="•"/>
            </a:pPr>
            <a:r>
              <a:rPr lang="en-US" sz="1500" dirty="0">
                <a:gradFill>
                  <a:gsLst>
                    <a:gs pos="5417">
                      <a:srgbClr val="53565A"/>
                    </a:gs>
                    <a:gs pos="28000">
                      <a:srgbClr val="53565A"/>
                    </a:gs>
                  </a:gsLst>
                  <a:lin ang="5400000" scaled="0"/>
                </a:gradFill>
                <a:latin typeface="Arial"/>
              </a:rPr>
              <a:t>Take advantage of new data linkages to allow reporting by product as well as org </a:t>
            </a:r>
            <a:r>
              <a:rPr lang="en-US" sz="1500" dirty="0" smtClean="0">
                <a:gradFill>
                  <a:gsLst>
                    <a:gs pos="5417">
                      <a:srgbClr val="53565A"/>
                    </a:gs>
                    <a:gs pos="28000">
                      <a:srgbClr val="53565A"/>
                    </a:gs>
                  </a:gsLst>
                  <a:lin ang="5400000" scaled="0"/>
                </a:gradFill>
                <a:latin typeface="Arial"/>
              </a:rPr>
              <a:t>structure</a:t>
            </a:r>
          </a:p>
          <a:p>
            <a:pPr marL="228594" indent="-228594" defTabSz="1219170">
              <a:lnSpc>
                <a:spcPct val="100000"/>
              </a:lnSpc>
              <a:spcBef>
                <a:spcPts val="0"/>
              </a:spcBef>
              <a:buSzTx/>
              <a:buFont typeface="Arial" panose="020B0604020202020204" pitchFamily="34" charset="0"/>
              <a:buChar char="•"/>
            </a:pPr>
            <a:endParaRPr lang="en-US" sz="1500" dirty="0">
              <a:gradFill>
                <a:gsLst>
                  <a:gs pos="5417">
                    <a:srgbClr val="53565A"/>
                  </a:gs>
                  <a:gs pos="28000">
                    <a:srgbClr val="53565A"/>
                  </a:gs>
                </a:gsLst>
                <a:lin ang="5400000" scaled="0"/>
              </a:gradFill>
              <a:latin typeface="Arial"/>
            </a:endParaRPr>
          </a:p>
          <a:p>
            <a:pPr defTabSz="1219170">
              <a:lnSpc>
                <a:spcPct val="100000"/>
              </a:lnSpc>
              <a:spcBef>
                <a:spcPts val="0"/>
              </a:spcBef>
              <a:buSzTx/>
            </a:pPr>
            <a:r>
              <a:rPr lang="en-US" sz="1600" b="1" u="sng" spc="-67" dirty="0" smtClean="0">
                <a:gradFill>
                  <a:gsLst>
                    <a:gs pos="5417">
                      <a:srgbClr val="53565A"/>
                    </a:gs>
                    <a:gs pos="28000">
                      <a:srgbClr val="53565A"/>
                    </a:gs>
                  </a:gsLst>
                  <a:lin ang="5400000" scaled="0"/>
                </a:gradFill>
                <a:latin typeface="Arial"/>
              </a:rPr>
              <a:t>Measure and calculations</a:t>
            </a:r>
            <a:r>
              <a:rPr lang="en-US" sz="1500" dirty="0" smtClean="0">
                <a:gradFill>
                  <a:gsLst>
                    <a:gs pos="5417">
                      <a:srgbClr val="53565A"/>
                    </a:gs>
                    <a:gs pos="28000">
                      <a:srgbClr val="53565A"/>
                    </a:gs>
                  </a:gsLst>
                  <a:lin ang="5400000" scaled="0"/>
                </a:gradFill>
                <a:latin typeface="Arial"/>
              </a:rPr>
              <a:t> </a:t>
            </a:r>
            <a:r>
              <a:rPr lang="en-US" sz="1500" i="1" dirty="0">
                <a:solidFill>
                  <a:srgbClr val="00549F"/>
                </a:solidFill>
                <a:latin typeface="Arial"/>
              </a:rPr>
              <a:t>(unchanged)</a:t>
            </a:r>
            <a:endParaRPr lang="en-US" sz="2100" u="sng" spc="-67" dirty="0">
              <a:gradFill>
                <a:gsLst>
                  <a:gs pos="5417">
                    <a:srgbClr val="53565A"/>
                  </a:gs>
                  <a:gs pos="28000">
                    <a:srgbClr val="53565A"/>
                  </a:gs>
                </a:gsLst>
                <a:lin ang="5400000" scaled="0"/>
              </a:gradFill>
              <a:latin typeface="Arial"/>
            </a:endParaRPr>
          </a:p>
          <a:p>
            <a:pPr marL="228594" indent="-228594" defTabSz="1219170">
              <a:lnSpc>
                <a:spcPct val="100000"/>
              </a:lnSpc>
              <a:spcBef>
                <a:spcPts val="0"/>
              </a:spcBef>
              <a:buSzTx/>
              <a:buFont typeface="Arial" panose="020B0604020202020204" pitchFamily="34" charset="0"/>
              <a:buChar char="•"/>
            </a:pPr>
            <a:r>
              <a:rPr lang="en-US" sz="1500" dirty="0">
                <a:gradFill>
                  <a:gsLst>
                    <a:gs pos="5417">
                      <a:srgbClr val="53565A"/>
                    </a:gs>
                    <a:gs pos="28000">
                      <a:srgbClr val="53565A"/>
                    </a:gs>
                  </a:gsLst>
                  <a:lin ang="5400000" scaled="0"/>
                </a:gradFill>
                <a:latin typeface="Arial"/>
              </a:rPr>
              <a:t>Measure:  Annual improvement in defect leakage trend, displayed as YoY monthly cumulative performance</a:t>
            </a:r>
          </a:p>
          <a:p>
            <a:pPr marL="228594" indent="-228594" defTabSz="1219170">
              <a:lnSpc>
                <a:spcPct val="100000"/>
              </a:lnSpc>
              <a:spcBef>
                <a:spcPts val="0"/>
              </a:spcBef>
              <a:buSzTx/>
              <a:buFont typeface="Arial" panose="020B0604020202020204" pitchFamily="34" charset="0"/>
              <a:buChar char="•"/>
            </a:pPr>
            <a:r>
              <a:rPr lang="en-US" sz="1500" dirty="0">
                <a:gradFill>
                  <a:gsLst>
                    <a:gs pos="5417">
                      <a:srgbClr val="53565A"/>
                    </a:gs>
                    <a:gs pos="28000">
                      <a:srgbClr val="53565A"/>
                    </a:gs>
                  </a:gsLst>
                  <a:lin ang="5400000" scaled="0"/>
                </a:gradFill>
                <a:latin typeface="Arial"/>
              </a:rPr>
              <a:t>Target: 10% improvement versus prior </a:t>
            </a:r>
            <a:r>
              <a:rPr lang="en-US" sz="1500" dirty="0" smtClean="0">
                <a:gradFill>
                  <a:gsLst>
                    <a:gs pos="5417">
                      <a:srgbClr val="53565A"/>
                    </a:gs>
                    <a:gs pos="28000">
                      <a:srgbClr val="53565A"/>
                    </a:gs>
                  </a:gsLst>
                  <a:lin ang="5400000" scaled="0"/>
                </a:gradFill>
                <a:latin typeface="Arial"/>
              </a:rPr>
              <a:t>year</a:t>
            </a:r>
          </a:p>
          <a:p>
            <a:pPr marL="228594" indent="-228594" defTabSz="1219170">
              <a:lnSpc>
                <a:spcPct val="100000"/>
              </a:lnSpc>
              <a:spcBef>
                <a:spcPts val="0"/>
              </a:spcBef>
              <a:buSzTx/>
              <a:buFont typeface="Arial" panose="020B0604020202020204" pitchFamily="34" charset="0"/>
              <a:buChar char="•"/>
            </a:pPr>
            <a:endParaRPr lang="en-US" sz="1500" dirty="0">
              <a:gradFill>
                <a:gsLst>
                  <a:gs pos="5417">
                    <a:srgbClr val="53565A"/>
                  </a:gs>
                  <a:gs pos="28000">
                    <a:srgbClr val="53565A"/>
                  </a:gs>
                </a:gsLst>
                <a:lin ang="5400000" scaled="0"/>
              </a:gradFill>
              <a:latin typeface="Arial"/>
            </a:endParaRPr>
          </a:p>
          <a:p>
            <a:pPr defTabSz="1219170">
              <a:lnSpc>
                <a:spcPct val="100000"/>
              </a:lnSpc>
              <a:spcBef>
                <a:spcPts val="0"/>
              </a:spcBef>
              <a:buSzTx/>
            </a:pPr>
            <a:r>
              <a:rPr lang="en-US" sz="1400" b="1" u="sng" spc="-67" dirty="0" smtClean="0">
                <a:gradFill>
                  <a:gsLst>
                    <a:gs pos="5417">
                      <a:srgbClr val="53565A"/>
                    </a:gs>
                    <a:gs pos="28000">
                      <a:srgbClr val="53565A"/>
                    </a:gs>
                  </a:gsLst>
                  <a:lin ang="5400000" scaled="0"/>
                </a:gradFill>
                <a:latin typeface="Arial"/>
              </a:rPr>
              <a:t>Scope </a:t>
            </a:r>
            <a:r>
              <a:rPr lang="en-US" sz="1400" b="1" spc="-67" dirty="0" smtClean="0">
                <a:gradFill>
                  <a:gsLst>
                    <a:gs pos="5417">
                      <a:srgbClr val="53565A"/>
                    </a:gs>
                    <a:gs pos="28000">
                      <a:srgbClr val="53565A"/>
                    </a:gs>
                  </a:gsLst>
                  <a:lin ang="5400000" scaled="0"/>
                </a:gradFill>
                <a:latin typeface="Arial"/>
              </a:rPr>
              <a:t>				</a:t>
            </a:r>
            <a:endParaRPr lang="en-US" sz="1400" b="1" u="sng" spc="-67" dirty="0">
              <a:gradFill>
                <a:gsLst>
                  <a:gs pos="5417">
                    <a:srgbClr val="53565A"/>
                  </a:gs>
                  <a:gs pos="28000">
                    <a:srgbClr val="53565A"/>
                  </a:gs>
                </a:gsLst>
                <a:lin ang="5400000" scaled="0"/>
              </a:gradFill>
              <a:latin typeface="Arial"/>
            </a:endParaRPr>
          </a:p>
          <a:p>
            <a:pPr marL="285750" indent="-285750" defTabSz="1219170">
              <a:lnSpc>
                <a:spcPct val="100000"/>
              </a:lnSpc>
              <a:spcBef>
                <a:spcPts val="0"/>
              </a:spcBef>
              <a:buSzTx/>
              <a:buFont typeface="Arial" panose="020B0604020202020204" pitchFamily="34" charset="0"/>
              <a:buChar char="•"/>
            </a:pPr>
            <a:r>
              <a:rPr lang="en-US" sz="1500" b="1" dirty="0" smtClean="0">
                <a:gradFill>
                  <a:gsLst>
                    <a:gs pos="5417">
                      <a:srgbClr val="53565A"/>
                    </a:gs>
                    <a:gs pos="28000">
                      <a:srgbClr val="53565A"/>
                    </a:gs>
                  </a:gsLst>
                  <a:lin ang="5400000" scaled="0"/>
                </a:gradFill>
                <a:latin typeface="Arial"/>
              </a:rPr>
              <a:t>Optum Technology </a:t>
            </a:r>
          </a:p>
          <a:p>
            <a:pPr marL="746125" lvl="1" indent="-285750" defTabSz="1219170">
              <a:lnSpc>
                <a:spcPct val="100000"/>
              </a:lnSpc>
              <a:spcBef>
                <a:spcPts val="0"/>
              </a:spcBef>
              <a:buSzTx/>
              <a:buFont typeface="Arial" panose="020B0604020202020204" pitchFamily="34" charset="0"/>
              <a:buChar char="•"/>
            </a:pPr>
            <a:r>
              <a:rPr lang="en-US" sz="1400" dirty="0" smtClean="0">
                <a:gradFill>
                  <a:gsLst>
                    <a:gs pos="5417">
                      <a:srgbClr val="53565A"/>
                    </a:gs>
                    <a:gs pos="28000">
                      <a:srgbClr val="53565A"/>
                    </a:gs>
                  </a:gsLst>
                  <a:lin ang="5400000" scaled="0"/>
                </a:gradFill>
                <a:latin typeface="15"/>
              </a:rPr>
              <a:t>Workspaces  currently Included </a:t>
            </a:r>
          </a:p>
          <a:p>
            <a:pPr marL="1490663" lvl="2" indent="-285750" defTabSz="1219170">
              <a:lnSpc>
                <a:spcPct val="100000"/>
              </a:lnSpc>
              <a:spcBef>
                <a:spcPts val="0"/>
              </a:spcBef>
              <a:buSzTx/>
              <a:buFont typeface="Arial" panose="020B0604020202020204" pitchFamily="34" charset="0"/>
              <a:buChar char="•"/>
            </a:pPr>
            <a:r>
              <a:rPr lang="en-US" sz="1400" dirty="0" smtClean="0">
                <a:gradFill>
                  <a:gsLst>
                    <a:gs pos="5417">
                      <a:srgbClr val="53565A"/>
                    </a:gs>
                    <a:gs pos="28000">
                      <a:srgbClr val="53565A"/>
                    </a:gs>
                  </a:gsLst>
                  <a:lin ang="5400000" scaled="0"/>
                </a:gradFill>
                <a:latin typeface="15"/>
              </a:rPr>
              <a:t>Optum</a:t>
            </a:r>
          </a:p>
          <a:p>
            <a:pPr marL="1490663" lvl="2" indent="-285750" defTabSz="1219170">
              <a:lnSpc>
                <a:spcPct val="100000"/>
              </a:lnSpc>
              <a:spcBef>
                <a:spcPts val="0"/>
              </a:spcBef>
              <a:buSzTx/>
              <a:buFont typeface="Arial" panose="020B0604020202020204" pitchFamily="34" charset="0"/>
              <a:buChar char="•"/>
            </a:pPr>
            <a:r>
              <a:rPr lang="en-US" sz="1400" dirty="0" smtClean="0">
                <a:gradFill>
                  <a:gsLst>
                    <a:gs pos="5417">
                      <a:srgbClr val="53565A"/>
                    </a:gs>
                    <a:gs pos="28000">
                      <a:srgbClr val="53565A"/>
                    </a:gs>
                  </a:gsLst>
                  <a:lin ang="5400000" scaled="0"/>
                </a:gradFill>
                <a:latin typeface="15"/>
              </a:rPr>
              <a:t>Tech Engineering </a:t>
            </a:r>
          </a:p>
          <a:p>
            <a:pPr marL="1490663" lvl="2" indent="-285750" defTabSz="1219170">
              <a:lnSpc>
                <a:spcPct val="100000"/>
              </a:lnSpc>
              <a:spcBef>
                <a:spcPts val="0"/>
              </a:spcBef>
              <a:buSzTx/>
              <a:buFont typeface="Arial" panose="020B0604020202020204" pitchFamily="34" charset="0"/>
              <a:buChar char="•"/>
            </a:pPr>
            <a:r>
              <a:rPr lang="en-US" sz="1400" dirty="0" smtClean="0">
                <a:gradFill>
                  <a:gsLst>
                    <a:gs pos="5417">
                      <a:srgbClr val="53565A"/>
                    </a:gs>
                    <a:gs pos="28000">
                      <a:srgbClr val="53565A"/>
                    </a:gs>
                  </a:gsLst>
                  <a:lin ang="5400000" scaled="0"/>
                </a:gradFill>
                <a:latin typeface="15"/>
              </a:rPr>
              <a:t>TFS Enterprise </a:t>
            </a:r>
          </a:p>
          <a:p>
            <a:pPr marL="746125" lvl="1" indent="-285750" defTabSz="1219170">
              <a:lnSpc>
                <a:spcPct val="100000"/>
              </a:lnSpc>
              <a:spcBef>
                <a:spcPts val="0"/>
              </a:spcBef>
              <a:buSzTx/>
              <a:buFont typeface="Arial" panose="020B0604020202020204" pitchFamily="34" charset="0"/>
              <a:buChar char="•"/>
            </a:pPr>
            <a:endParaRPr lang="en-US" sz="1100" dirty="0">
              <a:gradFill>
                <a:gsLst>
                  <a:gs pos="5417">
                    <a:srgbClr val="53565A"/>
                  </a:gs>
                  <a:gs pos="28000">
                    <a:srgbClr val="53565A"/>
                  </a:gs>
                </a:gsLst>
                <a:lin ang="5400000" scaled="0"/>
              </a:gradFill>
              <a:latin typeface="Arial"/>
            </a:endParaRPr>
          </a:p>
          <a:p>
            <a:pPr marL="228594" indent="-228594" defTabSz="1219170">
              <a:lnSpc>
                <a:spcPct val="100000"/>
              </a:lnSpc>
              <a:spcBef>
                <a:spcPts val="0"/>
              </a:spcBef>
              <a:buSzTx/>
              <a:buFont typeface="Arial" panose="020B0604020202020204" pitchFamily="34" charset="0"/>
              <a:buChar char="•"/>
            </a:pPr>
            <a:endParaRPr lang="en-US" sz="1500" dirty="0">
              <a:gradFill>
                <a:gsLst>
                  <a:gs pos="5417">
                    <a:srgbClr val="53565A"/>
                  </a:gs>
                  <a:gs pos="28000">
                    <a:srgbClr val="53565A"/>
                  </a:gs>
                </a:gsLst>
                <a:lin ang="5400000" scaled="0"/>
              </a:gradFill>
              <a:latin typeface="Arial"/>
            </a:endParaRPr>
          </a:p>
        </p:txBody>
      </p:sp>
      <p:sp>
        <p:nvSpPr>
          <p:cNvPr id="14" name="Freeform 58"/>
          <p:cNvSpPr>
            <a:spLocks noEditPoints="1"/>
          </p:cNvSpPr>
          <p:nvPr/>
        </p:nvSpPr>
        <p:spPr bwMode="auto">
          <a:xfrm>
            <a:off x="736665" y="1523750"/>
            <a:ext cx="463978" cy="768620"/>
          </a:xfrm>
          <a:custGeom>
            <a:avLst/>
            <a:gdLst>
              <a:gd name="T0" fmla="*/ 72 w 192"/>
              <a:gd name="T1" fmla="*/ 109 h 256"/>
              <a:gd name="T2" fmla="*/ 59 w 192"/>
              <a:gd name="T3" fmla="*/ 98 h 256"/>
              <a:gd name="T4" fmla="*/ 39 w 192"/>
              <a:gd name="T5" fmla="*/ 76 h 256"/>
              <a:gd name="T6" fmla="*/ 35 w 192"/>
              <a:gd name="T7" fmla="*/ 59 h 256"/>
              <a:gd name="T8" fmla="*/ 42 w 192"/>
              <a:gd name="T9" fmla="*/ 41 h 256"/>
              <a:gd name="T10" fmla="*/ 55 w 192"/>
              <a:gd name="T11" fmla="*/ 34 h 256"/>
              <a:gd name="T12" fmla="*/ 70 w 192"/>
              <a:gd name="T13" fmla="*/ 36 h 256"/>
              <a:gd name="T14" fmla="*/ 76 w 192"/>
              <a:gd name="T15" fmla="*/ 39 h 256"/>
              <a:gd name="T16" fmla="*/ 105 w 192"/>
              <a:gd name="T17" fmla="*/ 37 h 256"/>
              <a:gd name="T18" fmla="*/ 115 w 192"/>
              <a:gd name="T19" fmla="*/ 52 h 256"/>
              <a:gd name="T20" fmla="*/ 114 w 192"/>
              <a:gd name="T21" fmla="*/ 72 h 256"/>
              <a:gd name="T22" fmla="*/ 98 w 192"/>
              <a:gd name="T23" fmla="*/ 93 h 256"/>
              <a:gd name="T24" fmla="*/ 79 w 192"/>
              <a:gd name="T25" fmla="*/ 109 h 256"/>
              <a:gd name="T26" fmla="*/ 59 w 192"/>
              <a:gd name="T27" fmla="*/ 42 h 256"/>
              <a:gd name="T28" fmla="*/ 51 w 192"/>
              <a:gd name="T29" fmla="*/ 44 h 256"/>
              <a:gd name="T30" fmla="*/ 45 w 192"/>
              <a:gd name="T31" fmla="*/ 50 h 256"/>
              <a:gd name="T32" fmla="*/ 43 w 192"/>
              <a:gd name="T33" fmla="*/ 64 h 256"/>
              <a:gd name="T34" fmla="*/ 52 w 192"/>
              <a:gd name="T35" fmla="*/ 80 h 256"/>
              <a:gd name="T36" fmla="*/ 74 w 192"/>
              <a:gd name="T37" fmla="*/ 100 h 256"/>
              <a:gd name="T38" fmla="*/ 79 w 192"/>
              <a:gd name="T39" fmla="*/ 99 h 256"/>
              <a:gd name="T40" fmla="*/ 101 w 192"/>
              <a:gd name="T41" fmla="*/ 78 h 256"/>
              <a:gd name="T42" fmla="*/ 108 w 192"/>
              <a:gd name="T43" fmla="*/ 61 h 256"/>
              <a:gd name="T44" fmla="*/ 107 w 192"/>
              <a:gd name="T45" fmla="*/ 52 h 256"/>
              <a:gd name="T46" fmla="*/ 87 w 192"/>
              <a:gd name="T47" fmla="*/ 42 h 256"/>
              <a:gd name="T48" fmla="*/ 79 w 192"/>
              <a:gd name="T49" fmla="*/ 48 h 256"/>
              <a:gd name="T50" fmla="*/ 73 w 192"/>
              <a:gd name="T51" fmla="*/ 48 h 256"/>
              <a:gd name="T52" fmla="*/ 62 w 192"/>
              <a:gd name="T53" fmla="*/ 42 h 256"/>
              <a:gd name="T54" fmla="*/ 100 w 192"/>
              <a:gd name="T55" fmla="*/ 256 h 256"/>
              <a:gd name="T56" fmla="*/ 25 w 192"/>
              <a:gd name="T57" fmla="*/ 212 h 256"/>
              <a:gd name="T58" fmla="*/ 11 w 192"/>
              <a:gd name="T59" fmla="*/ 145 h 256"/>
              <a:gd name="T60" fmla="*/ 84 w 192"/>
              <a:gd name="T61" fmla="*/ 0 h 256"/>
              <a:gd name="T62" fmla="*/ 177 w 192"/>
              <a:gd name="T63" fmla="*/ 77 h 256"/>
              <a:gd name="T64" fmla="*/ 174 w 192"/>
              <a:gd name="T65" fmla="*/ 94 h 256"/>
              <a:gd name="T66" fmla="*/ 189 w 192"/>
              <a:gd name="T67" fmla="*/ 129 h 256"/>
              <a:gd name="T68" fmla="*/ 181 w 192"/>
              <a:gd name="T69" fmla="*/ 152 h 256"/>
              <a:gd name="T70" fmla="*/ 170 w 192"/>
              <a:gd name="T71" fmla="*/ 186 h 256"/>
              <a:gd name="T72" fmla="*/ 131 w 192"/>
              <a:gd name="T73" fmla="*/ 209 h 256"/>
              <a:gd name="T74" fmla="*/ 114 w 192"/>
              <a:gd name="T75" fmla="*/ 242 h 256"/>
              <a:gd name="T76" fmla="*/ 100 w 192"/>
              <a:gd name="T77" fmla="*/ 256 h 256"/>
              <a:gd name="T78" fmla="*/ 8 w 192"/>
              <a:gd name="T79" fmla="*/ 85 h 256"/>
              <a:gd name="T80" fmla="*/ 29 w 192"/>
              <a:gd name="T81" fmla="*/ 205 h 256"/>
              <a:gd name="T82" fmla="*/ 103 w 192"/>
              <a:gd name="T83" fmla="*/ 247 h 256"/>
              <a:gd name="T84" fmla="*/ 106 w 192"/>
              <a:gd name="T85" fmla="*/ 227 h 256"/>
              <a:gd name="T86" fmla="*/ 145 w 192"/>
              <a:gd name="T87" fmla="*/ 201 h 256"/>
              <a:gd name="T88" fmla="*/ 165 w 192"/>
              <a:gd name="T89" fmla="*/ 152 h 256"/>
              <a:gd name="T90" fmla="*/ 178 w 192"/>
              <a:gd name="T91" fmla="*/ 144 h 256"/>
              <a:gd name="T92" fmla="*/ 182 w 192"/>
              <a:gd name="T93" fmla="*/ 133 h 256"/>
              <a:gd name="T94" fmla="*/ 166 w 192"/>
              <a:gd name="T95" fmla="*/ 92 h 256"/>
              <a:gd name="T96" fmla="*/ 101 w 192"/>
              <a:gd name="T97" fmla="*/ 8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92" h="256">
                <a:moveTo>
                  <a:pt x="76" y="110"/>
                </a:moveTo>
                <a:cubicBezTo>
                  <a:pt x="75" y="110"/>
                  <a:pt x="73" y="109"/>
                  <a:pt x="72" y="109"/>
                </a:cubicBezTo>
                <a:cubicBezTo>
                  <a:pt x="71" y="108"/>
                  <a:pt x="70" y="107"/>
                  <a:pt x="69" y="106"/>
                </a:cubicBezTo>
                <a:cubicBezTo>
                  <a:pt x="65" y="104"/>
                  <a:pt x="62" y="101"/>
                  <a:pt x="59" y="98"/>
                </a:cubicBezTo>
                <a:cubicBezTo>
                  <a:pt x="54" y="94"/>
                  <a:pt x="49" y="90"/>
                  <a:pt x="46" y="86"/>
                </a:cubicBezTo>
                <a:cubicBezTo>
                  <a:pt x="43" y="82"/>
                  <a:pt x="41" y="79"/>
                  <a:pt x="39" y="76"/>
                </a:cubicBezTo>
                <a:cubicBezTo>
                  <a:pt x="37" y="73"/>
                  <a:pt x="36" y="69"/>
                  <a:pt x="35" y="66"/>
                </a:cubicBezTo>
                <a:cubicBezTo>
                  <a:pt x="35" y="63"/>
                  <a:pt x="35" y="61"/>
                  <a:pt x="35" y="59"/>
                </a:cubicBezTo>
                <a:cubicBezTo>
                  <a:pt x="35" y="54"/>
                  <a:pt x="36" y="50"/>
                  <a:pt x="38" y="46"/>
                </a:cubicBezTo>
                <a:cubicBezTo>
                  <a:pt x="39" y="44"/>
                  <a:pt x="41" y="42"/>
                  <a:pt x="42" y="41"/>
                </a:cubicBezTo>
                <a:cubicBezTo>
                  <a:pt x="44" y="39"/>
                  <a:pt x="45" y="38"/>
                  <a:pt x="48" y="37"/>
                </a:cubicBezTo>
                <a:cubicBezTo>
                  <a:pt x="50" y="35"/>
                  <a:pt x="53" y="35"/>
                  <a:pt x="55" y="34"/>
                </a:cubicBezTo>
                <a:cubicBezTo>
                  <a:pt x="58" y="34"/>
                  <a:pt x="60" y="34"/>
                  <a:pt x="63" y="34"/>
                </a:cubicBezTo>
                <a:cubicBezTo>
                  <a:pt x="65" y="35"/>
                  <a:pt x="68" y="35"/>
                  <a:pt x="70" y="36"/>
                </a:cubicBezTo>
                <a:cubicBezTo>
                  <a:pt x="72" y="37"/>
                  <a:pt x="74" y="38"/>
                  <a:pt x="76" y="40"/>
                </a:cubicBezTo>
                <a:cubicBezTo>
                  <a:pt x="76" y="40"/>
                  <a:pt x="76" y="39"/>
                  <a:pt x="76" y="39"/>
                </a:cubicBezTo>
                <a:cubicBezTo>
                  <a:pt x="79" y="37"/>
                  <a:pt x="82" y="35"/>
                  <a:pt x="85" y="35"/>
                </a:cubicBezTo>
                <a:cubicBezTo>
                  <a:pt x="92" y="33"/>
                  <a:pt x="99" y="34"/>
                  <a:pt x="105" y="37"/>
                </a:cubicBezTo>
                <a:cubicBezTo>
                  <a:pt x="109" y="40"/>
                  <a:pt x="112" y="44"/>
                  <a:pt x="114" y="48"/>
                </a:cubicBezTo>
                <a:cubicBezTo>
                  <a:pt x="115" y="50"/>
                  <a:pt x="115" y="51"/>
                  <a:pt x="115" y="52"/>
                </a:cubicBezTo>
                <a:cubicBezTo>
                  <a:pt x="116" y="56"/>
                  <a:pt x="116" y="59"/>
                  <a:pt x="116" y="62"/>
                </a:cubicBezTo>
                <a:cubicBezTo>
                  <a:pt x="116" y="65"/>
                  <a:pt x="115" y="69"/>
                  <a:pt x="114" y="72"/>
                </a:cubicBezTo>
                <a:cubicBezTo>
                  <a:pt x="113" y="76"/>
                  <a:pt x="110" y="80"/>
                  <a:pt x="107" y="83"/>
                </a:cubicBezTo>
                <a:cubicBezTo>
                  <a:pt x="105" y="87"/>
                  <a:pt x="102" y="90"/>
                  <a:pt x="98" y="93"/>
                </a:cubicBezTo>
                <a:cubicBezTo>
                  <a:pt x="94" y="97"/>
                  <a:pt x="89" y="102"/>
                  <a:pt x="84" y="106"/>
                </a:cubicBezTo>
                <a:cubicBezTo>
                  <a:pt x="82" y="107"/>
                  <a:pt x="80" y="108"/>
                  <a:pt x="79" y="109"/>
                </a:cubicBezTo>
                <a:cubicBezTo>
                  <a:pt x="78" y="109"/>
                  <a:pt x="77" y="110"/>
                  <a:pt x="76" y="110"/>
                </a:cubicBezTo>
                <a:close/>
                <a:moveTo>
                  <a:pt x="59" y="42"/>
                </a:moveTo>
                <a:cubicBezTo>
                  <a:pt x="58" y="42"/>
                  <a:pt x="57" y="42"/>
                  <a:pt x="57" y="42"/>
                </a:cubicBezTo>
                <a:cubicBezTo>
                  <a:pt x="55" y="42"/>
                  <a:pt x="53" y="43"/>
                  <a:pt x="51" y="44"/>
                </a:cubicBezTo>
                <a:cubicBezTo>
                  <a:pt x="50" y="45"/>
                  <a:pt x="49" y="46"/>
                  <a:pt x="48" y="46"/>
                </a:cubicBezTo>
                <a:cubicBezTo>
                  <a:pt x="47" y="47"/>
                  <a:pt x="46" y="49"/>
                  <a:pt x="45" y="50"/>
                </a:cubicBezTo>
                <a:cubicBezTo>
                  <a:pt x="44" y="53"/>
                  <a:pt x="43" y="56"/>
                  <a:pt x="43" y="59"/>
                </a:cubicBezTo>
                <a:cubicBezTo>
                  <a:pt x="43" y="61"/>
                  <a:pt x="43" y="63"/>
                  <a:pt x="43" y="64"/>
                </a:cubicBezTo>
                <a:cubicBezTo>
                  <a:pt x="44" y="67"/>
                  <a:pt x="45" y="70"/>
                  <a:pt x="46" y="72"/>
                </a:cubicBezTo>
                <a:cubicBezTo>
                  <a:pt x="47" y="75"/>
                  <a:pt x="49" y="77"/>
                  <a:pt x="52" y="80"/>
                </a:cubicBezTo>
                <a:cubicBezTo>
                  <a:pt x="55" y="84"/>
                  <a:pt x="59" y="88"/>
                  <a:pt x="64" y="92"/>
                </a:cubicBezTo>
                <a:cubicBezTo>
                  <a:pt x="67" y="95"/>
                  <a:pt x="70" y="97"/>
                  <a:pt x="74" y="100"/>
                </a:cubicBezTo>
                <a:cubicBezTo>
                  <a:pt x="74" y="100"/>
                  <a:pt x="75" y="101"/>
                  <a:pt x="76" y="101"/>
                </a:cubicBezTo>
                <a:cubicBezTo>
                  <a:pt x="77" y="101"/>
                  <a:pt x="78" y="100"/>
                  <a:pt x="79" y="99"/>
                </a:cubicBezTo>
                <a:cubicBezTo>
                  <a:pt x="84" y="95"/>
                  <a:pt x="89" y="91"/>
                  <a:pt x="93" y="87"/>
                </a:cubicBezTo>
                <a:cubicBezTo>
                  <a:pt x="96" y="85"/>
                  <a:pt x="99" y="82"/>
                  <a:pt x="101" y="78"/>
                </a:cubicBezTo>
                <a:cubicBezTo>
                  <a:pt x="104" y="75"/>
                  <a:pt x="105" y="72"/>
                  <a:pt x="106" y="69"/>
                </a:cubicBezTo>
                <a:cubicBezTo>
                  <a:pt x="107" y="67"/>
                  <a:pt x="108" y="64"/>
                  <a:pt x="108" y="61"/>
                </a:cubicBezTo>
                <a:cubicBezTo>
                  <a:pt x="108" y="59"/>
                  <a:pt x="108" y="56"/>
                  <a:pt x="108" y="54"/>
                </a:cubicBezTo>
                <a:cubicBezTo>
                  <a:pt x="107" y="53"/>
                  <a:pt x="107" y="52"/>
                  <a:pt x="107" y="52"/>
                </a:cubicBezTo>
                <a:cubicBezTo>
                  <a:pt x="106" y="48"/>
                  <a:pt x="104" y="46"/>
                  <a:pt x="101" y="44"/>
                </a:cubicBezTo>
                <a:cubicBezTo>
                  <a:pt x="97" y="42"/>
                  <a:pt x="92" y="41"/>
                  <a:pt x="87" y="42"/>
                </a:cubicBezTo>
                <a:cubicBezTo>
                  <a:pt x="85" y="43"/>
                  <a:pt x="83" y="44"/>
                  <a:pt x="82" y="45"/>
                </a:cubicBezTo>
                <a:cubicBezTo>
                  <a:pt x="80" y="46"/>
                  <a:pt x="80" y="47"/>
                  <a:pt x="79" y="48"/>
                </a:cubicBezTo>
                <a:cubicBezTo>
                  <a:pt x="76" y="52"/>
                  <a:pt x="76" y="52"/>
                  <a:pt x="76" y="52"/>
                </a:cubicBezTo>
                <a:cubicBezTo>
                  <a:pt x="73" y="48"/>
                  <a:pt x="73" y="48"/>
                  <a:pt x="73" y="48"/>
                </a:cubicBezTo>
                <a:cubicBezTo>
                  <a:pt x="71" y="46"/>
                  <a:pt x="69" y="45"/>
                  <a:pt x="67" y="44"/>
                </a:cubicBezTo>
                <a:cubicBezTo>
                  <a:pt x="65" y="43"/>
                  <a:pt x="64" y="42"/>
                  <a:pt x="62" y="42"/>
                </a:cubicBezTo>
                <a:cubicBezTo>
                  <a:pt x="61" y="42"/>
                  <a:pt x="60" y="42"/>
                  <a:pt x="59" y="42"/>
                </a:cubicBezTo>
                <a:close/>
                <a:moveTo>
                  <a:pt x="100" y="256"/>
                </a:moveTo>
                <a:cubicBezTo>
                  <a:pt x="98" y="256"/>
                  <a:pt x="95" y="255"/>
                  <a:pt x="93" y="254"/>
                </a:cubicBezTo>
                <a:cubicBezTo>
                  <a:pt x="25" y="212"/>
                  <a:pt x="25" y="212"/>
                  <a:pt x="25" y="212"/>
                </a:cubicBezTo>
                <a:cubicBezTo>
                  <a:pt x="23" y="211"/>
                  <a:pt x="21" y="208"/>
                  <a:pt x="21" y="205"/>
                </a:cubicBezTo>
                <a:cubicBezTo>
                  <a:pt x="21" y="182"/>
                  <a:pt x="16" y="163"/>
                  <a:pt x="11" y="145"/>
                </a:cubicBezTo>
                <a:cubicBezTo>
                  <a:pt x="5" y="127"/>
                  <a:pt x="0" y="108"/>
                  <a:pt x="0" y="85"/>
                </a:cubicBezTo>
                <a:cubicBezTo>
                  <a:pt x="0" y="38"/>
                  <a:pt x="38" y="0"/>
                  <a:pt x="84" y="0"/>
                </a:cubicBezTo>
                <a:cubicBezTo>
                  <a:pt x="101" y="0"/>
                  <a:pt x="101" y="0"/>
                  <a:pt x="101" y="0"/>
                </a:cubicBezTo>
                <a:cubicBezTo>
                  <a:pt x="143" y="0"/>
                  <a:pt x="177" y="34"/>
                  <a:pt x="177" y="77"/>
                </a:cubicBezTo>
                <a:cubicBezTo>
                  <a:pt x="177" y="77"/>
                  <a:pt x="177" y="78"/>
                  <a:pt x="177" y="78"/>
                </a:cubicBezTo>
                <a:cubicBezTo>
                  <a:pt x="174" y="94"/>
                  <a:pt x="174" y="94"/>
                  <a:pt x="174" y="94"/>
                </a:cubicBezTo>
                <a:cubicBezTo>
                  <a:pt x="174" y="96"/>
                  <a:pt x="174" y="98"/>
                  <a:pt x="175" y="100"/>
                </a:cubicBezTo>
                <a:cubicBezTo>
                  <a:pt x="189" y="129"/>
                  <a:pt x="189" y="129"/>
                  <a:pt x="189" y="129"/>
                </a:cubicBezTo>
                <a:cubicBezTo>
                  <a:pt x="191" y="133"/>
                  <a:pt x="192" y="138"/>
                  <a:pt x="190" y="142"/>
                </a:cubicBezTo>
                <a:cubicBezTo>
                  <a:pt x="188" y="147"/>
                  <a:pt x="185" y="150"/>
                  <a:pt x="181" y="152"/>
                </a:cubicBezTo>
                <a:cubicBezTo>
                  <a:pt x="173" y="155"/>
                  <a:pt x="173" y="155"/>
                  <a:pt x="173" y="155"/>
                </a:cubicBezTo>
                <a:cubicBezTo>
                  <a:pt x="170" y="186"/>
                  <a:pt x="170" y="186"/>
                  <a:pt x="170" y="186"/>
                </a:cubicBezTo>
                <a:cubicBezTo>
                  <a:pt x="169" y="199"/>
                  <a:pt x="158" y="209"/>
                  <a:pt x="145" y="209"/>
                </a:cubicBezTo>
                <a:cubicBezTo>
                  <a:pt x="131" y="209"/>
                  <a:pt x="131" y="209"/>
                  <a:pt x="131" y="209"/>
                </a:cubicBezTo>
                <a:cubicBezTo>
                  <a:pt x="121" y="209"/>
                  <a:pt x="114" y="217"/>
                  <a:pt x="114" y="227"/>
                </a:cubicBezTo>
                <a:cubicBezTo>
                  <a:pt x="114" y="242"/>
                  <a:pt x="114" y="242"/>
                  <a:pt x="114" y="242"/>
                </a:cubicBezTo>
                <a:cubicBezTo>
                  <a:pt x="114" y="247"/>
                  <a:pt x="111" y="252"/>
                  <a:pt x="107" y="254"/>
                </a:cubicBezTo>
                <a:cubicBezTo>
                  <a:pt x="105" y="255"/>
                  <a:pt x="102" y="256"/>
                  <a:pt x="100" y="256"/>
                </a:cubicBezTo>
                <a:close/>
                <a:moveTo>
                  <a:pt x="84" y="8"/>
                </a:moveTo>
                <a:cubicBezTo>
                  <a:pt x="42" y="8"/>
                  <a:pt x="8" y="43"/>
                  <a:pt x="8" y="85"/>
                </a:cubicBezTo>
                <a:cubicBezTo>
                  <a:pt x="8" y="107"/>
                  <a:pt x="13" y="125"/>
                  <a:pt x="18" y="143"/>
                </a:cubicBezTo>
                <a:cubicBezTo>
                  <a:pt x="24" y="161"/>
                  <a:pt x="29" y="181"/>
                  <a:pt x="29" y="205"/>
                </a:cubicBezTo>
                <a:cubicBezTo>
                  <a:pt x="97" y="247"/>
                  <a:pt x="97" y="247"/>
                  <a:pt x="97" y="247"/>
                </a:cubicBezTo>
                <a:cubicBezTo>
                  <a:pt x="99" y="248"/>
                  <a:pt x="101" y="248"/>
                  <a:pt x="103" y="247"/>
                </a:cubicBezTo>
                <a:cubicBezTo>
                  <a:pt x="105" y="246"/>
                  <a:pt x="106" y="244"/>
                  <a:pt x="106" y="242"/>
                </a:cubicBezTo>
                <a:cubicBezTo>
                  <a:pt x="106" y="227"/>
                  <a:pt x="106" y="227"/>
                  <a:pt x="106" y="227"/>
                </a:cubicBezTo>
                <a:cubicBezTo>
                  <a:pt x="106" y="212"/>
                  <a:pt x="117" y="201"/>
                  <a:pt x="131" y="201"/>
                </a:cubicBezTo>
                <a:cubicBezTo>
                  <a:pt x="145" y="201"/>
                  <a:pt x="145" y="201"/>
                  <a:pt x="145" y="201"/>
                </a:cubicBezTo>
                <a:cubicBezTo>
                  <a:pt x="154" y="201"/>
                  <a:pt x="161" y="194"/>
                  <a:pt x="162" y="185"/>
                </a:cubicBezTo>
                <a:cubicBezTo>
                  <a:pt x="165" y="152"/>
                  <a:pt x="165" y="152"/>
                  <a:pt x="165" y="152"/>
                </a:cubicBezTo>
                <a:cubicBezTo>
                  <a:pt x="165" y="150"/>
                  <a:pt x="166" y="149"/>
                  <a:pt x="167" y="148"/>
                </a:cubicBezTo>
                <a:cubicBezTo>
                  <a:pt x="178" y="144"/>
                  <a:pt x="178" y="144"/>
                  <a:pt x="178" y="144"/>
                </a:cubicBezTo>
                <a:cubicBezTo>
                  <a:pt x="180" y="143"/>
                  <a:pt x="182" y="142"/>
                  <a:pt x="182" y="139"/>
                </a:cubicBezTo>
                <a:cubicBezTo>
                  <a:pt x="183" y="137"/>
                  <a:pt x="183" y="135"/>
                  <a:pt x="182" y="133"/>
                </a:cubicBezTo>
                <a:cubicBezTo>
                  <a:pt x="168" y="103"/>
                  <a:pt x="168" y="103"/>
                  <a:pt x="168" y="103"/>
                </a:cubicBezTo>
                <a:cubicBezTo>
                  <a:pt x="166" y="100"/>
                  <a:pt x="165" y="96"/>
                  <a:pt x="166" y="92"/>
                </a:cubicBezTo>
                <a:cubicBezTo>
                  <a:pt x="169" y="77"/>
                  <a:pt x="169" y="77"/>
                  <a:pt x="169" y="77"/>
                </a:cubicBezTo>
                <a:cubicBezTo>
                  <a:pt x="169" y="39"/>
                  <a:pt x="139" y="8"/>
                  <a:pt x="101" y="8"/>
                </a:cubicBezTo>
                <a:lnTo>
                  <a:pt x="84" y="8"/>
                </a:lnTo>
                <a:close/>
              </a:path>
            </a:pathLst>
          </a:custGeom>
          <a:solidFill>
            <a:schemeClr val="bg1"/>
          </a:solidFill>
          <a:ln>
            <a:noFill/>
          </a:ln>
          <a:extLst/>
        </p:spPr>
        <p:txBody>
          <a:bodyPr vert="horz" wrap="square" lIns="119528" tIns="59764" rIns="119528" bIns="59764" numCol="1" anchor="t" anchorCtr="0" compatLnSpc="1">
            <a:prstTxWarp prst="textNoShape">
              <a:avLst/>
            </a:prstTxWarp>
          </a:bodyPr>
          <a:lstStyle/>
          <a:p>
            <a:endParaRPr lang="en-US" dirty="0"/>
          </a:p>
        </p:txBody>
      </p:sp>
      <p:sp>
        <p:nvSpPr>
          <p:cNvPr id="6" name="Title 1"/>
          <p:cNvSpPr txBox="1">
            <a:spLocks/>
          </p:cNvSpPr>
          <p:nvPr/>
        </p:nvSpPr>
        <p:spPr>
          <a:xfrm>
            <a:off x="461390" y="304809"/>
            <a:ext cx="8396863" cy="620359"/>
          </a:xfrm>
          <a:prstGeom prst="rect">
            <a:avLst/>
          </a:prstGeom>
        </p:spPr>
        <p:txBody>
          <a:bodyPr vert="horz" lIns="121917" tIns="60958" rIns="121917" bIns="60958" rtlCol="0" anchor="b" anchorCtr="0">
            <a:normAutofit/>
          </a:bodyPr>
          <a:lstStyle>
            <a:lvl1pPr algn="l" defTabSz="914400" rtl="0" eaLnBrk="1" latinLnBrk="0" hangingPunct="1">
              <a:lnSpc>
                <a:spcPct val="90000"/>
              </a:lnSpc>
              <a:spcBef>
                <a:spcPct val="0"/>
              </a:spcBef>
              <a:buNone/>
              <a:defRPr sz="2000" b="0" kern="1200">
                <a:solidFill>
                  <a:schemeClr val="tx1"/>
                </a:solidFill>
                <a:latin typeface="Arial" pitchFamily="34" charset="0"/>
                <a:ea typeface="+mj-ea"/>
                <a:cs typeface="Arial" pitchFamily="34" charset="0"/>
              </a:defRPr>
            </a:lvl1pPr>
          </a:lstStyle>
          <a:p>
            <a:r>
              <a:rPr lang="en-US" dirty="0" smtClean="0"/>
              <a:t>Customer Defect Leakage Overview</a:t>
            </a:r>
            <a:endParaRPr lang="en-US" dirty="0"/>
          </a:p>
        </p:txBody>
      </p:sp>
      <p:sp>
        <p:nvSpPr>
          <p:cNvPr id="7" name="Freeform 6"/>
          <p:cNvSpPr/>
          <p:nvPr/>
        </p:nvSpPr>
        <p:spPr>
          <a:xfrm>
            <a:off x="391199" y="1290284"/>
            <a:ext cx="1154910" cy="4805717"/>
          </a:xfrm>
          <a:custGeom>
            <a:avLst/>
            <a:gdLst>
              <a:gd name="connsiteX0" fmla="*/ 0 w 7504416"/>
              <a:gd name="connsiteY0" fmla="*/ 0 h 612781"/>
              <a:gd name="connsiteX1" fmla="*/ 7504416 w 7504416"/>
              <a:gd name="connsiteY1" fmla="*/ 0 h 612781"/>
              <a:gd name="connsiteX2" fmla="*/ 7504416 w 7504416"/>
              <a:gd name="connsiteY2" fmla="*/ 612781 h 612781"/>
              <a:gd name="connsiteX3" fmla="*/ 0 w 7504416"/>
              <a:gd name="connsiteY3" fmla="*/ 612781 h 612781"/>
              <a:gd name="connsiteX4" fmla="*/ 0 w 7504416"/>
              <a:gd name="connsiteY4" fmla="*/ 0 h 612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04416" h="612781">
                <a:moveTo>
                  <a:pt x="0" y="0"/>
                </a:moveTo>
                <a:lnTo>
                  <a:pt x="7504416" y="0"/>
                </a:lnTo>
                <a:lnTo>
                  <a:pt x="7504416" y="612781"/>
                </a:lnTo>
                <a:lnTo>
                  <a:pt x="0" y="612781"/>
                </a:lnTo>
                <a:lnTo>
                  <a:pt x="0" y="0"/>
                </a:lnTo>
                <a:close/>
              </a:path>
            </a:pathLst>
          </a:custGeom>
          <a:solidFill>
            <a:srgbClr val="739600"/>
          </a:solidFill>
          <a:ln w="19050">
            <a:noFill/>
          </a:ln>
        </p:spPr>
        <p:txBody>
          <a:bodyPr wrap="square" lIns="0" tIns="91440" rIns="0" bIns="91440" rtlCol="0" anchor="ctr" anchorCtr="0">
            <a:noAutofit/>
          </a:bodyPr>
          <a:lstStyle/>
          <a:p>
            <a:pPr algn="ctr">
              <a:lnSpc>
                <a:spcPct val="95000"/>
              </a:lnSpc>
            </a:pPr>
            <a:endParaRPr lang="en-US" sz="1400" dirty="0">
              <a:solidFill>
                <a:schemeClr val="bg1"/>
              </a:solidFill>
              <a:latin typeface="Arial" pitchFamily="34" charset="0"/>
              <a:cs typeface="Arial" pitchFamily="34" charset="0"/>
            </a:endParaRPr>
          </a:p>
        </p:txBody>
      </p:sp>
      <p:grpSp>
        <p:nvGrpSpPr>
          <p:cNvPr id="8" name="Group 7"/>
          <p:cNvGrpSpPr/>
          <p:nvPr/>
        </p:nvGrpSpPr>
        <p:grpSpPr>
          <a:xfrm>
            <a:off x="561463" y="1432429"/>
            <a:ext cx="814387" cy="742950"/>
            <a:chOff x="4519613" y="1881188"/>
            <a:chExt cx="814387" cy="742950"/>
          </a:xfrm>
        </p:grpSpPr>
        <p:sp>
          <p:nvSpPr>
            <p:cNvPr id="9" name="Freeform 37"/>
            <p:cNvSpPr>
              <a:spLocks/>
            </p:cNvSpPr>
            <p:nvPr/>
          </p:nvSpPr>
          <p:spPr bwMode="auto">
            <a:xfrm>
              <a:off x="4921250" y="1881188"/>
              <a:ext cx="412750" cy="412750"/>
            </a:xfrm>
            <a:custGeom>
              <a:avLst/>
              <a:gdLst>
                <a:gd name="T0" fmla="*/ 92 w 110"/>
                <a:gd name="T1" fmla="*/ 110 h 110"/>
                <a:gd name="T2" fmla="*/ 88 w 110"/>
                <a:gd name="T3" fmla="*/ 107 h 110"/>
                <a:gd name="T4" fmla="*/ 84 w 110"/>
                <a:gd name="T5" fmla="*/ 37 h 110"/>
                <a:gd name="T6" fmla="*/ 73 w 110"/>
                <a:gd name="T7" fmla="*/ 27 h 110"/>
                <a:gd name="T8" fmla="*/ 3 w 110"/>
                <a:gd name="T9" fmla="*/ 23 h 110"/>
                <a:gd name="T10" fmla="*/ 0 w 110"/>
                <a:gd name="T11" fmla="*/ 18 h 110"/>
                <a:gd name="T12" fmla="*/ 77 w 110"/>
                <a:gd name="T13" fmla="*/ 23 h 110"/>
                <a:gd name="T14" fmla="*/ 88 w 110"/>
                <a:gd name="T15" fmla="*/ 33 h 110"/>
                <a:gd name="T16" fmla="*/ 92 w 110"/>
                <a:gd name="T17"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10">
                  <a:moveTo>
                    <a:pt x="92" y="110"/>
                  </a:moveTo>
                  <a:cubicBezTo>
                    <a:pt x="88" y="107"/>
                    <a:pt x="88" y="107"/>
                    <a:pt x="88" y="107"/>
                  </a:cubicBezTo>
                  <a:cubicBezTo>
                    <a:pt x="104" y="86"/>
                    <a:pt x="103" y="56"/>
                    <a:pt x="84" y="37"/>
                  </a:cubicBezTo>
                  <a:cubicBezTo>
                    <a:pt x="73" y="27"/>
                    <a:pt x="73" y="27"/>
                    <a:pt x="73" y="27"/>
                  </a:cubicBezTo>
                  <a:cubicBezTo>
                    <a:pt x="54" y="8"/>
                    <a:pt x="24" y="6"/>
                    <a:pt x="3" y="23"/>
                  </a:cubicBezTo>
                  <a:cubicBezTo>
                    <a:pt x="0" y="18"/>
                    <a:pt x="0" y="18"/>
                    <a:pt x="0" y="18"/>
                  </a:cubicBezTo>
                  <a:cubicBezTo>
                    <a:pt x="23" y="0"/>
                    <a:pt x="56" y="2"/>
                    <a:pt x="77" y="23"/>
                  </a:cubicBezTo>
                  <a:cubicBezTo>
                    <a:pt x="88" y="33"/>
                    <a:pt x="88" y="33"/>
                    <a:pt x="88" y="33"/>
                  </a:cubicBezTo>
                  <a:cubicBezTo>
                    <a:pt x="109" y="54"/>
                    <a:pt x="110" y="87"/>
                    <a:pt x="92" y="11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38"/>
            <p:cNvSpPr>
              <a:spLocks/>
            </p:cNvSpPr>
            <p:nvPr/>
          </p:nvSpPr>
          <p:spPr bwMode="auto">
            <a:xfrm>
              <a:off x="4519613" y="1885950"/>
              <a:ext cx="561975" cy="412750"/>
            </a:xfrm>
            <a:custGeom>
              <a:avLst/>
              <a:gdLst>
                <a:gd name="T0" fmla="*/ 146 w 150"/>
                <a:gd name="T1" fmla="*/ 52 h 110"/>
                <a:gd name="T2" fmla="*/ 113 w 150"/>
                <a:gd name="T3" fmla="*/ 20 h 110"/>
                <a:gd name="T4" fmla="*/ 113 w 150"/>
                <a:gd name="T5" fmla="*/ 20 h 110"/>
                <a:gd name="T6" fmla="*/ 33 w 150"/>
                <a:gd name="T7" fmla="*/ 22 h 110"/>
                <a:gd name="T8" fmla="*/ 23 w 150"/>
                <a:gd name="T9" fmla="*/ 33 h 110"/>
                <a:gd name="T10" fmla="*/ 19 w 150"/>
                <a:gd name="T11" fmla="*/ 110 h 110"/>
                <a:gd name="T12" fmla="*/ 23 w 150"/>
                <a:gd name="T13" fmla="*/ 107 h 110"/>
                <a:gd name="T14" fmla="*/ 27 w 150"/>
                <a:gd name="T15" fmla="*/ 37 h 110"/>
                <a:gd name="T16" fmla="*/ 37 w 150"/>
                <a:gd name="T17" fmla="*/ 26 h 110"/>
                <a:gd name="T18" fmla="*/ 112 w 150"/>
                <a:gd name="T19" fmla="*/ 26 h 110"/>
                <a:gd name="T20" fmla="*/ 112 w 150"/>
                <a:gd name="T21" fmla="*/ 26 h 110"/>
                <a:gd name="T22" fmla="*/ 142 w 150"/>
                <a:gd name="T23" fmla="*/ 56 h 110"/>
                <a:gd name="T24" fmla="*/ 143 w 150"/>
                <a:gd name="T25" fmla="*/ 62 h 110"/>
                <a:gd name="T26" fmla="*/ 140 w 150"/>
                <a:gd name="T27" fmla="*/ 66 h 110"/>
                <a:gd name="T28" fmla="*/ 110 w 150"/>
                <a:gd name="T29" fmla="*/ 61 h 110"/>
                <a:gd name="T30" fmla="*/ 86 w 150"/>
                <a:gd name="T31" fmla="*/ 37 h 110"/>
                <a:gd name="T32" fmla="*/ 82 w 150"/>
                <a:gd name="T33" fmla="*/ 41 h 110"/>
                <a:gd name="T34" fmla="*/ 86 w 150"/>
                <a:gd name="T35" fmla="*/ 45 h 110"/>
                <a:gd name="T36" fmla="*/ 106 w 150"/>
                <a:gd name="T37" fmla="*/ 65 h 110"/>
                <a:gd name="T38" fmla="*/ 142 w 150"/>
                <a:gd name="T39" fmla="*/ 71 h 110"/>
                <a:gd name="T40" fmla="*/ 149 w 150"/>
                <a:gd name="T41" fmla="*/ 63 h 110"/>
                <a:gd name="T42" fmla="*/ 146 w 150"/>
                <a:gd name="T43" fmla="*/ 52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50" h="110">
                  <a:moveTo>
                    <a:pt x="146" y="52"/>
                  </a:moveTo>
                  <a:cubicBezTo>
                    <a:pt x="113" y="20"/>
                    <a:pt x="113" y="20"/>
                    <a:pt x="113" y="20"/>
                  </a:cubicBezTo>
                  <a:cubicBezTo>
                    <a:pt x="113" y="20"/>
                    <a:pt x="113" y="20"/>
                    <a:pt x="113" y="20"/>
                  </a:cubicBezTo>
                  <a:cubicBezTo>
                    <a:pt x="90" y="0"/>
                    <a:pt x="55" y="1"/>
                    <a:pt x="33" y="22"/>
                  </a:cubicBezTo>
                  <a:cubicBezTo>
                    <a:pt x="23" y="33"/>
                    <a:pt x="23" y="33"/>
                    <a:pt x="23" y="33"/>
                  </a:cubicBezTo>
                  <a:cubicBezTo>
                    <a:pt x="1" y="54"/>
                    <a:pt x="0" y="87"/>
                    <a:pt x="19" y="110"/>
                  </a:cubicBezTo>
                  <a:cubicBezTo>
                    <a:pt x="23" y="107"/>
                    <a:pt x="23" y="107"/>
                    <a:pt x="23" y="107"/>
                  </a:cubicBezTo>
                  <a:cubicBezTo>
                    <a:pt x="6" y="86"/>
                    <a:pt x="7" y="56"/>
                    <a:pt x="27" y="37"/>
                  </a:cubicBezTo>
                  <a:cubicBezTo>
                    <a:pt x="37" y="26"/>
                    <a:pt x="37" y="26"/>
                    <a:pt x="37" y="26"/>
                  </a:cubicBezTo>
                  <a:cubicBezTo>
                    <a:pt x="58" y="6"/>
                    <a:pt x="91" y="6"/>
                    <a:pt x="112" y="26"/>
                  </a:cubicBezTo>
                  <a:cubicBezTo>
                    <a:pt x="112" y="26"/>
                    <a:pt x="112" y="26"/>
                    <a:pt x="112" y="26"/>
                  </a:cubicBezTo>
                  <a:cubicBezTo>
                    <a:pt x="142" y="56"/>
                    <a:pt x="142" y="56"/>
                    <a:pt x="142" y="56"/>
                  </a:cubicBezTo>
                  <a:cubicBezTo>
                    <a:pt x="143" y="58"/>
                    <a:pt x="144" y="60"/>
                    <a:pt x="143" y="62"/>
                  </a:cubicBezTo>
                  <a:cubicBezTo>
                    <a:pt x="143" y="63"/>
                    <a:pt x="142" y="65"/>
                    <a:pt x="140" y="66"/>
                  </a:cubicBezTo>
                  <a:cubicBezTo>
                    <a:pt x="132" y="69"/>
                    <a:pt x="120" y="71"/>
                    <a:pt x="110" y="61"/>
                  </a:cubicBezTo>
                  <a:cubicBezTo>
                    <a:pt x="86" y="37"/>
                    <a:pt x="86" y="37"/>
                    <a:pt x="86" y="37"/>
                  </a:cubicBezTo>
                  <a:cubicBezTo>
                    <a:pt x="82" y="41"/>
                    <a:pt x="82" y="41"/>
                    <a:pt x="82" y="41"/>
                  </a:cubicBezTo>
                  <a:cubicBezTo>
                    <a:pt x="86" y="45"/>
                    <a:pt x="86" y="45"/>
                    <a:pt x="86" y="45"/>
                  </a:cubicBezTo>
                  <a:cubicBezTo>
                    <a:pt x="106" y="65"/>
                    <a:pt x="106" y="65"/>
                    <a:pt x="106" y="65"/>
                  </a:cubicBezTo>
                  <a:cubicBezTo>
                    <a:pt x="118" y="77"/>
                    <a:pt x="133" y="75"/>
                    <a:pt x="142" y="71"/>
                  </a:cubicBezTo>
                  <a:cubicBezTo>
                    <a:pt x="146" y="69"/>
                    <a:pt x="148" y="66"/>
                    <a:pt x="149" y="63"/>
                  </a:cubicBezTo>
                  <a:cubicBezTo>
                    <a:pt x="150" y="59"/>
                    <a:pt x="148" y="55"/>
                    <a:pt x="146" y="5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39"/>
            <p:cNvSpPr>
              <a:spLocks/>
            </p:cNvSpPr>
            <p:nvPr/>
          </p:nvSpPr>
          <p:spPr bwMode="auto">
            <a:xfrm>
              <a:off x="4583113" y="2039938"/>
              <a:ext cx="346075" cy="506413"/>
            </a:xfrm>
            <a:custGeom>
              <a:avLst/>
              <a:gdLst>
                <a:gd name="T0" fmla="*/ 55 w 92"/>
                <a:gd name="T1" fmla="*/ 126 h 135"/>
                <a:gd name="T2" fmla="*/ 54 w 92"/>
                <a:gd name="T3" fmla="*/ 125 h 135"/>
                <a:gd name="T4" fmla="*/ 50 w 92"/>
                <a:gd name="T5" fmla="*/ 117 h 135"/>
                <a:gd name="T6" fmla="*/ 54 w 92"/>
                <a:gd name="T7" fmla="*/ 108 h 135"/>
                <a:gd name="T8" fmla="*/ 92 w 92"/>
                <a:gd name="T9" fmla="*/ 71 h 135"/>
                <a:gd name="T10" fmla="*/ 88 w 92"/>
                <a:gd name="T11" fmla="*/ 67 h 135"/>
                <a:gd name="T12" fmla="*/ 50 w 92"/>
                <a:gd name="T13" fmla="*/ 104 h 135"/>
                <a:gd name="T14" fmla="*/ 33 w 92"/>
                <a:gd name="T15" fmla="*/ 104 h 135"/>
                <a:gd name="T16" fmla="*/ 32 w 92"/>
                <a:gd name="T17" fmla="*/ 103 h 135"/>
                <a:gd name="T18" fmla="*/ 28 w 92"/>
                <a:gd name="T19" fmla="*/ 95 h 135"/>
                <a:gd name="T20" fmla="*/ 32 w 92"/>
                <a:gd name="T21" fmla="*/ 86 h 135"/>
                <a:gd name="T22" fmla="*/ 32 w 92"/>
                <a:gd name="T23" fmla="*/ 86 h 135"/>
                <a:gd name="T24" fmla="*/ 32 w 92"/>
                <a:gd name="T25" fmla="*/ 86 h 135"/>
                <a:gd name="T26" fmla="*/ 69 w 92"/>
                <a:gd name="T27" fmla="*/ 48 h 135"/>
                <a:gd name="T28" fmla="*/ 65 w 92"/>
                <a:gd name="T29" fmla="*/ 45 h 135"/>
                <a:gd name="T30" fmla="*/ 28 w 92"/>
                <a:gd name="T31" fmla="*/ 82 h 135"/>
                <a:gd name="T32" fmla="*/ 10 w 92"/>
                <a:gd name="T33" fmla="*/ 82 h 135"/>
                <a:gd name="T34" fmla="*/ 10 w 92"/>
                <a:gd name="T35" fmla="*/ 81 h 135"/>
                <a:gd name="T36" fmla="*/ 6 w 92"/>
                <a:gd name="T37" fmla="*/ 72 h 135"/>
                <a:gd name="T38" fmla="*/ 10 w 92"/>
                <a:gd name="T39" fmla="*/ 64 h 135"/>
                <a:gd name="T40" fmla="*/ 69 w 92"/>
                <a:gd name="T41" fmla="*/ 4 h 135"/>
                <a:gd name="T42" fmla="*/ 65 w 92"/>
                <a:gd name="T43" fmla="*/ 0 h 135"/>
                <a:gd name="T44" fmla="*/ 6 w 92"/>
                <a:gd name="T45" fmla="*/ 60 h 135"/>
                <a:gd name="T46" fmla="*/ 0 w 92"/>
                <a:gd name="T47" fmla="*/ 72 h 135"/>
                <a:gd name="T48" fmla="*/ 6 w 92"/>
                <a:gd name="T49" fmla="*/ 85 h 135"/>
                <a:gd name="T50" fmla="*/ 6 w 92"/>
                <a:gd name="T51" fmla="*/ 86 h 135"/>
                <a:gd name="T52" fmla="*/ 19 w 92"/>
                <a:gd name="T53" fmla="*/ 91 h 135"/>
                <a:gd name="T54" fmla="*/ 23 w 92"/>
                <a:gd name="T55" fmla="*/ 91 h 135"/>
                <a:gd name="T56" fmla="*/ 23 w 92"/>
                <a:gd name="T57" fmla="*/ 95 h 135"/>
                <a:gd name="T58" fmla="*/ 28 w 92"/>
                <a:gd name="T59" fmla="*/ 107 h 135"/>
                <a:gd name="T60" fmla="*/ 29 w 92"/>
                <a:gd name="T61" fmla="*/ 108 h 135"/>
                <a:gd name="T62" fmla="*/ 41 w 92"/>
                <a:gd name="T63" fmla="*/ 113 h 135"/>
                <a:gd name="T64" fmla="*/ 45 w 92"/>
                <a:gd name="T65" fmla="*/ 113 h 135"/>
                <a:gd name="T66" fmla="*/ 45 w 92"/>
                <a:gd name="T67" fmla="*/ 117 h 135"/>
                <a:gd name="T68" fmla="*/ 50 w 92"/>
                <a:gd name="T69" fmla="*/ 129 h 135"/>
                <a:gd name="T70" fmla="*/ 51 w 92"/>
                <a:gd name="T71" fmla="*/ 130 h 135"/>
                <a:gd name="T72" fmla="*/ 64 w 92"/>
                <a:gd name="T73" fmla="*/ 135 h 135"/>
                <a:gd name="T74" fmla="*/ 68 w 92"/>
                <a:gd name="T75" fmla="*/ 135 h 135"/>
                <a:gd name="T76" fmla="*/ 67 w 92"/>
                <a:gd name="T77" fmla="*/ 129 h 135"/>
                <a:gd name="T78" fmla="*/ 55 w 92"/>
                <a:gd name="T79" fmla="*/ 12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2" h="135">
                  <a:moveTo>
                    <a:pt x="55" y="126"/>
                  </a:moveTo>
                  <a:cubicBezTo>
                    <a:pt x="54" y="125"/>
                    <a:pt x="54" y="125"/>
                    <a:pt x="54" y="125"/>
                  </a:cubicBezTo>
                  <a:cubicBezTo>
                    <a:pt x="52" y="123"/>
                    <a:pt x="50" y="120"/>
                    <a:pt x="50" y="117"/>
                  </a:cubicBezTo>
                  <a:cubicBezTo>
                    <a:pt x="50" y="113"/>
                    <a:pt x="52" y="110"/>
                    <a:pt x="54" y="108"/>
                  </a:cubicBezTo>
                  <a:cubicBezTo>
                    <a:pt x="92" y="71"/>
                    <a:pt x="92" y="71"/>
                    <a:pt x="92" y="71"/>
                  </a:cubicBezTo>
                  <a:cubicBezTo>
                    <a:pt x="88" y="67"/>
                    <a:pt x="88" y="67"/>
                    <a:pt x="88" y="67"/>
                  </a:cubicBezTo>
                  <a:cubicBezTo>
                    <a:pt x="50" y="104"/>
                    <a:pt x="50" y="104"/>
                    <a:pt x="50" y="104"/>
                  </a:cubicBezTo>
                  <a:cubicBezTo>
                    <a:pt x="45" y="109"/>
                    <a:pt x="37" y="109"/>
                    <a:pt x="33" y="104"/>
                  </a:cubicBezTo>
                  <a:cubicBezTo>
                    <a:pt x="32" y="103"/>
                    <a:pt x="32" y="103"/>
                    <a:pt x="32" y="103"/>
                  </a:cubicBezTo>
                  <a:cubicBezTo>
                    <a:pt x="29" y="101"/>
                    <a:pt x="28" y="98"/>
                    <a:pt x="28" y="95"/>
                  </a:cubicBezTo>
                  <a:cubicBezTo>
                    <a:pt x="28" y="91"/>
                    <a:pt x="29" y="88"/>
                    <a:pt x="32" y="86"/>
                  </a:cubicBezTo>
                  <a:cubicBezTo>
                    <a:pt x="32" y="86"/>
                    <a:pt x="32" y="86"/>
                    <a:pt x="32" y="86"/>
                  </a:cubicBezTo>
                  <a:cubicBezTo>
                    <a:pt x="32" y="86"/>
                    <a:pt x="32" y="86"/>
                    <a:pt x="32" y="86"/>
                  </a:cubicBezTo>
                  <a:cubicBezTo>
                    <a:pt x="69" y="48"/>
                    <a:pt x="69" y="48"/>
                    <a:pt x="69" y="48"/>
                  </a:cubicBezTo>
                  <a:cubicBezTo>
                    <a:pt x="65" y="45"/>
                    <a:pt x="65" y="45"/>
                    <a:pt x="65" y="45"/>
                  </a:cubicBezTo>
                  <a:cubicBezTo>
                    <a:pt x="28" y="82"/>
                    <a:pt x="28" y="82"/>
                    <a:pt x="28" y="82"/>
                  </a:cubicBezTo>
                  <a:cubicBezTo>
                    <a:pt x="23" y="87"/>
                    <a:pt x="15" y="87"/>
                    <a:pt x="10" y="82"/>
                  </a:cubicBezTo>
                  <a:cubicBezTo>
                    <a:pt x="10" y="81"/>
                    <a:pt x="10" y="81"/>
                    <a:pt x="10" y="81"/>
                  </a:cubicBezTo>
                  <a:cubicBezTo>
                    <a:pt x="7" y="79"/>
                    <a:pt x="6" y="76"/>
                    <a:pt x="6" y="72"/>
                  </a:cubicBezTo>
                  <a:cubicBezTo>
                    <a:pt x="6" y="69"/>
                    <a:pt x="7" y="66"/>
                    <a:pt x="10" y="64"/>
                  </a:cubicBezTo>
                  <a:cubicBezTo>
                    <a:pt x="69" y="4"/>
                    <a:pt x="69" y="4"/>
                    <a:pt x="69" y="4"/>
                  </a:cubicBezTo>
                  <a:cubicBezTo>
                    <a:pt x="65" y="0"/>
                    <a:pt x="65" y="0"/>
                    <a:pt x="65" y="0"/>
                  </a:cubicBezTo>
                  <a:cubicBezTo>
                    <a:pt x="6" y="60"/>
                    <a:pt x="6" y="60"/>
                    <a:pt x="6" y="60"/>
                  </a:cubicBezTo>
                  <a:cubicBezTo>
                    <a:pt x="2" y="63"/>
                    <a:pt x="0" y="68"/>
                    <a:pt x="0" y="72"/>
                  </a:cubicBezTo>
                  <a:cubicBezTo>
                    <a:pt x="0" y="77"/>
                    <a:pt x="2" y="82"/>
                    <a:pt x="6" y="85"/>
                  </a:cubicBezTo>
                  <a:cubicBezTo>
                    <a:pt x="6" y="86"/>
                    <a:pt x="6" y="86"/>
                    <a:pt x="6" y="86"/>
                  </a:cubicBezTo>
                  <a:cubicBezTo>
                    <a:pt x="10" y="89"/>
                    <a:pt x="15" y="91"/>
                    <a:pt x="19" y="91"/>
                  </a:cubicBezTo>
                  <a:cubicBezTo>
                    <a:pt x="20" y="91"/>
                    <a:pt x="22" y="91"/>
                    <a:pt x="23" y="91"/>
                  </a:cubicBezTo>
                  <a:cubicBezTo>
                    <a:pt x="23" y="92"/>
                    <a:pt x="23" y="93"/>
                    <a:pt x="23" y="95"/>
                  </a:cubicBezTo>
                  <a:cubicBezTo>
                    <a:pt x="23" y="99"/>
                    <a:pt x="24" y="104"/>
                    <a:pt x="28" y="107"/>
                  </a:cubicBezTo>
                  <a:cubicBezTo>
                    <a:pt x="29" y="108"/>
                    <a:pt x="29" y="108"/>
                    <a:pt x="29" y="108"/>
                  </a:cubicBezTo>
                  <a:cubicBezTo>
                    <a:pt x="32" y="111"/>
                    <a:pt x="37" y="113"/>
                    <a:pt x="41" y="113"/>
                  </a:cubicBezTo>
                  <a:cubicBezTo>
                    <a:pt x="43" y="113"/>
                    <a:pt x="44" y="113"/>
                    <a:pt x="45" y="113"/>
                  </a:cubicBezTo>
                  <a:cubicBezTo>
                    <a:pt x="45" y="114"/>
                    <a:pt x="45" y="115"/>
                    <a:pt x="45" y="117"/>
                  </a:cubicBezTo>
                  <a:cubicBezTo>
                    <a:pt x="45" y="121"/>
                    <a:pt x="47" y="126"/>
                    <a:pt x="50" y="129"/>
                  </a:cubicBezTo>
                  <a:cubicBezTo>
                    <a:pt x="51" y="130"/>
                    <a:pt x="51" y="130"/>
                    <a:pt x="51" y="130"/>
                  </a:cubicBezTo>
                  <a:cubicBezTo>
                    <a:pt x="54" y="134"/>
                    <a:pt x="59" y="135"/>
                    <a:pt x="64" y="135"/>
                  </a:cubicBezTo>
                  <a:cubicBezTo>
                    <a:pt x="65" y="135"/>
                    <a:pt x="67" y="135"/>
                    <a:pt x="68" y="135"/>
                  </a:cubicBezTo>
                  <a:cubicBezTo>
                    <a:pt x="67" y="129"/>
                    <a:pt x="67" y="129"/>
                    <a:pt x="67" y="129"/>
                  </a:cubicBezTo>
                  <a:cubicBezTo>
                    <a:pt x="63" y="131"/>
                    <a:pt x="58" y="129"/>
                    <a:pt x="55" y="1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40"/>
            <p:cNvSpPr>
              <a:spLocks noEditPoints="1"/>
            </p:cNvSpPr>
            <p:nvPr/>
          </p:nvSpPr>
          <p:spPr bwMode="auto">
            <a:xfrm>
              <a:off x="4819650" y="2174875"/>
              <a:ext cx="450850" cy="449263"/>
            </a:xfrm>
            <a:custGeom>
              <a:avLst/>
              <a:gdLst>
                <a:gd name="T0" fmla="*/ 97 w 120"/>
                <a:gd name="T1" fmla="*/ 7 h 120"/>
                <a:gd name="T2" fmla="*/ 71 w 120"/>
                <a:gd name="T3" fmla="*/ 8 h 120"/>
                <a:gd name="T4" fmla="*/ 66 w 120"/>
                <a:gd name="T5" fmla="*/ 24 h 120"/>
                <a:gd name="T6" fmla="*/ 49 w 120"/>
                <a:gd name="T7" fmla="*/ 31 h 120"/>
                <a:gd name="T8" fmla="*/ 44 w 120"/>
                <a:gd name="T9" fmla="*/ 46 h 120"/>
                <a:gd name="T10" fmla="*/ 27 w 120"/>
                <a:gd name="T11" fmla="*/ 53 h 120"/>
                <a:gd name="T12" fmla="*/ 22 w 120"/>
                <a:gd name="T13" fmla="*/ 68 h 120"/>
                <a:gd name="T14" fmla="*/ 5 w 120"/>
                <a:gd name="T15" fmla="*/ 74 h 120"/>
                <a:gd name="T16" fmla="*/ 0 w 120"/>
                <a:gd name="T17" fmla="*/ 86 h 120"/>
                <a:gd name="T18" fmla="*/ 22 w 120"/>
                <a:gd name="T19" fmla="*/ 115 h 120"/>
                <a:gd name="T20" fmla="*/ 46 w 120"/>
                <a:gd name="T21" fmla="*/ 115 h 120"/>
                <a:gd name="T22" fmla="*/ 52 w 120"/>
                <a:gd name="T23" fmla="*/ 102 h 120"/>
                <a:gd name="T24" fmla="*/ 57 w 120"/>
                <a:gd name="T25" fmla="*/ 100 h 120"/>
                <a:gd name="T26" fmla="*/ 71 w 120"/>
                <a:gd name="T27" fmla="*/ 93 h 120"/>
                <a:gd name="T28" fmla="*/ 75 w 120"/>
                <a:gd name="T29" fmla="*/ 77 h 120"/>
                <a:gd name="T30" fmla="*/ 91 w 120"/>
                <a:gd name="T31" fmla="*/ 73 h 120"/>
                <a:gd name="T32" fmla="*/ 98 w 120"/>
                <a:gd name="T33" fmla="*/ 59 h 120"/>
                <a:gd name="T34" fmla="*/ 101 w 120"/>
                <a:gd name="T35" fmla="*/ 56 h 120"/>
                <a:gd name="T36" fmla="*/ 115 w 120"/>
                <a:gd name="T37" fmla="*/ 49 h 120"/>
                <a:gd name="T38" fmla="*/ 115 w 120"/>
                <a:gd name="T39" fmla="*/ 25 h 120"/>
                <a:gd name="T40" fmla="*/ 42 w 120"/>
                <a:gd name="T41" fmla="*/ 111 h 120"/>
                <a:gd name="T42" fmla="*/ 9 w 120"/>
                <a:gd name="T43" fmla="*/ 94 h 120"/>
                <a:gd name="T44" fmla="*/ 9 w 120"/>
                <a:gd name="T45" fmla="*/ 78 h 120"/>
                <a:gd name="T46" fmla="*/ 26 w 120"/>
                <a:gd name="T47" fmla="*/ 77 h 120"/>
                <a:gd name="T48" fmla="*/ 27 w 120"/>
                <a:gd name="T49" fmla="*/ 77 h 120"/>
                <a:gd name="T50" fmla="*/ 43 w 120"/>
                <a:gd name="T51" fmla="*/ 94 h 120"/>
                <a:gd name="T52" fmla="*/ 43 w 120"/>
                <a:gd name="T53" fmla="*/ 110 h 120"/>
                <a:gd name="T54" fmla="*/ 67 w 120"/>
                <a:gd name="T55" fmla="*/ 89 h 120"/>
                <a:gd name="T56" fmla="*/ 48 w 120"/>
                <a:gd name="T57" fmla="*/ 91 h 120"/>
                <a:gd name="T58" fmla="*/ 31 w 120"/>
                <a:gd name="T59" fmla="*/ 73 h 120"/>
                <a:gd name="T60" fmla="*/ 31 w 120"/>
                <a:gd name="T61" fmla="*/ 57 h 120"/>
                <a:gd name="T62" fmla="*/ 49 w 120"/>
                <a:gd name="T63" fmla="*/ 55 h 120"/>
                <a:gd name="T64" fmla="*/ 70 w 120"/>
                <a:gd name="T65" fmla="*/ 81 h 120"/>
                <a:gd name="T66" fmla="*/ 89 w 120"/>
                <a:gd name="T67" fmla="*/ 67 h 120"/>
                <a:gd name="T68" fmla="*/ 71 w 120"/>
                <a:gd name="T69" fmla="*/ 69 h 120"/>
                <a:gd name="T70" fmla="*/ 49 w 120"/>
                <a:gd name="T71" fmla="*/ 43 h 120"/>
                <a:gd name="T72" fmla="*/ 54 w 120"/>
                <a:gd name="T73" fmla="*/ 33 h 120"/>
                <a:gd name="T74" fmla="*/ 71 w 120"/>
                <a:gd name="T75" fmla="*/ 33 h 120"/>
                <a:gd name="T76" fmla="*/ 92 w 120"/>
                <a:gd name="T77" fmla="*/ 59 h 120"/>
                <a:gd name="T78" fmla="*/ 109 w 120"/>
                <a:gd name="T79" fmla="*/ 47 h 120"/>
                <a:gd name="T80" fmla="*/ 75 w 120"/>
                <a:gd name="T81" fmla="*/ 29 h 120"/>
                <a:gd name="T82" fmla="*/ 75 w 120"/>
                <a:gd name="T83" fmla="*/ 12 h 120"/>
                <a:gd name="T84" fmla="*/ 93 w 120"/>
                <a:gd name="T85" fmla="*/ 11 h 120"/>
                <a:gd name="T86" fmla="*/ 115 w 120"/>
                <a:gd name="T87" fmla="*/ 37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0" h="120">
                  <a:moveTo>
                    <a:pt x="115" y="25"/>
                  </a:moveTo>
                  <a:cubicBezTo>
                    <a:pt x="97" y="7"/>
                    <a:pt x="97" y="7"/>
                    <a:pt x="97" y="7"/>
                  </a:cubicBezTo>
                  <a:cubicBezTo>
                    <a:pt x="90" y="0"/>
                    <a:pt x="79" y="0"/>
                    <a:pt x="73" y="7"/>
                  </a:cubicBezTo>
                  <a:cubicBezTo>
                    <a:pt x="71" y="8"/>
                    <a:pt x="71" y="8"/>
                    <a:pt x="71" y="8"/>
                  </a:cubicBezTo>
                  <a:cubicBezTo>
                    <a:pt x="68" y="12"/>
                    <a:pt x="66" y="16"/>
                    <a:pt x="66" y="21"/>
                  </a:cubicBezTo>
                  <a:cubicBezTo>
                    <a:pt x="66" y="22"/>
                    <a:pt x="66" y="23"/>
                    <a:pt x="66" y="24"/>
                  </a:cubicBezTo>
                  <a:cubicBezTo>
                    <a:pt x="61" y="23"/>
                    <a:pt x="55" y="25"/>
                    <a:pt x="51" y="29"/>
                  </a:cubicBezTo>
                  <a:cubicBezTo>
                    <a:pt x="49" y="31"/>
                    <a:pt x="49" y="31"/>
                    <a:pt x="49" y="31"/>
                  </a:cubicBezTo>
                  <a:cubicBezTo>
                    <a:pt x="46" y="34"/>
                    <a:pt x="44" y="38"/>
                    <a:pt x="44" y="43"/>
                  </a:cubicBezTo>
                  <a:cubicBezTo>
                    <a:pt x="44" y="44"/>
                    <a:pt x="44" y="45"/>
                    <a:pt x="44" y="46"/>
                  </a:cubicBezTo>
                  <a:cubicBezTo>
                    <a:pt x="39" y="45"/>
                    <a:pt x="33" y="47"/>
                    <a:pt x="28" y="51"/>
                  </a:cubicBezTo>
                  <a:cubicBezTo>
                    <a:pt x="27" y="53"/>
                    <a:pt x="27" y="53"/>
                    <a:pt x="27" y="53"/>
                  </a:cubicBezTo>
                  <a:cubicBezTo>
                    <a:pt x="23" y="56"/>
                    <a:pt x="22" y="60"/>
                    <a:pt x="22" y="65"/>
                  </a:cubicBezTo>
                  <a:cubicBezTo>
                    <a:pt x="22" y="66"/>
                    <a:pt x="22" y="67"/>
                    <a:pt x="22" y="68"/>
                  </a:cubicBezTo>
                  <a:cubicBezTo>
                    <a:pt x="16" y="67"/>
                    <a:pt x="11" y="69"/>
                    <a:pt x="6" y="73"/>
                  </a:cubicBezTo>
                  <a:cubicBezTo>
                    <a:pt x="5" y="74"/>
                    <a:pt x="5" y="74"/>
                    <a:pt x="5" y="74"/>
                  </a:cubicBezTo>
                  <a:cubicBezTo>
                    <a:pt x="5" y="74"/>
                    <a:pt x="5" y="74"/>
                    <a:pt x="5" y="74"/>
                  </a:cubicBezTo>
                  <a:cubicBezTo>
                    <a:pt x="2" y="78"/>
                    <a:pt x="0" y="82"/>
                    <a:pt x="0" y="86"/>
                  </a:cubicBezTo>
                  <a:cubicBezTo>
                    <a:pt x="0" y="91"/>
                    <a:pt x="2" y="95"/>
                    <a:pt x="5" y="98"/>
                  </a:cubicBezTo>
                  <a:cubicBezTo>
                    <a:pt x="22" y="115"/>
                    <a:pt x="22" y="115"/>
                    <a:pt x="22" y="115"/>
                  </a:cubicBezTo>
                  <a:cubicBezTo>
                    <a:pt x="25" y="118"/>
                    <a:pt x="30" y="120"/>
                    <a:pt x="34" y="120"/>
                  </a:cubicBezTo>
                  <a:cubicBezTo>
                    <a:pt x="38" y="120"/>
                    <a:pt x="42" y="118"/>
                    <a:pt x="46" y="115"/>
                  </a:cubicBezTo>
                  <a:cubicBezTo>
                    <a:pt x="47" y="114"/>
                    <a:pt x="47" y="114"/>
                    <a:pt x="47" y="114"/>
                  </a:cubicBezTo>
                  <a:cubicBezTo>
                    <a:pt x="50" y="110"/>
                    <a:pt x="52" y="106"/>
                    <a:pt x="52" y="102"/>
                  </a:cubicBezTo>
                  <a:cubicBezTo>
                    <a:pt x="52" y="101"/>
                    <a:pt x="52" y="100"/>
                    <a:pt x="52" y="99"/>
                  </a:cubicBezTo>
                  <a:cubicBezTo>
                    <a:pt x="54" y="100"/>
                    <a:pt x="55" y="100"/>
                    <a:pt x="57" y="100"/>
                  </a:cubicBezTo>
                  <a:cubicBezTo>
                    <a:pt x="61" y="100"/>
                    <a:pt x="66" y="98"/>
                    <a:pt x="69" y="95"/>
                  </a:cubicBezTo>
                  <a:cubicBezTo>
                    <a:pt x="71" y="93"/>
                    <a:pt x="71" y="93"/>
                    <a:pt x="71" y="93"/>
                  </a:cubicBezTo>
                  <a:cubicBezTo>
                    <a:pt x="74" y="90"/>
                    <a:pt x="76" y="86"/>
                    <a:pt x="76" y="81"/>
                  </a:cubicBezTo>
                  <a:cubicBezTo>
                    <a:pt x="76" y="80"/>
                    <a:pt x="76" y="79"/>
                    <a:pt x="75" y="77"/>
                  </a:cubicBezTo>
                  <a:cubicBezTo>
                    <a:pt x="77" y="78"/>
                    <a:pt x="78" y="78"/>
                    <a:pt x="79" y="78"/>
                  </a:cubicBezTo>
                  <a:cubicBezTo>
                    <a:pt x="83" y="78"/>
                    <a:pt x="88" y="76"/>
                    <a:pt x="91" y="73"/>
                  </a:cubicBezTo>
                  <a:cubicBezTo>
                    <a:pt x="93" y="71"/>
                    <a:pt x="93" y="71"/>
                    <a:pt x="93" y="71"/>
                  </a:cubicBezTo>
                  <a:cubicBezTo>
                    <a:pt x="96" y="68"/>
                    <a:pt x="98" y="64"/>
                    <a:pt x="98" y="59"/>
                  </a:cubicBezTo>
                  <a:cubicBezTo>
                    <a:pt x="98" y="58"/>
                    <a:pt x="98" y="57"/>
                    <a:pt x="98" y="55"/>
                  </a:cubicBezTo>
                  <a:cubicBezTo>
                    <a:pt x="99" y="56"/>
                    <a:pt x="100" y="56"/>
                    <a:pt x="101" y="56"/>
                  </a:cubicBezTo>
                  <a:cubicBezTo>
                    <a:pt x="106" y="56"/>
                    <a:pt x="110" y="54"/>
                    <a:pt x="113" y="51"/>
                  </a:cubicBezTo>
                  <a:cubicBezTo>
                    <a:pt x="115" y="49"/>
                    <a:pt x="115" y="49"/>
                    <a:pt x="115" y="49"/>
                  </a:cubicBezTo>
                  <a:cubicBezTo>
                    <a:pt x="118" y="46"/>
                    <a:pt x="120" y="41"/>
                    <a:pt x="120" y="37"/>
                  </a:cubicBezTo>
                  <a:cubicBezTo>
                    <a:pt x="120" y="32"/>
                    <a:pt x="118" y="28"/>
                    <a:pt x="115" y="25"/>
                  </a:cubicBezTo>
                  <a:close/>
                  <a:moveTo>
                    <a:pt x="43" y="110"/>
                  </a:moveTo>
                  <a:cubicBezTo>
                    <a:pt x="42" y="111"/>
                    <a:pt x="42" y="111"/>
                    <a:pt x="42" y="111"/>
                  </a:cubicBezTo>
                  <a:cubicBezTo>
                    <a:pt x="37" y="116"/>
                    <a:pt x="30" y="116"/>
                    <a:pt x="26" y="111"/>
                  </a:cubicBezTo>
                  <a:cubicBezTo>
                    <a:pt x="9" y="94"/>
                    <a:pt x="9" y="94"/>
                    <a:pt x="9" y="94"/>
                  </a:cubicBezTo>
                  <a:cubicBezTo>
                    <a:pt x="7" y="92"/>
                    <a:pt x="5" y="89"/>
                    <a:pt x="5" y="86"/>
                  </a:cubicBezTo>
                  <a:cubicBezTo>
                    <a:pt x="5" y="83"/>
                    <a:pt x="7" y="80"/>
                    <a:pt x="9" y="78"/>
                  </a:cubicBezTo>
                  <a:cubicBezTo>
                    <a:pt x="10" y="77"/>
                    <a:pt x="10" y="77"/>
                    <a:pt x="10" y="77"/>
                  </a:cubicBezTo>
                  <a:cubicBezTo>
                    <a:pt x="15" y="72"/>
                    <a:pt x="22" y="72"/>
                    <a:pt x="26" y="77"/>
                  </a:cubicBezTo>
                  <a:cubicBezTo>
                    <a:pt x="27" y="77"/>
                    <a:pt x="27" y="77"/>
                    <a:pt x="27" y="77"/>
                  </a:cubicBezTo>
                  <a:cubicBezTo>
                    <a:pt x="27" y="77"/>
                    <a:pt x="27" y="77"/>
                    <a:pt x="27" y="77"/>
                  </a:cubicBezTo>
                  <a:cubicBezTo>
                    <a:pt x="40" y="90"/>
                    <a:pt x="40" y="90"/>
                    <a:pt x="40" y="90"/>
                  </a:cubicBezTo>
                  <a:cubicBezTo>
                    <a:pt x="43" y="94"/>
                    <a:pt x="43" y="94"/>
                    <a:pt x="43" y="94"/>
                  </a:cubicBezTo>
                  <a:cubicBezTo>
                    <a:pt x="46" y="96"/>
                    <a:pt x="47" y="99"/>
                    <a:pt x="47" y="102"/>
                  </a:cubicBezTo>
                  <a:cubicBezTo>
                    <a:pt x="47" y="105"/>
                    <a:pt x="46" y="108"/>
                    <a:pt x="43" y="110"/>
                  </a:cubicBezTo>
                  <a:close/>
                  <a:moveTo>
                    <a:pt x="70" y="81"/>
                  </a:moveTo>
                  <a:cubicBezTo>
                    <a:pt x="70" y="84"/>
                    <a:pt x="69" y="87"/>
                    <a:pt x="67" y="89"/>
                  </a:cubicBezTo>
                  <a:cubicBezTo>
                    <a:pt x="65" y="91"/>
                    <a:pt x="65" y="91"/>
                    <a:pt x="65" y="91"/>
                  </a:cubicBezTo>
                  <a:cubicBezTo>
                    <a:pt x="60" y="96"/>
                    <a:pt x="53" y="96"/>
                    <a:pt x="48" y="91"/>
                  </a:cubicBezTo>
                  <a:cubicBezTo>
                    <a:pt x="35" y="77"/>
                    <a:pt x="35" y="77"/>
                    <a:pt x="35" y="77"/>
                  </a:cubicBezTo>
                  <a:cubicBezTo>
                    <a:pt x="31" y="73"/>
                    <a:pt x="31" y="73"/>
                    <a:pt x="31" y="73"/>
                  </a:cubicBezTo>
                  <a:cubicBezTo>
                    <a:pt x="28" y="71"/>
                    <a:pt x="27" y="68"/>
                    <a:pt x="27" y="65"/>
                  </a:cubicBezTo>
                  <a:cubicBezTo>
                    <a:pt x="27" y="62"/>
                    <a:pt x="28" y="59"/>
                    <a:pt x="31" y="57"/>
                  </a:cubicBezTo>
                  <a:cubicBezTo>
                    <a:pt x="32" y="55"/>
                    <a:pt x="32" y="55"/>
                    <a:pt x="32" y="55"/>
                  </a:cubicBezTo>
                  <a:cubicBezTo>
                    <a:pt x="37" y="50"/>
                    <a:pt x="44" y="50"/>
                    <a:pt x="49" y="55"/>
                  </a:cubicBezTo>
                  <a:cubicBezTo>
                    <a:pt x="67" y="73"/>
                    <a:pt x="67" y="73"/>
                    <a:pt x="67" y="73"/>
                  </a:cubicBezTo>
                  <a:cubicBezTo>
                    <a:pt x="69" y="75"/>
                    <a:pt x="70" y="78"/>
                    <a:pt x="70" y="81"/>
                  </a:cubicBezTo>
                  <a:close/>
                  <a:moveTo>
                    <a:pt x="92" y="59"/>
                  </a:moveTo>
                  <a:cubicBezTo>
                    <a:pt x="92" y="62"/>
                    <a:pt x="91" y="65"/>
                    <a:pt x="89" y="67"/>
                  </a:cubicBezTo>
                  <a:cubicBezTo>
                    <a:pt x="87" y="69"/>
                    <a:pt x="87" y="69"/>
                    <a:pt x="87" y="69"/>
                  </a:cubicBezTo>
                  <a:cubicBezTo>
                    <a:pt x="83" y="73"/>
                    <a:pt x="75" y="73"/>
                    <a:pt x="71" y="69"/>
                  </a:cubicBezTo>
                  <a:cubicBezTo>
                    <a:pt x="53" y="51"/>
                    <a:pt x="53" y="51"/>
                    <a:pt x="53" y="51"/>
                  </a:cubicBezTo>
                  <a:cubicBezTo>
                    <a:pt x="51" y="49"/>
                    <a:pt x="49" y="46"/>
                    <a:pt x="49" y="43"/>
                  </a:cubicBezTo>
                  <a:cubicBezTo>
                    <a:pt x="49" y="40"/>
                    <a:pt x="51" y="37"/>
                    <a:pt x="53" y="35"/>
                  </a:cubicBezTo>
                  <a:cubicBezTo>
                    <a:pt x="54" y="33"/>
                    <a:pt x="54" y="33"/>
                    <a:pt x="54" y="33"/>
                  </a:cubicBezTo>
                  <a:cubicBezTo>
                    <a:pt x="57" y="31"/>
                    <a:pt x="60" y="29"/>
                    <a:pt x="63" y="29"/>
                  </a:cubicBezTo>
                  <a:cubicBezTo>
                    <a:pt x="66" y="29"/>
                    <a:pt x="69" y="31"/>
                    <a:pt x="71" y="33"/>
                  </a:cubicBezTo>
                  <a:cubicBezTo>
                    <a:pt x="89" y="51"/>
                    <a:pt x="89" y="51"/>
                    <a:pt x="89" y="51"/>
                  </a:cubicBezTo>
                  <a:cubicBezTo>
                    <a:pt x="91" y="53"/>
                    <a:pt x="92" y="56"/>
                    <a:pt x="92" y="59"/>
                  </a:cubicBezTo>
                  <a:close/>
                  <a:moveTo>
                    <a:pt x="111" y="45"/>
                  </a:moveTo>
                  <a:cubicBezTo>
                    <a:pt x="109" y="47"/>
                    <a:pt x="109" y="47"/>
                    <a:pt x="109" y="47"/>
                  </a:cubicBezTo>
                  <a:cubicBezTo>
                    <a:pt x="105" y="51"/>
                    <a:pt x="97" y="51"/>
                    <a:pt x="93" y="47"/>
                  </a:cubicBezTo>
                  <a:cubicBezTo>
                    <a:pt x="75" y="29"/>
                    <a:pt x="75" y="29"/>
                    <a:pt x="75" y="29"/>
                  </a:cubicBezTo>
                  <a:cubicBezTo>
                    <a:pt x="73" y="27"/>
                    <a:pt x="72" y="24"/>
                    <a:pt x="72" y="21"/>
                  </a:cubicBezTo>
                  <a:cubicBezTo>
                    <a:pt x="72" y="18"/>
                    <a:pt x="73" y="15"/>
                    <a:pt x="75" y="12"/>
                  </a:cubicBezTo>
                  <a:cubicBezTo>
                    <a:pt x="77" y="11"/>
                    <a:pt x="77" y="11"/>
                    <a:pt x="77" y="11"/>
                  </a:cubicBezTo>
                  <a:cubicBezTo>
                    <a:pt x="81" y="6"/>
                    <a:pt x="89" y="6"/>
                    <a:pt x="93" y="11"/>
                  </a:cubicBezTo>
                  <a:cubicBezTo>
                    <a:pt x="111" y="29"/>
                    <a:pt x="111" y="29"/>
                    <a:pt x="111" y="29"/>
                  </a:cubicBezTo>
                  <a:cubicBezTo>
                    <a:pt x="113" y="31"/>
                    <a:pt x="115" y="34"/>
                    <a:pt x="115" y="37"/>
                  </a:cubicBezTo>
                  <a:cubicBezTo>
                    <a:pt x="115" y="40"/>
                    <a:pt x="113" y="43"/>
                    <a:pt x="111" y="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 name="TextBox 2"/>
          <p:cNvSpPr txBox="1"/>
          <p:nvPr/>
        </p:nvSpPr>
        <p:spPr>
          <a:xfrm>
            <a:off x="5567830" y="3886203"/>
            <a:ext cx="3124200" cy="2154436"/>
          </a:xfrm>
          <a:prstGeom prst="rect">
            <a:avLst/>
          </a:prstGeom>
          <a:noFill/>
        </p:spPr>
        <p:txBody>
          <a:bodyPr wrap="square" rtlCol="0">
            <a:spAutoFit/>
          </a:bodyPr>
          <a:lstStyle/>
          <a:p>
            <a:r>
              <a:rPr lang="en-US" sz="1400" b="1" u="sng" spc="-67" dirty="0" smtClean="0">
                <a:gradFill>
                  <a:gsLst>
                    <a:gs pos="5417">
                      <a:srgbClr val="53565A"/>
                    </a:gs>
                    <a:gs pos="28000">
                      <a:srgbClr val="53565A"/>
                    </a:gs>
                  </a:gsLst>
                  <a:lin ang="5400000" scaled="0"/>
                </a:gradFill>
                <a:latin typeface="Arial"/>
              </a:rPr>
              <a:t>Purpose</a:t>
            </a:r>
            <a:r>
              <a:rPr lang="en-US" dirty="0" smtClean="0">
                <a:gradFill>
                  <a:gsLst>
                    <a:gs pos="5417">
                      <a:srgbClr val="53565A"/>
                    </a:gs>
                    <a:gs pos="28000">
                      <a:srgbClr val="53565A"/>
                    </a:gs>
                  </a:gsLst>
                  <a:lin ang="5400000" scaled="0"/>
                </a:gradFill>
              </a:rPr>
              <a:t> </a:t>
            </a:r>
            <a:endParaRPr lang="en-US" sz="2800" u="sng" spc="-67" dirty="0">
              <a:gradFill>
                <a:gsLst>
                  <a:gs pos="5417">
                    <a:srgbClr val="53565A"/>
                  </a:gs>
                  <a:gs pos="28000">
                    <a:srgbClr val="53565A"/>
                  </a:gs>
                </a:gsLst>
                <a:lin ang="5400000" scaled="0"/>
              </a:gradFill>
            </a:endParaRPr>
          </a:p>
          <a:p>
            <a:pPr>
              <a:defRPr/>
            </a:pPr>
            <a:r>
              <a:rPr lang="en-US" sz="1400" dirty="0"/>
              <a:t>Drive quality focus by reducing leaked defects. </a:t>
            </a:r>
          </a:p>
          <a:p>
            <a:pPr marL="285750" lvl="0" indent="-285750">
              <a:buFont typeface="Arial" panose="020B0604020202020204" pitchFamily="34" charset="0"/>
              <a:buChar char="•"/>
              <a:defRPr/>
            </a:pPr>
            <a:r>
              <a:rPr lang="en-US" sz="1400" dirty="0"/>
              <a:t>This will allow us to </a:t>
            </a:r>
            <a:r>
              <a:rPr lang="en-US" sz="1400" b="1" dirty="0"/>
              <a:t>bring the customer closer </a:t>
            </a:r>
            <a:r>
              <a:rPr lang="en-US" sz="1400" dirty="0"/>
              <a:t>by helping to </a:t>
            </a:r>
            <a:r>
              <a:rPr lang="en-US" sz="1400" b="1" dirty="0"/>
              <a:t>improve our NPS </a:t>
            </a:r>
            <a:r>
              <a:rPr lang="en-US" sz="1400" dirty="0"/>
              <a:t>score </a:t>
            </a:r>
            <a:r>
              <a:rPr lang="en-US" sz="1400" dirty="0" smtClean="0"/>
              <a:t>and </a:t>
            </a:r>
            <a:r>
              <a:rPr lang="en-US" sz="1400" dirty="0"/>
              <a:t>will result in </a:t>
            </a:r>
            <a:r>
              <a:rPr lang="en-US" sz="1400" b="1" dirty="0"/>
              <a:t>increased customer loyalty</a:t>
            </a:r>
            <a:r>
              <a:rPr lang="en-US" sz="1400" dirty="0"/>
              <a:t>.</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27735311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txBox="1">
            <a:spLocks/>
          </p:cNvSpPr>
          <p:nvPr/>
        </p:nvSpPr>
        <p:spPr>
          <a:xfrm>
            <a:off x="1475099" y="1337813"/>
            <a:ext cx="7251051" cy="4405873"/>
          </a:xfrm>
          <a:prstGeom prst="rect">
            <a:avLst/>
          </a:prstGeom>
        </p:spPr>
        <p:txBody>
          <a:bodyPr wrap="square" lIns="175768" tIns="0" rIns="175768" bIns="0" anchor="t"/>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lvl="0" indent="-285750" defTabSz="914400">
              <a:lnSpc>
                <a:spcPct val="100000"/>
              </a:lnSpc>
              <a:spcBef>
                <a:spcPts val="0"/>
              </a:spcBef>
              <a:buSzTx/>
              <a:buFont typeface="Arial" panose="020B0604020202020204" pitchFamily="34" charset="0"/>
              <a:buChar char="•"/>
              <a:defRPr/>
            </a:pPr>
            <a:endParaRPr lang="en-US" sz="1600" dirty="0"/>
          </a:p>
          <a:p>
            <a:pPr marL="228594" indent="-228594" defTabSz="1219170">
              <a:lnSpc>
                <a:spcPct val="100000"/>
              </a:lnSpc>
              <a:spcBef>
                <a:spcPts val="0"/>
              </a:spcBef>
              <a:buSzTx/>
              <a:buFont typeface="Arial" panose="020B0604020202020204" pitchFamily="34" charset="0"/>
              <a:buChar char="•"/>
            </a:pPr>
            <a:endParaRPr lang="en-US" sz="1500" dirty="0">
              <a:gradFill>
                <a:gsLst>
                  <a:gs pos="5417">
                    <a:srgbClr val="53565A"/>
                  </a:gs>
                  <a:gs pos="28000">
                    <a:srgbClr val="53565A"/>
                  </a:gs>
                </a:gsLst>
                <a:lin ang="5400000" scaled="0"/>
              </a:gradFill>
              <a:latin typeface="Arial"/>
            </a:endParaRPr>
          </a:p>
        </p:txBody>
      </p:sp>
      <p:sp>
        <p:nvSpPr>
          <p:cNvPr id="14" name="Freeform 58"/>
          <p:cNvSpPr>
            <a:spLocks noEditPoints="1"/>
          </p:cNvSpPr>
          <p:nvPr/>
        </p:nvSpPr>
        <p:spPr bwMode="auto">
          <a:xfrm>
            <a:off x="736665" y="1523750"/>
            <a:ext cx="463978" cy="768620"/>
          </a:xfrm>
          <a:custGeom>
            <a:avLst/>
            <a:gdLst>
              <a:gd name="T0" fmla="*/ 72 w 192"/>
              <a:gd name="T1" fmla="*/ 109 h 256"/>
              <a:gd name="T2" fmla="*/ 59 w 192"/>
              <a:gd name="T3" fmla="*/ 98 h 256"/>
              <a:gd name="T4" fmla="*/ 39 w 192"/>
              <a:gd name="T5" fmla="*/ 76 h 256"/>
              <a:gd name="T6" fmla="*/ 35 w 192"/>
              <a:gd name="T7" fmla="*/ 59 h 256"/>
              <a:gd name="T8" fmla="*/ 42 w 192"/>
              <a:gd name="T9" fmla="*/ 41 h 256"/>
              <a:gd name="T10" fmla="*/ 55 w 192"/>
              <a:gd name="T11" fmla="*/ 34 h 256"/>
              <a:gd name="T12" fmla="*/ 70 w 192"/>
              <a:gd name="T13" fmla="*/ 36 h 256"/>
              <a:gd name="T14" fmla="*/ 76 w 192"/>
              <a:gd name="T15" fmla="*/ 39 h 256"/>
              <a:gd name="T16" fmla="*/ 105 w 192"/>
              <a:gd name="T17" fmla="*/ 37 h 256"/>
              <a:gd name="T18" fmla="*/ 115 w 192"/>
              <a:gd name="T19" fmla="*/ 52 h 256"/>
              <a:gd name="T20" fmla="*/ 114 w 192"/>
              <a:gd name="T21" fmla="*/ 72 h 256"/>
              <a:gd name="T22" fmla="*/ 98 w 192"/>
              <a:gd name="T23" fmla="*/ 93 h 256"/>
              <a:gd name="T24" fmla="*/ 79 w 192"/>
              <a:gd name="T25" fmla="*/ 109 h 256"/>
              <a:gd name="T26" fmla="*/ 59 w 192"/>
              <a:gd name="T27" fmla="*/ 42 h 256"/>
              <a:gd name="T28" fmla="*/ 51 w 192"/>
              <a:gd name="T29" fmla="*/ 44 h 256"/>
              <a:gd name="T30" fmla="*/ 45 w 192"/>
              <a:gd name="T31" fmla="*/ 50 h 256"/>
              <a:gd name="T32" fmla="*/ 43 w 192"/>
              <a:gd name="T33" fmla="*/ 64 h 256"/>
              <a:gd name="T34" fmla="*/ 52 w 192"/>
              <a:gd name="T35" fmla="*/ 80 h 256"/>
              <a:gd name="T36" fmla="*/ 74 w 192"/>
              <a:gd name="T37" fmla="*/ 100 h 256"/>
              <a:gd name="T38" fmla="*/ 79 w 192"/>
              <a:gd name="T39" fmla="*/ 99 h 256"/>
              <a:gd name="T40" fmla="*/ 101 w 192"/>
              <a:gd name="T41" fmla="*/ 78 h 256"/>
              <a:gd name="T42" fmla="*/ 108 w 192"/>
              <a:gd name="T43" fmla="*/ 61 h 256"/>
              <a:gd name="T44" fmla="*/ 107 w 192"/>
              <a:gd name="T45" fmla="*/ 52 h 256"/>
              <a:gd name="T46" fmla="*/ 87 w 192"/>
              <a:gd name="T47" fmla="*/ 42 h 256"/>
              <a:gd name="T48" fmla="*/ 79 w 192"/>
              <a:gd name="T49" fmla="*/ 48 h 256"/>
              <a:gd name="T50" fmla="*/ 73 w 192"/>
              <a:gd name="T51" fmla="*/ 48 h 256"/>
              <a:gd name="T52" fmla="*/ 62 w 192"/>
              <a:gd name="T53" fmla="*/ 42 h 256"/>
              <a:gd name="T54" fmla="*/ 100 w 192"/>
              <a:gd name="T55" fmla="*/ 256 h 256"/>
              <a:gd name="T56" fmla="*/ 25 w 192"/>
              <a:gd name="T57" fmla="*/ 212 h 256"/>
              <a:gd name="T58" fmla="*/ 11 w 192"/>
              <a:gd name="T59" fmla="*/ 145 h 256"/>
              <a:gd name="T60" fmla="*/ 84 w 192"/>
              <a:gd name="T61" fmla="*/ 0 h 256"/>
              <a:gd name="T62" fmla="*/ 177 w 192"/>
              <a:gd name="T63" fmla="*/ 77 h 256"/>
              <a:gd name="T64" fmla="*/ 174 w 192"/>
              <a:gd name="T65" fmla="*/ 94 h 256"/>
              <a:gd name="T66" fmla="*/ 189 w 192"/>
              <a:gd name="T67" fmla="*/ 129 h 256"/>
              <a:gd name="T68" fmla="*/ 181 w 192"/>
              <a:gd name="T69" fmla="*/ 152 h 256"/>
              <a:gd name="T70" fmla="*/ 170 w 192"/>
              <a:gd name="T71" fmla="*/ 186 h 256"/>
              <a:gd name="T72" fmla="*/ 131 w 192"/>
              <a:gd name="T73" fmla="*/ 209 h 256"/>
              <a:gd name="T74" fmla="*/ 114 w 192"/>
              <a:gd name="T75" fmla="*/ 242 h 256"/>
              <a:gd name="T76" fmla="*/ 100 w 192"/>
              <a:gd name="T77" fmla="*/ 256 h 256"/>
              <a:gd name="T78" fmla="*/ 8 w 192"/>
              <a:gd name="T79" fmla="*/ 85 h 256"/>
              <a:gd name="T80" fmla="*/ 29 w 192"/>
              <a:gd name="T81" fmla="*/ 205 h 256"/>
              <a:gd name="T82" fmla="*/ 103 w 192"/>
              <a:gd name="T83" fmla="*/ 247 h 256"/>
              <a:gd name="T84" fmla="*/ 106 w 192"/>
              <a:gd name="T85" fmla="*/ 227 h 256"/>
              <a:gd name="T86" fmla="*/ 145 w 192"/>
              <a:gd name="T87" fmla="*/ 201 h 256"/>
              <a:gd name="T88" fmla="*/ 165 w 192"/>
              <a:gd name="T89" fmla="*/ 152 h 256"/>
              <a:gd name="T90" fmla="*/ 178 w 192"/>
              <a:gd name="T91" fmla="*/ 144 h 256"/>
              <a:gd name="T92" fmla="*/ 182 w 192"/>
              <a:gd name="T93" fmla="*/ 133 h 256"/>
              <a:gd name="T94" fmla="*/ 166 w 192"/>
              <a:gd name="T95" fmla="*/ 92 h 256"/>
              <a:gd name="T96" fmla="*/ 101 w 192"/>
              <a:gd name="T97" fmla="*/ 8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92" h="256">
                <a:moveTo>
                  <a:pt x="76" y="110"/>
                </a:moveTo>
                <a:cubicBezTo>
                  <a:pt x="75" y="110"/>
                  <a:pt x="73" y="109"/>
                  <a:pt x="72" y="109"/>
                </a:cubicBezTo>
                <a:cubicBezTo>
                  <a:pt x="71" y="108"/>
                  <a:pt x="70" y="107"/>
                  <a:pt x="69" y="106"/>
                </a:cubicBezTo>
                <a:cubicBezTo>
                  <a:pt x="65" y="104"/>
                  <a:pt x="62" y="101"/>
                  <a:pt x="59" y="98"/>
                </a:cubicBezTo>
                <a:cubicBezTo>
                  <a:pt x="54" y="94"/>
                  <a:pt x="49" y="90"/>
                  <a:pt x="46" y="86"/>
                </a:cubicBezTo>
                <a:cubicBezTo>
                  <a:pt x="43" y="82"/>
                  <a:pt x="41" y="79"/>
                  <a:pt x="39" y="76"/>
                </a:cubicBezTo>
                <a:cubicBezTo>
                  <a:pt x="37" y="73"/>
                  <a:pt x="36" y="69"/>
                  <a:pt x="35" y="66"/>
                </a:cubicBezTo>
                <a:cubicBezTo>
                  <a:pt x="35" y="63"/>
                  <a:pt x="35" y="61"/>
                  <a:pt x="35" y="59"/>
                </a:cubicBezTo>
                <a:cubicBezTo>
                  <a:pt x="35" y="54"/>
                  <a:pt x="36" y="50"/>
                  <a:pt x="38" y="46"/>
                </a:cubicBezTo>
                <a:cubicBezTo>
                  <a:pt x="39" y="44"/>
                  <a:pt x="41" y="42"/>
                  <a:pt x="42" y="41"/>
                </a:cubicBezTo>
                <a:cubicBezTo>
                  <a:pt x="44" y="39"/>
                  <a:pt x="45" y="38"/>
                  <a:pt x="48" y="37"/>
                </a:cubicBezTo>
                <a:cubicBezTo>
                  <a:pt x="50" y="35"/>
                  <a:pt x="53" y="35"/>
                  <a:pt x="55" y="34"/>
                </a:cubicBezTo>
                <a:cubicBezTo>
                  <a:pt x="58" y="34"/>
                  <a:pt x="60" y="34"/>
                  <a:pt x="63" y="34"/>
                </a:cubicBezTo>
                <a:cubicBezTo>
                  <a:pt x="65" y="35"/>
                  <a:pt x="68" y="35"/>
                  <a:pt x="70" y="36"/>
                </a:cubicBezTo>
                <a:cubicBezTo>
                  <a:pt x="72" y="37"/>
                  <a:pt x="74" y="38"/>
                  <a:pt x="76" y="40"/>
                </a:cubicBezTo>
                <a:cubicBezTo>
                  <a:pt x="76" y="40"/>
                  <a:pt x="76" y="39"/>
                  <a:pt x="76" y="39"/>
                </a:cubicBezTo>
                <a:cubicBezTo>
                  <a:pt x="79" y="37"/>
                  <a:pt x="82" y="35"/>
                  <a:pt x="85" y="35"/>
                </a:cubicBezTo>
                <a:cubicBezTo>
                  <a:pt x="92" y="33"/>
                  <a:pt x="99" y="34"/>
                  <a:pt x="105" y="37"/>
                </a:cubicBezTo>
                <a:cubicBezTo>
                  <a:pt x="109" y="40"/>
                  <a:pt x="112" y="44"/>
                  <a:pt x="114" y="48"/>
                </a:cubicBezTo>
                <a:cubicBezTo>
                  <a:pt x="115" y="50"/>
                  <a:pt x="115" y="51"/>
                  <a:pt x="115" y="52"/>
                </a:cubicBezTo>
                <a:cubicBezTo>
                  <a:pt x="116" y="56"/>
                  <a:pt x="116" y="59"/>
                  <a:pt x="116" y="62"/>
                </a:cubicBezTo>
                <a:cubicBezTo>
                  <a:pt x="116" y="65"/>
                  <a:pt x="115" y="69"/>
                  <a:pt x="114" y="72"/>
                </a:cubicBezTo>
                <a:cubicBezTo>
                  <a:pt x="113" y="76"/>
                  <a:pt x="110" y="80"/>
                  <a:pt x="107" y="83"/>
                </a:cubicBezTo>
                <a:cubicBezTo>
                  <a:pt x="105" y="87"/>
                  <a:pt x="102" y="90"/>
                  <a:pt x="98" y="93"/>
                </a:cubicBezTo>
                <a:cubicBezTo>
                  <a:pt x="94" y="97"/>
                  <a:pt x="89" y="102"/>
                  <a:pt x="84" y="106"/>
                </a:cubicBezTo>
                <a:cubicBezTo>
                  <a:pt x="82" y="107"/>
                  <a:pt x="80" y="108"/>
                  <a:pt x="79" y="109"/>
                </a:cubicBezTo>
                <a:cubicBezTo>
                  <a:pt x="78" y="109"/>
                  <a:pt x="77" y="110"/>
                  <a:pt x="76" y="110"/>
                </a:cubicBezTo>
                <a:close/>
                <a:moveTo>
                  <a:pt x="59" y="42"/>
                </a:moveTo>
                <a:cubicBezTo>
                  <a:pt x="58" y="42"/>
                  <a:pt x="57" y="42"/>
                  <a:pt x="57" y="42"/>
                </a:cubicBezTo>
                <a:cubicBezTo>
                  <a:pt x="55" y="42"/>
                  <a:pt x="53" y="43"/>
                  <a:pt x="51" y="44"/>
                </a:cubicBezTo>
                <a:cubicBezTo>
                  <a:pt x="50" y="45"/>
                  <a:pt x="49" y="46"/>
                  <a:pt x="48" y="46"/>
                </a:cubicBezTo>
                <a:cubicBezTo>
                  <a:pt x="47" y="47"/>
                  <a:pt x="46" y="49"/>
                  <a:pt x="45" y="50"/>
                </a:cubicBezTo>
                <a:cubicBezTo>
                  <a:pt x="44" y="53"/>
                  <a:pt x="43" y="56"/>
                  <a:pt x="43" y="59"/>
                </a:cubicBezTo>
                <a:cubicBezTo>
                  <a:pt x="43" y="61"/>
                  <a:pt x="43" y="63"/>
                  <a:pt x="43" y="64"/>
                </a:cubicBezTo>
                <a:cubicBezTo>
                  <a:pt x="44" y="67"/>
                  <a:pt x="45" y="70"/>
                  <a:pt x="46" y="72"/>
                </a:cubicBezTo>
                <a:cubicBezTo>
                  <a:pt x="47" y="75"/>
                  <a:pt x="49" y="77"/>
                  <a:pt x="52" y="80"/>
                </a:cubicBezTo>
                <a:cubicBezTo>
                  <a:pt x="55" y="84"/>
                  <a:pt x="59" y="88"/>
                  <a:pt x="64" y="92"/>
                </a:cubicBezTo>
                <a:cubicBezTo>
                  <a:pt x="67" y="95"/>
                  <a:pt x="70" y="97"/>
                  <a:pt x="74" y="100"/>
                </a:cubicBezTo>
                <a:cubicBezTo>
                  <a:pt x="74" y="100"/>
                  <a:pt x="75" y="101"/>
                  <a:pt x="76" y="101"/>
                </a:cubicBezTo>
                <a:cubicBezTo>
                  <a:pt x="77" y="101"/>
                  <a:pt x="78" y="100"/>
                  <a:pt x="79" y="99"/>
                </a:cubicBezTo>
                <a:cubicBezTo>
                  <a:pt x="84" y="95"/>
                  <a:pt x="89" y="91"/>
                  <a:pt x="93" y="87"/>
                </a:cubicBezTo>
                <a:cubicBezTo>
                  <a:pt x="96" y="85"/>
                  <a:pt x="99" y="82"/>
                  <a:pt x="101" y="78"/>
                </a:cubicBezTo>
                <a:cubicBezTo>
                  <a:pt x="104" y="75"/>
                  <a:pt x="105" y="72"/>
                  <a:pt x="106" y="69"/>
                </a:cubicBezTo>
                <a:cubicBezTo>
                  <a:pt x="107" y="67"/>
                  <a:pt x="108" y="64"/>
                  <a:pt x="108" y="61"/>
                </a:cubicBezTo>
                <a:cubicBezTo>
                  <a:pt x="108" y="59"/>
                  <a:pt x="108" y="56"/>
                  <a:pt x="108" y="54"/>
                </a:cubicBezTo>
                <a:cubicBezTo>
                  <a:pt x="107" y="53"/>
                  <a:pt x="107" y="52"/>
                  <a:pt x="107" y="52"/>
                </a:cubicBezTo>
                <a:cubicBezTo>
                  <a:pt x="106" y="48"/>
                  <a:pt x="104" y="46"/>
                  <a:pt x="101" y="44"/>
                </a:cubicBezTo>
                <a:cubicBezTo>
                  <a:pt x="97" y="42"/>
                  <a:pt x="92" y="41"/>
                  <a:pt x="87" y="42"/>
                </a:cubicBezTo>
                <a:cubicBezTo>
                  <a:pt x="85" y="43"/>
                  <a:pt x="83" y="44"/>
                  <a:pt x="82" y="45"/>
                </a:cubicBezTo>
                <a:cubicBezTo>
                  <a:pt x="80" y="46"/>
                  <a:pt x="80" y="47"/>
                  <a:pt x="79" y="48"/>
                </a:cubicBezTo>
                <a:cubicBezTo>
                  <a:pt x="76" y="52"/>
                  <a:pt x="76" y="52"/>
                  <a:pt x="76" y="52"/>
                </a:cubicBezTo>
                <a:cubicBezTo>
                  <a:pt x="73" y="48"/>
                  <a:pt x="73" y="48"/>
                  <a:pt x="73" y="48"/>
                </a:cubicBezTo>
                <a:cubicBezTo>
                  <a:pt x="71" y="46"/>
                  <a:pt x="69" y="45"/>
                  <a:pt x="67" y="44"/>
                </a:cubicBezTo>
                <a:cubicBezTo>
                  <a:pt x="65" y="43"/>
                  <a:pt x="64" y="42"/>
                  <a:pt x="62" y="42"/>
                </a:cubicBezTo>
                <a:cubicBezTo>
                  <a:pt x="61" y="42"/>
                  <a:pt x="60" y="42"/>
                  <a:pt x="59" y="42"/>
                </a:cubicBezTo>
                <a:close/>
                <a:moveTo>
                  <a:pt x="100" y="256"/>
                </a:moveTo>
                <a:cubicBezTo>
                  <a:pt x="98" y="256"/>
                  <a:pt x="95" y="255"/>
                  <a:pt x="93" y="254"/>
                </a:cubicBezTo>
                <a:cubicBezTo>
                  <a:pt x="25" y="212"/>
                  <a:pt x="25" y="212"/>
                  <a:pt x="25" y="212"/>
                </a:cubicBezTo>
                <a:cubicBezTo>
                  <a:pt x="23" y="211"/>
                  <a:pt x="21" y="208"/>
                  <a:pt x="21" y="205"/>
                </a:cubicBezTo>
                <a:cubicBezTo>
                  <a:pt x="21" y="182"/>
                  <a:pt x="16" y="163"/>
                  <a:pt x="11" y="145"/>
                </a:cubicBezTo>
                <a:cubicBezTo>
                  <a:pt x="5" y="127"/>
                  <a:pt x="0" y="108"/>
                  <a:pt x="0" y="85"/>
                </a:cubicBezTo>
                <a:cubicBezTo>
                  <a:pt x="0" y="38"/>
                  <a:pt x="38" y="0"/>
                  <a:pt x="84" y="0"/>
                </a:cubicBezTo>
                <a:cubicBezTo>
                  <a:pt x="101" y="0"/>
                  <a:pt x="101" y="0"/>
                  <a:pt x="101" y="0"/>
                </a:cubicBezTo>
                <a:cubicBezTo>
                  <a:pt x="143" y="0"/>
                  <a:pt x="177" y="34"/>
                  <a:pt x="177" y="77"/>
                </a:cubicBezTo>
                <a:cubicBezTo>
                  <a:pt x="177" y="77"/>
                  <a:pt x="177" y="78"/>
                  <a:pt x="177" y="78"/>
                </a:cubicBezTo>
                <a:cubicBezTo>
                  <a:pt x="174" y="94"/>
                  <a:pt x="174" y="94"/>
                  <a:pt x="174" y="94"/>
                </a:cubicBezTo>
                <a:cubicBezTo>
                  <a:pt x="174" y="96"/>
                  <a:pt x="174" y="98"/>
                  <a:pt x="175" y="100"/>
                </a:cubicBezTo>
                <a:cubicBezTo>
                  <a:pt x="189" y="129"/>
                  <a:pt x="189" y="129"/>
                  <a:pt x="189" y="129"/>
                </a:cubicBezTo>
                <a:cubicBezTo>
                  <a:pt x="191" y="133"/>
                  <a:pt x="192" y="138"/>
                  <a:pt x="190" y="142"/>
                </a:cubicBezTo>
                <a:cubicBezTo>
                  <a:pt x="188" y="147"/>
                  <a:pt x="185" y="150"/>
                  <a:pt x="181" y="152"/>
                </a:cubicBezTo>
                <a:cubicBezTo>
                  <a:pt x="173" y="155"/>
                  <a:pt x="173" y="155"/>
                  <a:pt x="173" y="155"/>
                </a:cubicBezTo>
                <a:cubicBezTo>
                  <a:pt x="170" y="186"/>
                  <a:pt x="170" y="186"/>
                  <a:pt x="170" y="186"/>
                </a:cubicBezTo>
                <a:cubicBezTo>
                  <a:pt x="169" y="199"/>
                  <a:pt x="158" y="209"/>
                  <a:pt x="145" y="209"/>
                </a:cubicBezTo>
                <a:cubicBezTo>
                  <a:pt x="131" y="209"/>
                  <a:pt x="131" y="209"/>
                  <a:pt x="131" y="209"/>
                </a:cubicBezTo>
                <a:cubicBezTo>
                  <a:pt x="121" y="209"/>
                  <a:pt x="114" y="217"/>
                  <a:pt x="114" y="227"/>
                </a:cubicBezTo>
                <a:cubicBezTo>
                  <a:pt x="114" y="242"/>
                  <a:pt x="114" y="242"/>
                  <a:pt x="114" y="242"/>
                </a:cubicBezTo>
                <a:cubicBezTo>
                  <a:pt x="114" y="247"/>
                  <a:pt x="111" y="252"/>
                  <a:pt x="107" y="254"/>
                </a:cubicBezTo>
                <a:cubicBezTo>
                  <a:pt x="105" y="255"/>
                  <a:pt x="102" y="256"/>
                  <a:pt x="100" y="256"/>
                </a:cubicBezTo>
                <a:close/>
                <a:moveTo>
                  <a:pt x="84" y="8"/>
                </a:moveTo>
                <a:cubicBezTo>
                  <a:pt x="42" y="8"/>
                  <a:pt x="8" y="43"/>
                  <a:pt x="8" y="85"/>
                </a:cubicBezTo>
                <a:cubicBezTo>
                  <a:pt x="8" y="107"/>
                  <a:pt x="13" y="125"/>
                  <a:pt x="18" y="143"/>
                </a:cubicBezTo>
                <a:cubicBezTo>
                  <a:pt x="24" y="161"/>
                  <a:pt x="29" y="181"/>
                  <a:pt x="29" y="205"/>
                </a:cubicBezTo>
                <a:cubicBezTo>
                  <a:pt x="97" y="247"/>
                  <a:pt x="97" y="247"/>
                  <a:pt x="97" y="247"/>
                </a:cubicBezTo>
                <a:cubicBezTo>
                  <a:pt x="99" y="248"/>
                  <a:pt x="101" y="248"/>
                  <a:pt x="103" y="247"/>
                </a:cubicBezTo>
                <a:cubicBezTo>
                  <a:pt x="105" y="246"/>
                  <a:pt x="106" y="244"/>
                  <a:pt x="106" y="242"/>
                </a:cubicBezTo>
                <a:cubicBezTo>
                  <a:pt x="106" y="227"/>
                  <a:pt x="106" y="227"/>
                  <a:pt x="106" y="227"/>
                </a:cubicBezTo>
                <a:cubicBezTo>
                  <a:pt x="106" y="212"/>
                  <a:pt x="117" y="201"/>
                  <a:pt x="131" y="201"/>
                </a:cubicBezTo>
                <a:cubicBezTo>
                  <a:pt x="145" y="201"/>
                  <a:pt x="145" y="201"/>
                  <a:pt x="145" y="201"/>
                </a:cubicBezTo>
                <a:cubicBezTo>
                  <a:pt x="154" y="201"/>
                  <a:pt x="161" y="194"/>
                  <a:pt x="162" y="185"/>
                </a:cubicBezTo>
                <a:cubicBezTo>
                  <a:pt x="165" y="152"/>
                  <a:pt x="165" y="152"/>
                  <a:pt x="165" y="152"/>
                </a:cubicBezTo>
                <a:cubicBezTo>
                  <a:pt x="165" y="150"/>
                  <a:pt x="166" y="149"/>
                  <a:pt x="167" y="148"/>
                </a:cubicBezTo>
                <a:cubicBezTo>
                  <a:pt x="178" y="144"/>
                  <a:pt x="178" y="144"/>
                  <a:pt x="178" y="144"/>
                </a:cubicBezTo>
                <a:cubicBezTo>
                  <a:pt x="180" y="143"/>
                  <a:pt x="182" y="142"/>
                  <a:pt x="182" y="139"/>
                </a:cubicBezTo>
                <a:cubicBezTo>
                  <a:pt x="183" y="137"/>
                  <a:pt x="183" y="135"/>
                  <a:pt x="182" y="133"/>
                </a:cubicBezTo>
                <a:cubicBezTo>
                  <a:pt x="168" y="103"/>
                  <a:pt x="168" y="103"/>
                  <a:pt x="168" y="103"/>
                </a:cubicBezTo>
                <a:cubicBezTo>
                  <a:pt x="166" y="100"/>
                  <a:pt x="165" y="96"/>
                  <a:pt x="166" y="92"/>
                </a:cubicBezTo>
                <a:cubicBezTo>
                  <a:pt x="169" y="77"/>
                  <a:pt x="169" y="77"/>
                  <a:pt x="169" y="77"/>
                </a:cubicBezTo>
                <a:cubicBezTo>
                  <a:pt x="169" y="39"/>
                  <a:pt x="139" y="8"/>
                  <a:pt x="101" y="8"/>
                </a:cubicBezTo>
                <a:lnTo>
                  <a:pt x="84" y="8"/>
                </a:lnTo>
                <a:close/>
              </a:path>
            </a:pathLst>
          </a:custGeom>
          <a:solidFill>
            <a:schemeClr val="bg1"/>
          </a:solidFill>
          <a:ln>
            <a:noFill/>
          </a:ln>
          <a:extLst/>
        </p:spPr>
        <p:txBody>
          <a:bodyPr vert="horz" wrap="square" lIns="119528" tIns="59764" rIns="119528" bIns="59764" numCol="1" anchor="t" anchorCtr="0" compatLnSpc="1">
            <a:prstTxWarp prst="textNoShape">
              <a:avLst/>
            </a:prstTxWarp>
          </a:bodyPr>
          <a:lstStyle/>
          <a:p>
            <a:endParaRPr lang="en-US" dirty="0"/>
          </a:p>
        </p:txBody>
      </p:sp>
      <p:sp>
        <p:nvSpPr>
          <p:cNvPr id="6" name="Title 1"/>
          <p:cNvSpPr txBox="1">
            <a:spLocks/>
          </p:cNvSpPr>
          <p:nvPr/>
        </p:nvSpPr>
        <p:spPr>
          <a:xfrm>
            <a:off x="461390" y="304809"/>
            <a:ext cx="8396863" cy="620359"/>
          </a:xfrm>
          <a:prstGeom prst="rect">
            <a:avLst/>
          </a:prstGeom>
        </p:spPr>
        <p:txBody>
          <a:bodyPr vert="horz" lIns="121917" tIns="60958" rIns="121917" bIns="60958" rtlCol="0" anchor="b" anchorCtr="0">
            <a:normAutofit/>
          </a:bodyPr>
          <a:lstStyle>
            <a:lvl1pPr algn="l" defTabSz="914400" rtl="0" eaLnBrk="1" latinLnBrk="0" hangingPunct="1">
              <a:lnSpc>
                <a:spcPct val="90000"/>
              </a:lnSpc>
              <a:spcBef>
                <a:spcPct val="0"/>
              </a:spcBef>
              <a:buNone/>
              <a:defRPr sz="2000" b="0" kern="1200">
                <a:solidFill>
                  <a:schemeClr val="tx1"/>
                </a:solidFill>
                <a:latin typeface="Arial" pitchFamily="34" charset="0"/>
                <a:ea typeface="+mj-ea"/>
                <a:cs typeface="Arial" pitchFamily="34" charset="0"/>
              </a:defRPr>
            </a:lvl1pPr>
          </a:lstStyle>
          <a:p>
            <a:r>
              <a:rPr lang="en-US" dirty="0"/>
              <a:t>Customer Defect Leakage Calculations </a:t>
            </a:r>
            <a:r>
              <a:rPr lang="en-US" dirty="0" smtClean="0"/>
              <a:t>detail</a:t>
            </a:r>
            <a:endParaRPr lang="en-US" dirty="0"/>
          </a:p>
        </p:txBody>
      </p:sp>
      <p:sp>
        <p:nvSpPr>
          <p:cNvPr id="7" name="Freeform 6"/>
          <p:cNvSpPr/>
          <p:nvPr/>
        </p:nvSpPr>
        <p:spPr>
          <a:xfrm>
            <a:off x="391199" y="1290289"/>
            <a:ext cx="1154910" cy="4453395"/>
          </a:xfrm>
          <a:custGeom>
            <a:avLst/>
            <a:gdLst>
              <a:gd name="connsiteX0" fmla="*/ 0 w 7504416"/>
              <a:gd name="connsiteY0" fmla="*/ 0 h 612781"/>
              <a:gd name="connsiteX1" fmla="*/ 7504416 w 7504416"/>
              <a:gd name="connsiteY1" fmla="*/ 0 h 612781"/>
              <a:gd name="connsiteX2" fmla="*/ 7504416 w 7504416"/>
              <a:gd name="connsiteY2" fmla="*/ 612781 h 612781"/>
              <a:gd name="connsiteX3" fmla="*/ 0 w 7504416"/>
              <a:gd name="connsiteY3" fmla="*/ 612781 h 612781"/>
              <a:gd name="connsiteX4" fmla="*/ 0 w 7504416"/>
              <a:gd name="connsiteY4" fmla="*/ 0 h 612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04416" h="612781">
                <a:moveTo>
                  <a:pt x="0" y="0"/>
                </a:moveTo>
                <a:lnTo>
                  <a:pt x="7504416" y="0"/>
                </a:lnTo>
                <a:lnTo>
                  <a:pt x="7504416" y="612781"/>
                </a:lnTo>
                <a:lnTo>
                  <a:pt x="0" y="612781"/>
                </a:lnTo>
                <a:lnTo>
                  <a:pt x="0" y="0"/>
                </a:lnTo>
                <a:close/>
              </a:path>
            </a:pathLst>
          </a:custGeom>
          <a:solidFill>
            <a:srgbClr val="739600"/>
          </a:solidFill>
          <a:ln w="19050">
            <a:noFill/>
          </a:ln>
        </p:spPr>
        <p:txBody>
          <a:bodyPr wrap="square" lIns="0" tIns="91440" rIns="0" bIns="91440" rtlCol="0" anchor="ctr" anchorCtr="0">
            <a:noAutofit/>
          </a:bodyPr>
          <a:lstStyle/>
          <a:p>
            <a:pPr algn="ctr">
              <a:lnSpc>
                <a:spcPct val="95000"/>
              </a:lnSpc>
            </a:pPr>
            <a:endParaRPr lang="en-US" sz="1400" dirty="0">
              <a:solidFill>
                <a:schemeClr val="bg1"/>
              </a:solidFill>
              <a:latin typeface="Arial" pitchFamily="34" charset="0"/>
              <a:cs typeface="Arial" pitchFamily="34" charset="0"/>
            </a:endParaRPr>
          </a:p>
        </p:txBody>
      </p:sp>
      <p:grpSp>
        <p:nvGrpSpPr>
          <p:cNvPr id="8" name="Group 7"/>
          <p:cNvGrpSpPr/>
          <p:nvPr/>
        </p:nvGrpSpPr>
        <p:grpSpPr>
          <a:xfrm>
            <a:off x="561463" y="1432429"/>
            <a:ext cx="814387" cy="742950"/>
            <a:chOff x="4519613" y="1881188"/>
            <a:chExt cx="814387" cy="742950"/>
          </a:xfrm>
        </p:grpSpPr>
        <p:sp>
          <p:nvSpPr>
            <p:cNvPr id="9" name="Freeform 37"/>
            <p:cNvSpPr>
              <a:spLocks/>
            </p:cNvSpPr>
            <p:nvPr/>
          </p:nvSpPr>
          <p:spPr bwMode="auto">
            <a:xfrm>
              <a:off x="4921250" y="1881188"/>
              <a:ext cx="412750" cy="412750"/>
            </a:xfrm>
            <a:custGeom>
              <a:avLst/>
              <a:gdLst>
                <a:gd name="T0" fmla="*/ 92 w 110"/>
                <a:gd name="T1" fmla="*/ 110 h 110"/>
                <a:gd name="T2" fmla="*/ 88 w 110"/>
                <a:gd name="T3" fmla="*/ 107 h 110"/>
                <a:gd name="T4" fmla="*/ 84 w 110"/>
                <a:gd name="T5" fmla="*/ 37 h 110"/>
                <a:gd name="T6" fmla="*/ 73 w 110"/>
                <a:gd name="T7" fmla="*/ 27 h 110"/>
                <a:gd name="T8" fmla="*/ 3 w 110"/>
                <a:gd name="T9" fmla="*/ 23 h 110"/>
                <a:gd name="T10" fmla="*/ 0 w 110"/>
                <a:gd name="T11" fmla="*/ 18 h 110"/>
                <a:gd name="T12" fmla="*/ 77 w 110"/>
                <a:gd name="T13" fmla="*/ 23 h 110"/>
                <a:gd name="T14" fmla="*/ 88 w 110"/>
                <a:gd name="T15" fmla="*/ 33 h 110"/>
                <a:gd name="T16" fmla="*/ 92 w 110"/>
                <a:gd name="T17"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10">
                  <a:moveTo>
                    <a:pt x="92" y="110"/>
                  </a:moveTo>
                  <a:cubicBezTo>
                    <a:pt x="88" y="107"/>
                    <a:pt x="88" y="107"/>
                    <a:pt x="88" y="107"/>
                  </a:cubicBezTo>
                  <a:cubicBezTo>
                    <a:pt x="104" y="86"/>
                    <a:pt x="103" y="56"/>
                    <a:pt x="84" y="37"/>
                  </a:cubicBezTo>
                  <a:cubicBezTo>
                    <a:pt x="73" y="27"/>
                    <a:pt x="73" y="27"/>
                    <a:pt x="73" y="27"/>
                  </a:cubicBezTo>
                  <a:cubicBezTo>
                    <a:pt x="54" y="8"/>
                    <a:pt x="24" y="6"/>
                    <a:pt x="3" y="23"/>
                  </a:cubicBezTo>
                  <a:cubicBezTo>
                    <a:pt x="0" y="18"/>
                    <a:pt x="0" y="18"/>
                    <a:pt x="0" y="18"/>
                  </a:cubicBezTo>
                  <a:cubicBezTo>
                    <a:pt x="23" y="0"/>
                    <a:pt x="56" y="2"/>
                    <a:pt x="77" y="23"/>
                  </a:cubicBezTo>
                  <a:cubicBezTo>
                    <a:pt x="88" y="33"/>
                    <a:pt x="88" y="33"/>
                    <a:pt x="88" y="33"/>
                  </a:cubicBezTo>
                  <a:cubicBezTo>
                    <a:pt x="109" y="54"/>
                    <a:pt x="110" y="87"/>
                    <a:pt x="92" y="11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38"/>
            <p:cNvSpPr>
              <a:spLocks/>
            </p:cNvSpPr>
            <p:nvPr/>
          </p:nvSpPr>
          <p:spPr bwMode="auto">
            <a:xfrm>
              <a:off x="4519613" y="1885950"/>
              <a:ext cx="561975" cy="412750"/>
            </a:xfrm>
            <a:custGeom>
              <a:avLst/>
              <a:gdLst>
                <a:gd name="T0" fmla="*/ 146 w 150"/>
                <a:gd name="T1" fmla="*/ 52 h 110"/>
                <a:gd name="T2" fmla="*/ 113 w 150"/>
                <a:gd name="T3" fmla="*/ 20 h 110"/>
                <a:gd name="T4" fmla="*/ 113 w 150"/>
                <a:gd name="T5" fmla="*/ 20 h 110"/>
                <a:gd name="T6" fmla="*/ 33 w 150"/>
                <a:gd name="T7" fmla="*/ 22 h 110"/>
                <a:gd name="T8" fmla="*/ 23 w 150"/>
                <a:gd name="T9" fmla="*/ 33 h 110"/>
                <a:gd name="T10" fmla="*/ 19 w 150"/>
                <a:gd name="T11" fmla="*/ 110 h 110"/>
                <a:gd name="T12" fmla="*/ 23 w 150"/>
                <a:gd name="T13" fmla="*/ 107 h 110"/>
                <a:gd name="T14" fmla="*/ 27 w 150"/>
                <a:gd name="T15" fmla="*/ 37 h 110"/>
                <a:gd name="T16" fmla="*/ 37 w 150"/>
                <a:gd name="T17" fmla="*/ 26 h 110"/>
                <a:gd name="T18" fmla="*/ 112 w 150"/>
                <a:gd name="T19" fmla="*/ 26 h 110"/>
                <a:gd name="T20" fmla="*/ 112 w 150"/>
                <a:gd name="T21" fmla="*/ 26 h 110"/>
                <a:gd name="T22" fmla="*/ 142 w 150"/>
                <a:gd name="T23" fmla="*/ 56 h 110"/>
                <a:gd name="T24" fmla="*/ 143 w 150"/>
                <a:gd name="T25" fmla="*/ 62 h 110"/>
                <a:gd name="T26" fmla="*/ 140 w 150"/>
                <a:gd name="T27" fmla="*/ 66 h 110"/>
                <a:gd name="T28" fmla="*/ 110 w 150"/>
                <a:gd name="T29" fmla="*/ 61 h 110"/>
                <a:gd name="T30" fmla="*/ 86 w 150"/>
                <a:gd name="T31" fmla="*/ 37 h 110"/>
                <a:gd name="T32" fmla="*/ 82 w 150"/>
                <a:gd name="T33" fmla="*/ 41 h 110"/>
                <a:gd name="T34" fmla="*/ 86 w 150"/>
                <a:gd name="T35" fmla="*/ 45 h 110"/>
                <a:gd name="T36" fmla="*/ 106 w 150"/>
                <a:gd name="T37" fmla="*/ 65 h 110"/>
                <a:gd name="T38" fmla="*/ 142 w 150"/>
                <a:gd name="T39" fmla="*/ 71 h 110"/>
                <a:gd name="T40" fmla="*/ 149 w 150"/>
                <a:gd name="T41" fmla="*/ 63 h 110"/>
                <a:gd name="T42" fmla="*/ 146 w 150"/>
                <a:gd name="T43" fmla="*/ 52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50" h="110">
                  <a:moveTo>
                    <a:pt x="146" y="52"/>
                  </a:moveTo>
                  <a:cubicBezTo>
                    <a:pt x="113" y="20"/>
                    <a:pt x="113" y="20"/>
                    <a:pt x="113" y="20"/>
                  </a:cubicBezTo>
                  <a:cubicBezTo>
                    <a:pt x="113" y="20"/>
                    <a:pt x="113" y="20"/>
                    <a:pt x="113" y="20"/>
                  </a:cubicBezTo>
                  <a:cubicBezTo>
                    <a:pt x="90" y="0"/>
                    <a:pt x="55" y="1"/>
                    <a:pt x="33" y="22"/>
                  </a:cubicBezTo>
                  <a:cubicBezTo>
                    <a:pt x="23" y="33"/>
                    <a:pt x="23" y="33"/>
                    <a:pt x="23" y="33"/>
                  </a:cubicBezTo>
                  <a:cubicBezTo>
                    <a:pt x="1" y="54"/>
                    <a:pt x="0" y="87"/>
                    <a:pt x="19" y="110"/>
                  </a:cubicBezTo>
                  <a:cubicBezTo>
                    <a:pt x="23" y="107"/>
                    <a:pt x="23" y="107"/>
                    <a:pt x="23" y="107"/>
                  </a:cubicBezTo>
                  <a:cubicBezTo>
                    <a:pt x="6" y="86"/>
                    <a:pt x="7" y="56"/>
                    <a:pt x="27" y="37"/>
                  </a:cubicBezTo>
                  <a:cubicBezTo>
                    <a:pt x="37" y="26"/>
                    <a:pt x="37" y="26"/>
                    <a:pt x="37" y="26"/>
                  </a:cubicBezTo>
                  <a:cubicBezTo>
                    <a:pt x="58" y="6"/>
                    <a:pt x="91" y="6"/>
                    <a:pt x="112" y="26"/>
                  </a:cubicBezTo>
                  <a:cubicBezTo>
                    <a:pt x="112" y="26"/>
                    <a:pt x="112" y="26"/>
                    <a:pt x="112" y="26"/>
                  </a:cubicBezTo>
                  <a:cubicBezTo>
                    <a:pt x="142" y="56"/>
                    <a:pt x="142" y="56"/>
                    <a:pt x="142" y="56"/>
                  </a:cubicBezTo>
                  <a:cubicBezTo>
                    <a:pt x="143" y="58"/>
                    <a:pt x="144" y="60"/>
                    <a:pt x="143" y="62"/>
                  </a:cubicBezTo>
                  <a:cubicBezTo>
                    <a:pt x="143" y="63"/>
                    <a:pt x="142" y="65"/>
                    <a:pt x="140" y="66"/>
                  </a:cubicBezTo>
                  <a:cubicBezTo>
                    <a:pt x="132" y="69"/>
                    <a:pt x="120" y="71"/>
                    <a:pt x="110" y="61"/>
                  </a:cubicBezTo>
                  <a:cubicBezTo>
                    <a:pt x="86" y="37"/>
                    <a:pt x="86" y="37"/>
                    <a:pt x="86" y="37"/>
                  </a:cubicBezTo>
                  <a:cubicBezTo>
                    <a:pt x="82" y="41"/>
                    <a:pt x="82" y="41"/>
                    <a:pt x="82" y="41"/>
                  </a:cubicBezTo>
                  <a:cubicBezTo>
                    <a:pt x="86" y="45"/>
                    <a:pt x="86" y="45"/>
                    <a:pt x="86" y="45"/>
                  </a:cubicBezTo>
                  <a:cubicBezTo>
                    <a:pt x="106" y="65"/>
                    <a:pt x="106" y="65"/>
                    <a:pt x="106" y="65"/>
                  </a:cubicBezTo>
                  <a:cubicBezTo>
                    <a:pt x="118" y="77"/>
                    <a:pt x="133" y="75"/>
                    <a:pt x="142" y="71"/>
                  </a:cubicBezTo>
                  <a:cubicBezTo>
                    <a:pt x="146" y="69"/>
                    <a:pt x="148" y="66"/>
                    <a:pt x="149" y="63"/>
                  </a:cubicBezTo>
                  <a:cubicBezTo>
                    <a:pt x="150" y="59"/>
                    <a:pt x="148" y="55"/>
                    <a:pt x="146" y="5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39"/>
            <p:cNvSpPr>
              <a:spLocks/>
            </p:cNvSpPr>
            <p:nvPr/>
          </p:nvSpPr>
          <p:spPr bwMode="auto">
            <a:xfrm>
              <a:off x="4583113" y="2039938"/>
              <a:ext cx="346075" cy="506413"/>
            </a:xfrm>
            <a:custGeom>
              <a:avLst/>
              <a:gdLst>
                <a:gd name="T0" fmla="*/ 55 w 92"/>
                <a:gd name="T1" fmla="*/ 126 h 135"/>
                <a:gd name="T2" fmla="*/ 54 w 92"/>
                <a:gd name="T3" fmla="*/ 125 h 135"/>
                <a:gd name="T4" fmla="*/ 50 w 92"/>
                <a:gd name="T5" fmla="*/ 117 h 135"/>
                <a:gd name="T6" fmla="*/ 54 w 92"/>
                <a:gd name="T7" fmla="*/ 108 h 135"/>
                <a:gd name="T8" fmla="*/ 92 w 92"/>
                <a:gd name="T9" fmla="*/ 71 h 135"/>
                <a:gd name="T10" fmla="*/ 88 w 92"/>
                <a:gd name="T11" fmla="*/ 67 h 135"/>
                <a:gd name="T12" fmla="*/ 50 w 92"/>
                <a:gd name="T13" fmla="*/ 104 h 135"/>
                <a:gd name="T14" fmla="*/ 33 w 92"/>
                <a:gd name="T15" fmla="*/ 104 h 135"/>
                <a:gd name="T16" fmla="*/ 32 w 92"/>
                <a:gd name="T17" fmla="*/ 103 h 135"/>
                <a:gd name="T18" fmla="*/ 28 w 92"/>
                <a:gd name="T19" fmla="*/ 95 h 135"/>
                <a:gd name="T20" fmla="*/ 32 w 92"/>
                <a:gd name="T21" fmla="*/ 86 h 135"/>
                <a:gd name="T22" fmla="*/ 32 w 92"/>
                <a:gd name="T23" fmla="*/ 86 h 135"/>
                <a:gd name="T24" fmla="*/ 32 w 92"/>
                <a:gd name="T25" fmla="*/ 86 h 135"/>
                <a:gd name="T26" fmla="*/ 69 w 92"/>
                <a:gd name="T27" fmla="*/ 48 h 135"/>
                <a:gd name="T28" fmla="*/ 65 w 92"/>
                <a:gd name="T29" fmla="*/ 45 h 135"/>
                <a:gd name="T30" fmla="*/ 28 w 92"/>
                <a:gd name="T31" fmla="*/ 82 h 135"/>
                <a:gd name="T32" fmla="*/ 10 w 92"/>
                <a:gd name="T33" fmla="*/ 82 h 135"/>
                <a:gd name="T34" fmla="*/ 10 w 92"/>
                <a:gd name="T35" fmla="*/ 81 h 135"/>
                <a:gd name="T36" fmla="*/ 6 w 92"/>
                <a:gd name="T37" fmla="*/ 72 h 135"/>
                <a:gd name="T38" fmla="*/ 10 w 92"/>
                <a:gd name="T39" fmla="*/ 64 h 135"/>
                <a:gd name="T40" fmla="*/ 69 w 92"/>
                <a:gd name="T41" fmla="*/ 4 h 135"/>
                <a:gd name="T42" fmla="*/ 65 w 92"/>
                <a:gd name="T43" fmla="*/ 0 h 135"/>
                <a:gd name="T44" fmla="*/ 6 w 92"/>
                <a:gd name="T45" fmla="*/ 60 h 135"/>
                <a:gd name="T46" fmla="*/ 0 w 92"/>
                <a:gd name="T47" fmla="*/ 72 h 135"/>
                <a:gd name="T48" fmla="*/ 6 w 92"/>
                <a:gd name="T49" fmla="*/ 85 h 135"/>
                <a:gd name="T50" fmla="*/ 6 w 92"/>
                <a:gd name="T51" fmla="*/ 86 h 135"/>
                <a:gd name="T52" fmla="*/ 19 w 92"/>
                <a:gd name="T53" fmla="*/ 91 h 135"/>
                <a:gd name="T54" fmla="*/ 23 w 92"/>
                <a:gd name="T55" fmla="*/ 91 h 135"/>
                <a:gd name="T56" fmla="*/ 23 w 92"/>
                <a:gd name="T57" fmla="*/ 95 h 135"/>
                <a:gd name="T58" fmla="*/ 28 w 92"/>
                <a:gd name="T59" fmla="*/ 107 h 135"/>
                <a:gd name="T60" fmla="*/ 29 w 92"/>
                <a:gd name="T61" fmla="*/ 108 h 135"/>
                <a:gd name="T62" fmla="*/ 41 w 92"/>
                <a:gd name="T63" fmla="*/ 113 h 135"/>
                <a:gd name="T64" fmla="*/ 45 w 92"/>
                <a:gd name="T65" fmla="*/ 113 h 135"/>
                <a:gd name="T66" fmla="*/ 45 w 92"/>
                <a:gd name="T67" fmla="*/ 117 h 135"/>
                <a:gd name="T68" fmla="*/ 50 w 92"/>
                <a:gd name="T69" fmla="*/ 129 h 135"/>
                <a:gd name="T70" fmla="*/ 51 w 92"/>
                <a:gd name="T71" fmla="*/ 130 h 135"/>
                <a:gd name="T72" fmla="*/ 64 w 92"/>
                <a:gd name="T73" fmla="*/ 135 h 135"/>
                <a:gd name="T74" fmla="*/ 68 w 92"/>
                <a:gd name="T75" fmla="*/ 135 h 135"/>
                <a:gd name="T76" fmla="*/ 67 w 92"/>
                <a:gd name="T77" fmla="*/ 129 h 135"/>
                <a:gd name="T78" fmla="*/ 55 w 92"/>
                <a:gd name="T79" fmla="*/ 12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2" h="135">
                  <a:moveTo>
                    <a:pt x="55" y="126"/>
                  </a:moveTo>
                  <a:cubicBezTo>
                    <a:pt x="54" y="125"/>
                    <a:pt x="54" y="125"/>
                    <a:pt x="54" y="125"/>
                  </a:cubicBezTo>
                  <a:cubicBezTo>
                    <a:pt x="52" y="123"/>
                    <a:pt x="50" y="120"/>
                    <a:pt x="50" y="117"/>
                  </a:cubicBezTo>
                  <a:cubicBezTo>
                    <a:pt x="50" y="113"/>
                    <a:pt x="52" y="110"/>
                    <a:pt x="54" y="108"/>
                  </a:cubicBezTo>
                  <a:cubicBezTo>
                    <a:pt x="92" y="71"/>
                    <a:pt x="92" y="71"/>
                    <a:pt x="92" y="71"/>
                  </a:cubicBezTo>
                  <a:cubicBezTo>
                    <a:pt x="88" y="67"/>
                    <a:pt x="88" y="67"/>
                    <a:pt x="88" y="67"/>
                  </a:cubicBezTo>
                  <a:cubicBezTo>
                    <a:pt x="50" y="104"/>
                    <a:pt x="50" y="104"/>
                    <a:pt x="50" y="104"/>
                  </a:cubicBezTo>
                  <a:cubicBezTo>
                    <a:pt x="45" y="109"/>
                    <a:pt x="37" y="109"/>
                    <a:pt x="33" y="104"/>
                  </a:cubicBezTo>
                  <a:cubicBezTo>
                    <a:pt x="32" y="103"/>
                    <a:pt x="32" y="103"/>
                    <a:pt x="32" y="103"/>
                  </a:cubicBezTo>
                  <a:cubicBezTo>
                    <a:pt x="29" y="101"/>
                    <a:pt x="28" y="98"/>
                    <a:pt x="28" y="95"/>
                  </a:cubicBezTo>
                  <a:cubicBezTo>
                    <a:pt x="28" y="91"/>
                    <a:pt x="29" y="88"/>
                    <a:pt x="32" y="86"/>
                  </a:cubicBezTo>
                  <a:cubicBezTo>
                    <a:pt x="32" y="86"/>
                    <a:pt x="32" y="86"/>
                    <a:pt x="32" y="86"/>
                  </a:cubicBezTo>
                  <a:cubicBezTo>
                    <a:pt x="32" y="86"/>
                    <a:pt x="32" y="86"/>
                    <a:pt x="32" y="86"/>
                  </a:cubicBezTo>
                  <a:cubicBezTo>
                    <a:pt x="69" y="48"/>
                    <a:pt x="69" y="48"/>
                    <a:pt x="69" y="48"/>
                  </a:cubicBezTo>
                  <a:cubicBezTo>
                    <a:pt x="65" y="45"/>
                    <a:pt x="65" y="45"/>
                    <a:pt x="65" y="45"/>
                  </a:cubicBezTo>
                  <a:cubicBezTo>
                    <a:pt x="28" y="82"/>
                    <a:pt x="28" y="82"/>
                    <a:pt x="28" y="82"/>
                  </a:cubicBezTo>
                  <a:cubicBezTo>
                    <a:pt x="23" y="87"/>
                    <a:pt x="15" y="87"/>
                    <a:pt x="10" y="82"/>
                  </a:cubicBezTo>
                  <a:cubicBezTo>
                    <a:pt x="10" y="81"/>
                    <a:pt x="10" y="81"/>
                    <a:pt x="10" y="81"/>
                  </a:cubicBezTo>
                  <a:cubicBezTo>
                    <a:pt x="7" y="79"/>
                    <a:pt x="6" y="76"/>
                    <a:pt x="6" y="72"/>
                  </a:cubicBezTo>
                  <a:cubicBezTo>
                    <a:pt x="6" y="69"/>
                    <a:pt x="7" y="66"/>
                    <a:pt x="10" y="64"/>
                  </a:cubicBezTo>
                  <a:cubicBezTo>
                    <a:pt x="69" y="4"/>
                    <a:pt x="69" y="4"/>
                    <a:pt x="69" y="4"/>
                  </a:cubicBezTo>
                  <a:cubicBezTo>
                    <a:pt x="65" y="0"/>
                    <a:pt x="65" y="0"/>
                    <a:pt x="65" y="0"/>
                  </a:cubicBezTo>
                  <a:cubicBezTo>
                    <a:pt x="6" y="60"/>
                    <a:pt x="6" y="60"/>
                    <a:pt x="6" y="60"/>
                  </a:cubicBezTo>
                  <a:cubicBezTo>
                    <a:pt x="2" y="63"/>
                    <a:pt x="0" y="68"/>
                    <a:pt x="0" y="72"/>
                  </a:cubicBezTo>
                  <a:cubicBezTo>
                    <a:pt x="0" y="77"/>
                    <a:pt x="2" y="82"/>
                    <a:pt x="6" y="85"/>
                  </a:cubicBezTo>
                  <a:cubicBezTo>
                    <a:pt x="6" y="86"/>
                    <a:pt x="6" y="86"/>
                    <a:pt x="6" y="86"/>
                  </a:cubicBezTo>
                  <a:cubicBezTo>
                    <a:pt x="10" y="89"/>
                    <a:pt x="15" y="91"/>
                    <a:pt x="19" y="91"/>
                  </a:cubicBezTo>
                  <a:cubicBezTo>
                    <a:pt x="20" y="91"/>
                    <a:pt x="22" y="91"/>
                    <a:pt x="23" y="91"/>
                  </a:cubicBezTo>
                  <a:cubicBezTo>
                    <a:pt x="23" y="92"/>
                    <a:pt x="23" y="93"/>
                    <a:pt x="23" y="95"/>
                  </a:cubicBezTo>
                  <a:cubicBezTo>
                    <a:pt x="23" y="99"/>
                    <a:pt x="24" y="104"/>
                    <a:pt x="28" y="107"/>
                  </a:cubicBezTo>
                  <a:cubicBezTo>
                    <a:pt x="29" y="108"/>
                    <a:pt x="29" y="108"/>
                    <a:pt x="29" y="108"/>
                  </a:cubicBezTo>
                  <a:cubicBezTo>
                    <a:pt x="32" y="111"/>
                    <a:pt x="37" y="113"/>
                    <a:pt x="41" y="113"/>
                  </a:cubicBezTo>
                  <a:cubicBezTo>
                    <a:pt x="43" y="113"/>
                    <a:pt x="44" y="113"/>
                    <a:pt x="45" y="113"/>
                  </a:cubicBezTo>
                  <a:cubicBezTo>
                    <a:pt x="45" y="114"/>
                    <a:pt x="45" y="115"/>
                    <a:pt x="45" y="117"/>
                  </a:cubicBezTo>
                  <a:cubicBezTo>
                    <a:pt x="45" y="121"/>
                    <a:pt x="47" y="126"/>
                    <a:pt x="50" y="129"/>
                  </a:cubicBezTo>
                  <a:cubicBezTo>
                    <a:pt x="51" y="130"/>
                    <a:pt x="51" y="130"/>
                    <a:pt x="51" y="130"/>
                  </a:cubicBezTo>
                  <a:cubicBezTo>
                    <a:pt x="54" y="134"/>
                    <a:pt x="59" y="135"/>
                    <a:pt x="64" y="135"/>
                  </a:cubicBezTo>
                  <a:cubicBezTo>
                    <a:pt x="65" y="135"/>
                    <a:pt x="67" y="135"/>
                    <a:pt x="68" y="135"/>
                  </a:cubicBezTo>
                  <a:cubicBezTo>
                    <a:pt x="67" y="129"/>
                    <a:pt x="67" y="129"/>
                    <a:pt x="67" y="129"/>
                  </a:cubicBezTo>
                  <a:cubicBezTo>
                    <a:pt x="63" y="131"/>
                    <a:pt x="58" y="129"/>
                    <a:pt x="55" y="1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40"/>
            <p:cNvSpPr>
              <a:spLocks noEditPoints="1"/>
            </p:cNvSpPr>
            <p:nvPr/>
          </p:nvSpPr>
          <p:spPr bwMode="auto">
            <a:xfrm>
              <a:off x="4819650" y="2174875"/>
              <a:ext cx="450850" cy="449263"/>
            </a:xfrm>
            <a:custGeom>
              <a:avLst/>
              <a:gdLst>
                <a:gd name="T0" fmla="*/ 97 w 120"/>
                <a:gd name="T1" fmla="*/ 7 h 120"/>
                <a:gd name="T2" fmla="*/ 71 w 120"/>
                <a:gd name="T3" fmla="*/ 8 h 120"/>
                <a:gd name="T4" fmla="*/ 66 w 120"/>
                <a:gd name="T5" fmla="*/ 24 h 120"/>
                <a:gd name="T6" fmla="*/ 49 w 120"/>
                <a:gd name="T7" fmla="*/ 31 h 120"/>
                <a:gd name="T8" fmla="*/ 44 w 120"/>
                <a:gd name="T9" fmla="*/ 46 h 120"/>
                <a:gd name="T10" fmla="*/ 27 w 120"/>
                <a:gd name="T11" fmla="*/ 53 h 120"/>
                <a:gd name="T12" fmla="*/ 22 w 120"/>
                <a:gd name="T13" fmla="*/ 68 h 120"/>
                <a:gd name="T14" fmla="*/ 5 w 120"/>
                <a:gd name="T15" fmla="*/ 74 h 120"/>
                <a:gd name="T16" fmla="*/ 0 w 120"/>
                <a:gd name="T17" fmla="*/ 86 h 120"/>
                <a:gd name="T18" fmla="*/ 22 w 120"/>
                <a:gd name="T19" fmla="*/ 115 h 120"/>
                <a:gd name="T20" fmla="*/ 46 w 120"/>
                <a:gd name="T21" fmla="*/ 115 h 120"/>
                <a:gd name="T22" fmla="*/ 52 w 120"/>
                <a:gd name="T23" fmla="*/ 102 h 120"/>
                <a:gd name="T24" fmla="*/ 57 w 120"/>
                <a:gd name="T25" fmla="*/ 100 h 120"/>
                <a:gd name="T26" fmla="*/ 71 w 120"/>
                <a:gd name="T27" fmla="*/ 93 h 120"/>
                <a:gd name="T28" fmla="*/ 75 w 120"/>
                <a:gd name="T29" fmla="*/ 77 h 120"/>
                <a:gd name="T30" fmla="*/ 91 w 120"/>
                <a:gd name="T31" fmla="*/ 73 h 120"/>
                <a:gd name="T32" fmla="*/ 98 w 120"/>
                <a:gd name="T33" fmla="*/ 59 h 120"/>
                <a:gd name="T34" fmla="*/ 101 w 120"/>
                <a:gd name="T35" fmla="*/ 56 h 120"/>
                <a:gd name="T36" fmla="*/ 115 w 120"/>
                <a:gd name="T37" fmla="*/ 49 h 120"/>
                <a:gd name="T38" fmla="*/ 115 w 120"/>
                <a:gd name="T39" fmla="*/ 25 h 120"/>
                <a:gd name="T40" fmla="*/ 42 w 120"/>
                <a:gd name="T41" fmla="*/ 111 h 120"/>
                <a:gd name="T42" fmla="*/ 9 w 120"/>
                <a:gd name="T43" fmla="*/ 94 h 120"/>
                <a:gd name="T44" fmla="*/ 9 w 120"/>
                <a:gd name="T45" fmla="*/ 78 h 120"/>
                <a:gd name="T46" fmla="*/ 26 w 120"/>
                <a:gd name="T47" fmla="*/ 77 h 120"/>
                <a:gd name="T48" fmla="*/ 27 w 120"/>
                <a:gd name="T49" fmla="*/ 77 h 120"/>
                <a:gd name="T50" fmla="*/ 43 w 120"/>
                <a:gd name="T51" fmla="*/ 94 h 120"/>
                <a:gd name="T52" fmla="*/ 43 w 120"/>
                <a:gd name="T53" fmla="*/ 110 h 120"/>
                <a:gd name="T54" fmla="*/ 67 w 120"/>
                <a:gd name="T55" fmla="*/ 89 h 120"/>
                <a:gd name="T56" fmla="*/ 48 w 120"/>
                <a:gd name="T57" fmla="*/ 91 h 120"/>
                <a:gd name="T58" fmla="*/ 31 w 120"/>
                <a:gd name="T59" fmla="*/ 73 h 120"/>
                <a:gd name="T60" fmla="*/ 31 w 120"/>
                <a:gd name="T61" fmla="*/ 57 h 120"/>
                <a:gd name="T62" fmla="*/ 49 w 120"/>
                <a:gd name="T63" fmla="*/ 55 h 120"/>
                <a:gd name="T64" fmla="*/ 70 w 120"/>
                <a:gd name="T65" fmla="*/ 81 h 120"/>
                <a:gd name="T66" fmla="*/ 89 w 120"/>
                <a:gd name="T67" fmla="*/ 67 h 120"/>
                <a:gd name="T68" fmla="*/ 71 w 120"/>
                <a:gd name="T69" fmla="*/ 69 h 120"/>
                <a:gd name="T70" fmla="*/ 49 w 120"/>
                <a:gd name="T71" fmla="*/ 43 h 120"/>
                <a:gd name="T72" fmla="*/ 54 w 120"/>
                <a:gd name="T73" fmla="*/ 33 h 120"/>
                <a:gd name="T74" fmla="*/ 71 w 120"/>
                <a:gd name="T75" fmla="*/ 33 h 120"/>
                <a:gd name="T76" fmla="*/ 92 w 120"/>
                <a:gd name="T77" fmla="*/ 59 h 120"/>
                <a:gd name="T78" fmla="*/ 109 w 120"/>
                <a:gd name="T79" fmla="*/ 47 h 120"/>
                <a:gd name="T80" fmla="*/ 75 w 120"/>
                <a:gd name="T81" fmla="*/ 29 h 120"/>
                <a:gd name="T82" fmla="*/ 75 w 120"/>
                <a:gd name="T83" fmla="*/ 12 h 120"/>
                <a:gd name="T84" fmla="*/ 93 w 120"/>
                <a:gd name="T85" fmla="*/ 11 h 120"/>
                <a:gd name="T86" fmla="*/ 115 w 120"/>
                <a:gd name="T87" fmla="*/ 37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0" h="120">
                  <a:moveTo>
                    <a:pt x="115" y="25"/>
                  </a:moveTo>
                  <a:cubicBezTo>
                    <a:pt x="97" y="7"/>
                    <a:pt x="97" y="7"/>
                    <a:pt x="97" y="7"/>
                  </a:cubicBezTo>
                  <a:cubicBezTo>
                    <a:pt x="90" y="0"/>
                    <a:pt x="79" y="0"/>
                    <a:pt x="73" y="7"/>
                  </a:cubicBezTo>
                  <a:cubicBezTo>
                    <a:pt x="71" y="8"/>
                    <a:pt x="71" y="8"/>
                    <a:pt x="71" y="8"/>
                  </a:cubicBezTo>
                  <a:cubicBezTo>
                    <a:pt x="68" y="12"/>
                    <a:pt x="66" y="16"/>
                    <a:pt x="66" y="21"/>
                  </a:cubicBezTo>
                  <a:cubicBezTo>
                    <a:pt x="66" y="22"/>
                    <a:pt x="66" y="23"/>
                    <a:pt x="66" y="24"/>
                  </a:cubicBezTo>
                  <a:cubicBezTo>
                    <a:pt x="61" y="23"/>
                    <a:pt x="55" y="25"/>
                    <a:pt x="51" y="29"/>
                  </a:cubicBezTo>
                  <a:cubicBezTo>
                    <a:pt x="49" y="31"/>
                    <a:pt x="49" y="31"/>
                    <a:pt x="49" y="31"/>
                  </a:cubicBezTo>
                  <a:cubicBezTo>
                    <a:pt x="46" y="34"/>
                    <a:pt x="44" y="38"/>
                    <a:pt x="44" y="43"/>
                  </a:cubicBezTo>
                  <a:cubicBezTo>
                    <a:pt x="44" y="44"/>
                    <a:pt x="44" y="45"/>
                    <a:pt x="44" y="46"/>
                  </a:cubicBezTo>
                  <a:cubicBezTo>
                    <a:pt x="39" y="45"/>
                    <a:pt x="33" y="47"/>
                    <a:pt x="28" y="51"/>
                  </a:cubicBezTo>
                  <a:cubicBezTo>
                    <a:pt x="27" y="53"/>
                    <a:pt x="27" y="53"/>
                    <a:pt x="27" y="53"/>
                  </a:cubicBezTo>
                  <a:cubicBezTo>
                    <a:pt x="23" y="56"/>
                    <a:pt x="22" y="60"/>
                    <a:pt x="22" y="65"/>
                  </a:cubicBezTo>
                  <a:cubicBezTo>
                    <a:pt x="22" y="66"/>
                    <a:pt x="22" y="67"/>
                    <a:pt x="22" y="68"/>
                  </a:cubicBezTo>
                  <a:cubicBezTo>
                    <a:pt x="16" y="67"/>
                    <a:pt x="11" y="69"/>
                    <a:pt x="6" y="73"/>
                  </a:cubicBezTo>
                  <a:cubicBezTo>
                    <a:pt x="5" y="74"/>
                    <a:pt x="5" y="74"/>
                    <a:pt x="5" y="74"/>
                  </a:cubicBezTo>
                  <a:cubicBezTo>
                    <a:pt x="5" y="74"/>
                    <a:pt x="5" y="74"/>
                    <a:pt x="5" y="74"/>
                  </a:cubicBezTo>
                  <a:cubicBezTo>
                    <a:pt x="2" y="78"/>
                    <a:pt x="0" y="82"/>
                    <a:pt x="0" y="86"/>
                  </a:cubicBezTo>
                  <a:cubicBezTo>
                    <a:pt x="0" y="91"/>
                    <a:pt x="2" y="95"/>
                    <a:pt x="5" y="98"/>
                  </a:cubicBezTo>
                  <a:cubicBezTo>
                    <a:pt x="22" y="115"/>
                    <a:pt x="22" y="115"/>
                    <a:pt x="22" y="115"/>
                  </a:cubicBezTo>
                  <a:cubicBezTo>
                    <a:pt x="25" y="118"/>
                    <a:pt x="30" y="120"/>
                    <a:pt x="34" y="120"/>
                  </a:cubicBezTo>
                  <a:cubicBezTo>
                    <a:pt x="38" y="120"/>
                    <a:pt x="42" y="118"/>
                    <a:pt x="46" y="115"/>
                  </a:cubicBezTo>
                  <a:cubicBezTo>
                    <a:pt x="47" y="114"/>
                    <a:pt x="47" y="114"/>
                    <a:pt x="47" y="114"/>
                  </a:cubicBezTo>
                  <a:cubicBezTo>
                    <a:pt x="50" y="110"/>
                    <a:pt x="52" y="106"/>
                    <a:pt x="52" y="102"/>
                  </a:cubicBezTo>
                  <a:cubicBezTo>
                    <a:pt x="52" y="101"/>
                    <a:pt x="52" y="100"/>
                    <a:pt x="52" y="99"/>
                  </a:cubicBezTo>
                  <a:cubicBezTo>
                    <a:pt x="54" y="100"/>
                    <a:pt x="55" y="100"/>
                    <a:pt x="57" y="100"/>
                  </a:cubicBezTo>
                  <a:cubicBezTo>
                    <a:pt x="61" y="100"/>
                    <a:pt x="66" y="98"/>
                    <a:pt x="69" y="95"/>
                  </a:cubicBezTo>
                  <a:cubicBezTo>
                    <a:pt x="71" y="93"/>
                    <a:pt x="71" y="93"/>
                    <a:pt x="71" y="93"/>
                  </a:cubicBezTo>
                  <a:cubicBezTo>
                    <a:pt x="74" y="90"/>
                    <a:pt x="76" y="86"/>
                    <a:pt x="76" y="81"/>
                  </a:cubicBezTo>
                  <a:cubicBezTo>
                    <a:pt x="76" y="80"/>
                    <a:pt x="76" y="79"/>
                    <a:pt x="75" y="77"/>
                  </a:cubicBezTo>
                  <a:cubicBezTo>
                    <a:pt x="77" y="78"/>
                    <a:pt x="78" y="78"/>
                    <a:pt x="79" y="78"/>
                  </a:cubicBezTo>
                  <a:cubicBezTo>
                    <a:pt x="83" y="78"/>
                    <a:pt x="88" y="76"/>
                    <a:pt x="91" y="73"/>
                  </a:cubicBezTo>
                  <a:cubicBezTo>
                    <a:pt x="93" y="71"/>
                    <a:pt x="93" y="71"/>
                    <a:pt x="93" y="71"/>
                  </a:cubicBezTo>
                  <a:cubicBezTo>
                    <a:pt x="96" y="68"/>
                    <a:pt x="98" y="64"/>
                    <a:pt x="98" y="59"/>
                  </a:cubicBezTo>
                  <a:cubicBezTo>
                    <a:pt x="98" y="58"/>
                    <a:pt x="98" y="57"/>
                    <a:pt x="98" y="55"/>
                  </a:cubicBezTo>
                  <a:cubicBezTo>
                    <a:pt x="99" y="56"/>
                    <a:pt x="100" y="56"/>
                    <a:pt x="101" y="56"/>
                  </a:cubicBezTo>
                  <a:cubicBezTo>
                    <a:pt x="106" y="56"/>
                    <a:pt x="110" y="54"/>
                    <a:pt x="113" y="51"/>
                  </a:cubicBezTo>
                  <a:cubicBezTo>
                    <a:pt x="115" y="49"/>
                    <a:pt x="115" y="49"/>
                    <a:pt x="115" y="49"/>
                  </a:cubicBezTo>
                  <a:cubicBezTo>
                    <a:pt x="118" y="46"/>
                    <a:pt x="120" y="41"/>
                    <a:pt x="120" y="37"/>
                  </a:cubicBezTo>
                  <a:cubicBezTo>
                    <a:pt x="120" y="32"/>
                    <a:pt x="118" y="28"/>
                    <a:pt x="115" y="25"/>
                  </a:cubicBezTo>
                  <a:close/>
                  <a:moveTo>
                    <a:pt x="43" y="110"/>
                  </a:moveTo>
                  <a:cubicBezTo>
                    <a:pt x="42" y="111"/>
                    <a:pt x="42" y="111"/>
                    <a:pt x="42" y="111"/>
                  </a:cubicBezTo>
                  <a:cubicBezTo>
                    <a:pt x="37" y="116"/>
                    <a:pt x="30" y="116"/>
                    <a:pt x="26" y="111"/>
                  </a:cubicBezTo>
                  <a:cubicBezTo>
                    <a:pt x="9" y="94"/>
                    <a:pt x="9" y="94"/>
                    <a:pt x="9" y="94"/>
                  </a:cubicBezTo>
                  <a:cubicBezTo>
                    <a:pt x="7" y="92"/>
                    <a:pt x="5" y="89"/>
                    <a:pt x="5" y="86"/>
                  </a:cubicBezTo>
                  <a:cubicBezTo>
                    <a:pt x="5" y="83"/>
                    <a:pt x="7" y="80"/>
                    <a:pt x="9" y="78"/>
                  </a:cubicBezTo>
                  <a:cubicBezTo>
                    <a:pt x="10" y="77"/>
                    <a:pt x="10" y="77"/>
                    <a:pt x="10" y="77"/>
                  </a:cubicBezTo>
                  <a:cubicBezTo>
                    <a:pt x="15" y="72"/>
                    <a:pt x="22" y="72"/>
                    <a:pt x="26" y="77"/>
                  </a:cubicBezTo>
                  <a:cubicBezTo>
                    <a:pt x="27" y="77"/>
                    <a:pt x="27" y="77"/>
                    <a:pt x="27" y="77"/>
                  </a:cubicBezTo>
                  <a:cubicBezTo>
                    <a:pt x="27" y="77"/>
                    <a:pt x="27" y="77"/>
                    <a:pt x="27" y="77"/>
                  </a:cubicBezTo>
                  <a:cubicBezTo>
                    <a:pt x="40" y="90"/>
                    <a:pt x="40" y="90"/>
                    <a:pt x="40" y="90"/>
                  </a:cubicBezTo>
                  <a:cubicBezTo>
                    <a:pt x="43" y="94"/>
                    <a:pt x="43" y="94"/>
                    <a:pt x="43" y="94"/>
                  </a:cubicBezTo>
                  <a:cubicBezTo>
                    <a:pt x="46" y="96"/>
                    <a:pt x="47" y="99"/>
                    <a:pt x="47" y="102"/>
                  </a:cubicBezTo>
                  <a:cubicBezTo>
                    <a:pt x="47" y="105"/>
                    <a:pt x="46" y="108"/>
                    <a:pt x="43" y="110"/>
                  </a:cubicBezTo>
                  <a:close/>
                  <a:moveTo>
                    <a:pt x="70" y="81"/>
                  </a:moveTo>
                  <a:cubicBezTo>
                    <a:pt x="70" y="84"/>
                    <a:pt x="69" y="87"/>
                    <a:pt x="67" y="89"/>
                  </a:cubicBezTo>
                  <a:cubicBezTo>
                    <a:pt x="65" y="91"/>
                    <a:pt x="65" y="91"/>
                    <a:pt x="65" y="91"/>
                  </a:cubicBezTo>
                  <a:cubicBezTo>
                    <a:pt x="60" y="96"/>
                    <a:pt x="53" y="96"/>
                    <a:pt x="48" y="91"/>
                  </a:cubicBezTo>
                  <a:cubicBezTo>
                    <a:pt x="35" y="77"/>
                    <a:pt x="35" y="77"/>
                    <a:pt x="35" y="77"/>
                  </a:cubicBezTo>
                  <a:cubicBezTo>
                    <a:pt x="31" y="73"/>
                    <a:pt x="31" y="73"/>
                    <a:pt x="31" y="73"/>
                  </a:cubicBezTo>
                  <a:cubicBezTo>
                    <a:pt x="28" y="71"/>
                    <a:pt x="27" y="68"/>
                    <a:pt x="27" y="65"/>
                  </a:cubicBezTo>
                  <a:cubicBezTo>
                    <a:pt x="27" y="62"/>
                    <a:pt x="28" y="59"/>
                    <a:pt x="31" y="57"/>
                  </a:cubicBezTo>
                  <a:cubicBezTo>
                    <a:pt x="32" y="55"/>
                    <a:pt x="32" y="55"/>
                    <a:pt x="32" y="55"/>
                  </a:cubicBezTo>
                  <a:cubicBezTo>
                    <a:pt x="37" y="50"/>
                    <a:pt x="44" y="50"/>
                    <a:pt x="49" y="55"/>
                  </a:cubicBezTo>
                  <a:cubicBezTo>
                    <a:pt x="67" y="73"/>
                    <a:pt x="67" y="73"/>
                    <a:pt x="67" y="73"/>
                  </a:cubicBezTo>
                  <a:cubicBezTo>
                    <a:pt x="69" y="75"/>
                    <a:pt x="70" y="78"/>
                    <a:pt x="70" y="81"/>
                  </a:cubicBezTo>
                  <a:close/>
                  <a:moveTo>
                    <a:pt x="92" y="59"/>
                  </a:moveTo>
                  <a:cubicBezTo>
                    <a:pt x="92" y="62"/>
                    <a:pt x="91" y="65"/>
                    <a:pt x="89" y="67"/>
                  </a:cubicBezTo>
                  <a:cubicBezTo>
                    <a:pt x="87" y="69"/>
                    <a:pt x="87" y="69"/>
                    <a:pt x="87" y="69"/>
                  </a:cubicBezTo>
                  <a:cubicBezTo>
                    <a:pt x="83" y="73"/>
                    <a:pt x="75" y="73"/>
                    <a:pt x="71" y="69"/>
                  </a:cubicBezTo>
                  <a:cubicBezTo>
                    <a:pt x="53" y="51"/>
                    <a:pt x="53" y="51"/>
                    <a:pt x="53" y="51"/>
                  </a:cubicBezTo>
                  <a:cubicBezTo>
                    <a:pt x="51" y="49"/>
                    <a:pt x="49" y="46"/>
                    <a:pt x="49" y="43"/>
                  </a:cubicBezTo>
                  <a:cubicBezTo>
                    <a:pt x="49" y="40"/>
                    <a:pt x="51" y="37"/>
                    <a:pt x="53" y="35"/>
                  </a:cubicBezTo>
                  <a:cubicBezTo>
                    <a:pt x="54" y="33"/>
                    <a:pt x="54" y="33"/>
                    <a:pt x="54" y="33"/>
                  </a:cubicBezTo>
                  <a:cubicBezTo>
                    <a:pt x="57" y="31"/>
                    <a:pt x="60" y="29"/>
                    <a:pt x="63" y="29"/>
                  </a:cubicBezTo>
                  <a:cubicBezTo>
                    <a:pt x="66" y="29"/>
                    <a:pt x="69" y="31"/>
                    <a:pt x="71" y="33"/>
                  </a:cubicBezTo>
                  <a:cubicBezTo>
                    <a:pt x="89" y="51"/>
                    <a:pt x="89" y="51"/>
                    <a:pt x="89" y="51"/>
                  </a:cubicBezTo>
                  <a:cubicBezTo>
                    <a:pt x="91" y="53"/>
                    <a:pt x="92" y="56"/>
                    <a:pt x="92" y="59"/>
                  </a:cubicBezTo>
                  <a:close/>
                  <a:moveTo>
                    <a:pt x="111" y="45"/>
                  </a:moveTo>
                  <a:cubicBezTo>
                    <a:pt x="109" y="47"/>
                    <a:pt x="109" y="47"/>
                    <a:pt x="109" y="47"/>
                  </a:cubicBezTo>
                  <a:cubicBezTo>
                    <a:pt x="105" y="51"/>
                    <a:pt x="97" y="51"/>
                    <a:pt x="93" y="47"/>
                  </a:cubicBezTo>
                  <a:cubicBezTo>
                    <a:pt x="75" y="29"/>
                    <a:pt x="75" y="29"/>
                    <a:pt x="75" y="29"/>
                  </a:cubicBezTo>
                  <a:cubicBezTo>
                    <a:pt x="73" y="27"/>
                    <a:pt x="72" y="24"/>
                    <a:pt x="72" y="21"/>
                  </a:cubicBezTo>
                  <a:cubicBezTo>
                    <a:pt x="72" y="18"/>
                    <a:pt x="73" y="15"/>
                    <a:pt x="75" y="12"/>
                  </a:cubicBezTo>
                  <a:cubicBezTo>
                    <a:pt x="77" y="11"/>
                    <a:pt x="77" y="11"/>
                    <a:pt x="77" y="11"/>
                  </a:cubicBezTo>
                  <a:cubicBezTo>
                    <a:pt x="81" y="6"/>
                    <a:pt x="89" y="6"/>
                    <a:pt x="93" y="11"/>
                  </a:cubicBezTo>
                  <a:cubicBezTo>
                    <a:pt x="111" y="29"/>
                    <a:pt x="111" y="29"/>
                    <a:pt x="111" y="29"/>
                  </a:cubicBezTo>
                  <a:cubicBezTo>
                    <a:pt x="113" y="31"/>
                    <a:pt x="115" y="34"/>
                    <a:pt x="115" y="37"/>
                  </a:cubicBezTo>
                  <a:cubicBezTo>
                    <a:pt x="115" y="40"/>
                    <a:pt x="113" y="43"/>
                    <a:pt x="111" y="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5" name="Text Placeholder 4"/>
          <p:cNvSpPr txBox="1">
            <a:spLocks/>
          </p:cNvSpPr>
          <p:nvPr/>
        </p:nvSpPr>
        <p:spPr>
          <a:xfrm>
            <a:off x="1654896" y="1290289"/>
            <a:ext cx="7203354" cy="1633993"/>
          </a:xfrm>
          <a:prstGeom prst="rect">
            <a:avLst/>
          </a:prstGeom>
        </p:spPr>
        <p:txBody>
          <a:bodyPr wrap="square" lIns="175768" tIns="0" rIns="175768" bIns="0" anchor="t"/>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1219170">
              <a:lnSpc>
                <a:spcPct val="100000"/>
              </a:lnSpc>
              <a:spcBef>
                <a:spcPts val="0"/>
              </a:spcBef>
              <a:buSzTx/>
            </a:pPr>
            <a:r>
              <a:rPr lang="en-US" sz="1600" b="1" u="sng" spc="-67" dirty="0" smtClean="0">
                <a:gradFill>
                  <a:gsLst>
                    <a:gs pos="5417">
                      <a:srgbClr val="53565A"/>
                    </a:gs>
                    <a:gs pos="28000">
                      <a:srgbClr val="53565A"/>
                    </a:gs>
                  </a:gsLst>
                  <a:lin ang="5400000" scaled="0"/>
                </a:gradFill>
                <a:latin typeface="Arial"/>
              </a:rPr>
              <a:t>Group By</a:t>
            </a:r>
          </a:p>
          <a:p>
            <a:pPr marL="228594" indent="-228594" defTabSz="1219170">
              <a:lnSpc>
                <a:spcPct val="100000"/>
              </a:lnSpc>
              <a:spcBef>
                <a:spcPts val="0"/>
              </a:spcBef>
              <a:buSzTx/>
              <a:buFont typeface="Arial" panose="020B0604020202020204" pitchFamily="34" charset="0"/>
              <a:buChar char="•"/>
            </a:pPr>
            <a:r>
              <a:rPr lang="en-US" sz="1500" dirty="0" smtClean="0">
                <a:gradFill>
                  <a:gsLst>
                    <a:gs pos="5417">
                      <a:srgbClr val="53565A"/>
                    </a:gs>
                    <a:gs pos="28000">
                      <a:srgbClr val="53565A"/>
                    </a:gs>
                  </a:gsLst>
                  <a:lin ang="5400000" scaled="0"/>
                </a:gradFill>
                <a:latin typeface="Arial"/>
              </a:rPr>
              <a:t>Cost Center Structure</a:t>
            </a:r>
          </a:p>
          <a:p>
            <a:pPr marL="228594" indent="-228594" defTabSz="1219170">
              <a:lnSpc>
                <a:spcPct val="100000"/>
              </a:lnSpc>
              <a:spcBef>
                <a:spcPts val="0"/>
              </a:spcBef>
              <a:buSzTx/>
              <a:buFont typeface="Arial" panose="020B0604020202020204" pitchFamily="34" charset="0"/>
              <a:buChar char="•"/>
            </a:pPr>
            <a:r>
              <a:rPr lang="en-US" sz="1500" dirty="0" smtClean="0">
                <a:gradFill>
                  <a:gsLst>
                    <a:gs pos="5417">
                      <a:srgbClr val="53565A"/>
                    </a:gs>
                    <a:gs pos="28000">
                      <a:srgbClr val="53565A"/>
                    </a:gs>
                  </a:gsLst>
                  <a:lin ang="5400000" scaled="0"/>
                </a:gradFill>
                <a:latin typeface="Arial"/>
              </a:rPr>
              <a:t>Product, Asset or Billing Application (future enhancement)</a:t>
            </a:r>
          </a:p>
          <a:p>
            <a:pPr defTabSz="1219170">
              <a:lnSpc>
                <a:spcPct val="100000"/>
              </a:lnSpc>
              <a:spcBef>
                <a:spcPts val="0"/>
              </a:spcBef>
              <a:buSzTx/>
            </a:pPr>
            <a:r>
              <a:rPr lang="en-US" sz="1600" b="1" u="sng" spc="-67" dirty="0">
                <a:gradFill>
                  <a:gsLst>
                    <a:gs pos="5417">
                      <a:srgbClr val="53565A"/>
                    </a:gs>
                    <a:gs pos="28000">
                      <a:srgbClr val="53565A"/>
                    </a:gs>
                  </a:gsLst>
                  <a:lin ang="5400000" scaled="0"/>
                </a:gradFill>
                <a:latin typeface="Arial"/>
              </a:rPr>
              <a:t>Target/Goal</a:t>
            </a:r>
          </a:p>
          <a:p>
            <a:pPr defTabSz="1219170">
              <a:lnSpc>
                <a:spcPct val="100000"/>
              </a:lnSpc>
              <a:spcBef>
                <a:spcPts val="0"/>
              </a:spcBef>
              <a:buSzTx/>
            </a:pPr>
            <a:r>
              <a:rPr lang="en-US" sz="1500" dirty="0" smtClean="0">
                <a:gradFill>
                  <a:gsLst>
                    <a:gs pos="5417">
                      <a:srgbClr val="53565A"/>
                    </a:gs>
                    <a:gs pos="28000">
                      <a:srgbClr val="53565A"/>
                    </a:gs>
                  </a:gsLst>
                  <a:lin ang="5400000" scaled="0"/>
                </a:gradFill>
                <a:latin typeface="Arial"/>
              </a:rPr>
              <a:t>10%  improvement from 2017</a:t>
            </a:r>
          </a:p>
          <a:p>
            <a:pPr defTabSz="1219170">
              <a:lnSpc>
                <a:spcPct val="100000"/>
              </a:lnSpc>
              <a:spcBef>
                <a:spcPts val="0"/>
              </a:spcBef>
              <a:buSzTx/>
            </a:pPr>
            <a:endParaRPr lang="en-US" sz="1500" dirty="0" smtClean="0">
              <a:gradFill>
                <a:gsLst>
                  <a:gs pos="5417">
                    <a:srgbClr val="53565A"/>
                  </a:gs>
                  <a:gs pos="28000">
                    <a:srgbClr val="53565A"/>
                  </a:gs>
                </a:gsLst>
                <a:lin ang="5400000" scaled="0"/>
              </a:gradFill>
              <a:latin typeface="Arial"/>
            </a:endParaRPr>
          </a:p>
          <a:p>
            <a:endParaRPr lang="en-US" sz="1600" b="1" u="sng" spc="-67" dirty="0" smtClean="0">
              <a:gradFill>
                <a:gsLst>
                  <a:gs pos="5417">
                    <a:schemeClr val="tx1"/>
                  </a:gs>
                  <a:gs pos="28000">
                    <a:schemeClr val="tx1"/>
                  </a:gs>
                </a:gsLst>
                <a:lin ang="5400000" scaled="0"/>
              </a:gradFill>
              <a:latin typeface="+mn-lt"/>
            </a:endParaRPr>
          </a:p>
          <a:p>
            <a:endParaRPr lang="en-US" sz="1600" b="1" u="sng" spc="-67" dirty="0">
              <a:gradFill>
                <a:gsLst>
                  <a:gs pos="5417">
                    <a:schemeClr val="tx1"/>
                  </a:gs>
                  <a:gs pos="28000">
                    <a:schemeClr val="tx1"/>
                  </a:gs>
                </a:gsLst>
                <a:lin ang="5400000" scaled="0"/>
              </a:gradFill>
              <a:latin typeface="+mn-lt"/>
            </a:endParaRPr>
          </a:p>
        </p:txBody>
      </p:sp>
      <p:graphicFrame>
        <p:nvGraphicFramePr>
          <p:cNvPr id="17" name="Table 16"/>
          <p:cNvGraphicFramePr>
            <a:graphicFrameLocks noGrp="1"/>
          </p:cNvGraphicFramePr>
          <p:nvPr>
            <p:extLst>
              <p:ext uri="{D42A27DB-BD31-4B8C-83A1-F6EECF244321}">
                <p14:modId xmlns:p14="http://schemas.microsoft.com/office/powerpoint/2010/main" val="2116160622"/>
              </p:ext>
            </p:extLst>
          </p:nvPr>
        </p:nvGraphicFramePr>
        <p:xfrm>
          <a:off x="1678342" y="2667001"/>
          <a:ext cx="7047806" cy="3017152"/>
        </p:xfrm>
        <a:graphic>
          <a:graphicData uri="http://schemas.openxmlformats.org/drawingml/2006/table">
            <a:tbl>
              <a:tblPr firstRow="1" bandRow="1">
                <a:tableStyleId>{5FD0F851-EC5A-4D38-B0AD-8093EC10F338}</a:tableStyleId>
              </a:tblPr>
              <a:tblGrid>
                <a:gridCol w="1041752"/>
                <a:gridCol w="913872"/>
                <a:gridCol w="5092182"/>
              </a:tblGrid>
              <a:tr h="1326247">
                <a:tc rowSpan="3">
                  <a:txBody>
                    <a:bodyPr/>
                    <a:lstStyle/>
                    <a:p>
                      <a:r>
                        <a:rPr lang="en-US" sz="1200" baseline="0" dirty="0" smtClean="0"/>
                        <a:t>Customer Defect Leakage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smtClean="0"/>
                        <a:t>Baseline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b="0" dirty="0" smtClean="0"/>
                        <a:t>The</a:t>
                      </a:r>
                      <a:r>
                        <a:rPr lang="en-US" sz="1200" b="0" baseline="0" dirty="0" smtClean="0"/>
                        <a:t> Number of Customer Reported Defects in 2017 where</a:t>
                      </a:r>
                    </a:p>
                    <a:p>
                      <a:pPr marL="742950" lvl="3" indent="-285750" defTabSz="914400">
                        <a:lnSpc>
                          <a:spcPct val="100000"/>
                        </a:lnSpc>
                        <a:spcBef>
                          <a:spcPts val="0"/>
                        </a:spcBef>
                        <a:buSzTx/>
                        <a:buFont typeface="Arial" panose="020B0604020202020204" pitchFamily="34" charset="0"/>
                        <a:buChar char="•"/>
                        <a:defRPr/>
                      </a:pPr>
                      <a:r>
                        <a:rPr lang="en-US" sz="1200" b="0" kern="1200" baseline="0" dirty="0" smtClean="0">
                          <a:solidFill>
                            <a:schemeClr val="tx1"/>
                          </a:solidFill>
                          <a:latin typeface="+mn-lt"/>
                          <a:ea typeface="+mn-ea"/>
                          <a:cs typeface="+mn-cs"/>
                        </a:rPr>
                        <a:t>The </a:t>
                      </a:r>
                      <a:r>
                        <a:rPr lang="en-US" sz="1200" b="1" kern="1200" baseline="0" dirty="0" smtClean="0">
                          <a:solidFill>
                            <a:schemeClr val="tx1"/>
                          </a:solidFill>
                          <a:latin typeface="+mn-lt"/>
                          <a:ea typeface="+mn-ea"/>
                          <a:cs typeface="+mn-cs"/>
                        </a:rPr>
                        <a:t>Reported by </a:t>
                      </a:r>
                      <a:r>
                        <a:rPr lang="en-US" sz="1200" b="0" kern="1200" baseline="0" dirty="0" smtClean="0">
                          <a:solidFill>
                            <a:schemeClr val="tx1"/>
                          </a:solidFill>
                          <a:latin typeface="+mn-lt"/>
                          <a:ea typeface="+mn-ea"/>
                          <a:cs typeface="+mn-cs"/>
                        </a:rPr>
                        <a:t>field </a:t>
                      </a:r>
                      <a:r>
                        <a:rPr lang="en-US" sz="1200" b="0" u="sng" kern="1200" baseline="0" dirty="0" smtClean="0">
                          <a:solidFill>
                            <a:schemeClr val="tx1"/>
                          </a:solidFill>
                          <a:latin typeface="+mn-lt"/>
                          <a:ea typeface="+mn-ea"/>
                          <a:cs typeface="+mn-cs"/>
                        </a:rPr>
                        <a:t>is</a:t>
                      </a:r>
                      <a:r>
                        <a:rPr lang="en-US" sz="1200" b="0" kern="1200" baseline="0" dirty="0" smtClean="0">
                          <a:solidFill>
                            <a:schemeClr val="tx1"/>
                          </a:solidFill>
                          <a:latin typeface="+mn-lt"/>
                          <a:ea typeface="+mn-ea"/>
                          <a:cs typeface="+mn-cs"/>
                        </a:rPr>
                        <a:t> set to reported by customer</a:t>
                      </a:r>
                    </a:p>
                    <a:p>
                      <a:pPr marL="742950" lvl="3" indent="-285750" defTabSz="914400">
                        <a:lnSpc>
                          <a:spcPct val="100000"/>
                        </a:lnSpc>
                        <a:spcBef>
                          <a:spcPts val="0"/>
                        </a:spcBef>
                        <a:buSzTx/>
                        <a:buFont typeface="Arial" panose="020B0604020202020204" pitchFamily="34" charset="0"/>
                        <a:buChar char="•"/>
                        <a:defRPr/>
                      </a:pPr>
                      <a:r>
                        <a:rPr lang="en-US" sz="1200" b="0" kern="1200" baseline="0" dirty="0" smtClean="0">
                          <a:solidFill>
                            <a:schemeClr val="tx1"/>
                          </a:solidFill>
                          <a:latin typeface="+mn-lt"/>
                          <a:ea typeface="+mn-ea"/>
                          <a:cs typeface="+mn-cs"/>
                        </a:rPr>
                        <a:t>The </a:t>
                      </a:r>
                      <a:r>
                        <a:rPr lang="en-US" sz="1200" b="1" kern="1200" baseline="0" dirty="0" smtClean="0">
                          <a:solidFill>
                            <a:schemeClr val="tx1"/>
                          </a:solidFill>
                          <a:latin typeface="+mn-lt"/>
                          <a:ea typeface="+mn-ea"/>
                          <a:cs typeface="+mn-cs"/>
                        </a:rPr>
                        <a:t>Resolution field </a:t>
                      </a:r>
                      <a:r>
                        <a:rPr lang="en-US" sz="1200" b="0" u="sng" kern="1200" baseline="0" dirty="0" smtClean="0">
                          <a:solidFill>
                            <a:schemeClr val="tx1"/>
                          </a:solidFill>
                          <a:latin typeface="+mn-lt"/>
                          <a:ea typeface="+mn-ea"/>
                          <a:cs typeface="+mn-cs"/>
                        </a:rPr>
                        <a:t>is not </a:t>
                      </a:r>
                      <a:r>
                        <a:rPr lang="en-US" sz="1200" b="0" kern="1200" baseline="0" dirty="0" smtClean="0">
                          <a:solidFill>
                            <a:schemeClr val="tx1"/>
                          </a:solidFill>
                          <a:latin typeface="+mn-lt"/>
                          <a:ea typeface="+mn-ea"/>
                          <a:cs typeface="+mn-cs"/>
                        </a:rPr>
                        <a:t>set to any of the following </a:t>
                      </a:r>
                    </a:p>
                    <a:p>
                      <a:pPr marL="1200150" lvl="4" indent="-285750" defTabSz="914400">
                        <a:lnSpc>
                          <a:spcPct val="100000"/>
                        </a:lnSpc>
                        <a:spcBef>
                          <a:spcPts val="0"/>
                        </a:spcBef>
                        <a:buSzTx/>
                        <a:buFont typeface="Arial" panose="020B0604020202020204" pitchFamily="34" charset="0"/>
                        <a:buChar char="•"/>
                        <a:defRPr/>
                      </a:pPr>
                      <a:r>
                        <a:rPr lang="en-US" sz="1200" b="0" kern="1200" baseline="0" dirty="0" smtClean="0">
                          <a:solidFill>
                            <a:schemeClr val="tx1"/>
                          </a:solidFill>
                          <a:latin typeface="+mn-lt"/>
                          <a:ea typeface="+mn-ea"/>
                          <a:cs typeface="+mn-cs"/>
                        </a:rPr>
                        <a:t>Not a defect</a:t>
                      </a:r>
                    </a:p>
                    <a:p>
                      <a:pPr marL="1200150" lvl="4" indent="-285750" defTabSz="914400">
                        <a:lnSpc>
                          <a:spcPct val="100000"/>
                        </a:lnSpc>
                        <a:spcBef>
                          <a:spcPts val="0"/>
                        </a:spcBef>
                        <a:buSzTx/>
                        <a:buFont typeface="Arial" panose="020B0604020202020204" pitchFamily="34" charset="0"/>
                        <a:buChar char="•"/>
                        <a:defRPr/>
                      </a:pPr>
                      <a:r>
                        <a:rPr lang="en-US" sz="1200" b="0" kern="1200" baseline="0" dirty="0" smtClean="0">
                          <a:solidFill>
                            <a:schemeClr val="tx1"/>
                          </a:solidFill>
                          <a:latin typeface="+mn-lt"/>
                          <a:ea typeface="+mn-ea"/>
                          <a:cs typeface="+mn-cs"/>
                        </a:rPr>
                        <a:t>Duplicate issue</a:t>
                      </a:r>
                    </a:p>
                    <a:p>
                      <a:pPr marL="1200150" lvl="4" indent="-285750" defTabSz="914400">
                        <a:lnSpc>
                          <a:spcPct val="100000"/>
                        </a:lnSpc>
                        <a:spcBef>
                          <a:spcPts val="0"/>
                        </a:spcBef>
                        <a:buSzTx/>
                        <a:buFont typeface="Arial" panose="020B0604020202020204" pitchFamily="34" charset="0"/>
                        <a:buChar char="•"/>
                        <a:defRPr/>
                      </a:pPr>
                      <a:r>
                        <a:rPr lang="en-US" sz="1200" b="0" kern="1200" baseline="0" dirty="0" smtClean="0">
                          <a:solidFill>
                            <a:schemeClr val="tx1"/>
                          </a:solidFill>
                          <a:latin typeface="+mn-lt"/>
                          <a:ea typeface="+mn-ea"/>
                          <a:cs typeface="+mn-cs"/>
                        </a:rPr>
                        <a:t>Rejected </a:t>
                      </a:r>
                    </a:p>
                    <a:p>
                      <a:r>
                        <a:rPr lang="en-US" sz="1200" b="0" baseline="0" dirty="0" smtClean="0"/>
                        <a:t> </a:t>
                      </a:r>
                      <a:endParaRPr lang="en-US" sz="1200" b="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908587">
                <a:tc vMerge="1">
                  <a:txBody>
                    <a:bodyPr/>
                    <a:lstStyle/>
                    <a:p>
                      <a:endParaRPr lang="en-US" sz="1200" baseline="0" dirty="0" smtClean="0"/>
                    </a:p>
                  </a:txBody>
                  <a:tcPr/>
                </a:tc>
                <a:tc>
                  <a:txBody>
                    <a:bodyPr/>
                    <a:lstStyle/>
                    <a:p>
                      <a:pPr marL="0" algn="l" defTabSz="914400" rtl="0" eaLnBrk="1" latinLnBrk="0" hangingPunct="1"/>
                      <a:r>
                        <a:rPr lang="en-US" sz="1200" b="1" kern="1200" dirty="0" smtClean="0">
                          <a:solidFill>
                            <a:schemeClr val="tx1"/>
                          </a:solidFill>
                          <a:latin typeface="+mn-lt"/>
                          <a:ea typeface="+mn-ea"/>
                          <a:cs typeface="+mn-cs"/>
                        </a:rPr>
                        <a:t>Current Year</a:t>
                      </a:r>
                      <a:endParaRPr lang="en-US" sz="1200" b="1"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smtClean="0"/>
                        <a:t>The number of Customer</a:t>
                      </a:r>
                      <a:r>
                        <a:rPr lang="en-US" sz="1200" baseline="0" dirty="0" smtClean="0"/>
                        <a:t> reported defects from year to date starting on 1/1/2018 with the same criteria as above</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736965">
                <a:tc vMerge="1">
                  <a:txBody>
                    <a:bodyPr/>
                    <a:lstStyle/>
                    <a:p>
                      <a:endParaRPr lang="en-US" sz="1200" baseline="0" dirty="0" smtClean="0"/>
                    </a:p>
                  </a:txBody>
                  <a:tcPr/>
                </a:tc>
                <a:tc>
                  <a:txBody>
                    <a:bodyPr/>
                    <a:lstStyle/>
                    <a:p>
                      <a:pPr marL="0" algn="l" defTabSz="914400" rtl="0" eaLnBrk="1" latinLnBrk="0" hangingPunct="1"/>
                      <a:r>
                        <a:rPr lang="en-US" sz="1200" b="1" kern="1200" dirty="0" smtClean="0">
                          <a:solidFill>
                            <a:schemeClr val="tx1"/>
                          </a:solidFill>
                          <a:latin typeface="+mn-lt"/>
                          <a:ea typeface="+mn-ea"/>
                          <a:cs typeface="+mn-cs"/>
                        </a:rPr>
                        <a:t>Target</a:t>
                      </a:r>
                      <a:endParaRPr lang="en-US" sz="1200" b="1"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smtClean="0"/>
                        <a:t>(Baseline</a:t>
                      </a:r>
                      <a:r>
                        <a:rPr lang="en-US" sz="1200" baseline="0" dirty="0" smtClean="0"/>
                        <a:t> * .90)=2018 Goal</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14678967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txBox="1">
            <a:spLocks/>
          </p:cNvSpPr>
          <p:nvPr/>
        </p:nvSpPr>
        <p:spPr>
          <a:xfrm>
            <a:off x="1475099" y="1337813"/>
            <a:ext cx="7251051" cy="4405873"/>
          </a:xfrm>
          <a:prstGeom prst="rect">
            <a:avLst/>
          </a:prstGeom>
        </p:spPr>
        <p:txBody>
          <a:bodyPr wrap="square" lIns="175768" tIns="0" rIns="175768" bIns="0" anchor="t"/>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lvl="0" indent="-285750" defTabSz="914400">
              <a:lnSpc>
                <a:spcPct val="100000"/>
              </a:lnSpc>
              <a:spcBef>
                <a:spcPts val="0"/>
              </a:spcBef>
              <a:buSzTx/>
              <a:buFont typeface="Arial" panose="020B0604020202020204" pitchFamily="34" charset="0"/>
              <a:buChar char="•"/>
              <a:defRPr/>
            </a:pPr>
            <a:endParaRPr lang="en-US" sz="1600" dirty="0"/>
          </a:p>
          <a:p>
            <a:pPr marL="228594" indent="-228594" defTabSz="1219170">
              <a:lnSpc>
                <a:spcPct val="100000"/>
              </a:lnSpc>
              <a:spcBef>
                <a:spcPts val="0"/>
              </a:spcBef>
              <a:buSzTx/>
              <a:buFont typeface="Arial" panose="020B0604020202020204" pitchFamily="34" charset="0"/>
              <a:buChar char="•"/>
            </a:pPr>
            <a:endParaRPr lang="en-US" sz="1500" dirty="0">
              <a:gradFill>
                <a:gsLst>
                  <a:gs pos="5417">
                    <a:srgbClr val="53565A"/>
                  </a:gs>
                  <a:gs pos="28000">
                    <a:srgbClr val="53565A"/>
                  </a:gs>
                </a:gsLst>
                <a:lin ang="5400000" scaled="0"/>
              </a:gradFill>
              <a:latin typeface="Arial"/>
            </a:endParaRPr>
          </a:p>
        </p:txBody>
      </p:sp>
      <p:sp>
        <p:nvSpPr>
          <p:cNvPr id="14" name="Freeform 58"/>
          <p:cNvSpPr>
            <a:spLocks noEditPoints="1"/>
          </p:cNvSpPr>
          <p:nvPr/>
        </p:nvSpPr>
        <p:spPr bwMode="auto">
          <a:xfrm>
            <a:off x="736665" y="1523750"/>
            <a:ext cx="463978" cy="768620"/>
          </a:xfrm>
          <a:custGeom>
            <a:avLst/>
            <a:gdLst>
              <a:gd name="T0" fmla="*/ 72 w 192"/>
              <a:gd name="T1" fmla="*/ 109 h 256"/>
              <a:gd name="T2" fmla="*/ 59 w 192"/>
              <a:gd name="T3" fmla="*/ 98 h 256"/>
              <a:gd name="T4" fmla="*/ 39 w 192"/>
              <a:gd name="T5" fmla="*/ 76 h 256"/>
              <a:gd name="T6" fmla="*/ 35 w 192"/>
              <a:gd name="T7" fmla="*/ 59 h 256"/>
              <a:gd name="T8" fmla="*/ 42 w 192"/>
              <a:gd name="T9" fmla="*/ 41 h 256"/>
              <a:gd name="T10" fmla="*/ 55 w 192"/>
              <a:gd name="T11" fmla="*/ 34 h 256"/>
              <a:gd name="T12" fmla="*/ 70 w 192"/>
              <a:gd name="T13" fmla="*/ 36 h 256"/>
              <a:gd name="T14" fmla="*/ 76 w 192"/>
              <a:gd name="T15" fmla="*/ 39 h 256"/>
              <a:gd name="T16" fmla="*/ 105 w 192"/>
              <a:gd name="T17" fmla="*/ 37 h 256"/>
              <a:gd name="T18" fmla="*/ 115 w 192"/>
              <a:gd name="T19" fmla="*/ 52 h 256"/>
              <a:gd name="T20" fmla="*/ 114 w 192"/>
              <a:gd name="T21" fmla="*/ 72 h 256"/>
              <a:gd name="T22" fmla="*/ 98 w 192"/>
              <a:gd name="T23" fmla="*/ 93 h 256"/>
              <a:gd name="T24" fmla="*/ 79 w 192"/>
              <a:gd name="T25" fmla="*/ 109 h 256"/>
              <a:gd name="T26" fmla="*/ 59 w 192"/>
              <a:gd name="T27" fmla="*/ 42 h 256"/>
              <a:gd name="T28" fmla="*/ 51 w 192"/>
              <a:gd name="T29" fmla="*/ 44 h 256"/>
              <a:gd name="T30" fmla="*/ 45 w 192"/>
              <a:gd name="T31" fmla="*/ 50 h 256"/>
              <a:gd name="T32" fmla="*/ 43 w 192"/>
              <a:gd name="T33" fmla="*/ 64 h 256"/>
              <a:gd name="T34" fmla="*/ 52 w 192"/>
              <a:gd name="T35" fmla="*/ 80 h 256"/>
              <a:gd name="T36" fmla="*/ 74 w 192"/>
              <a:gd name="T37" fmla="*/ 100 h 256"/>
              <a:gd name="T38" fmla="*/ 79 w 192"/>
              <a:gd name="T39" fmla="*/ 99 h 256"/>
              <a:gd name="T40" fmla="*/ 101 w 192"/>
              <a:gd name="T41" fmla="*/ 78 h 256"/>
              <a:gd name="T42" fmla="*/ 108 w 192"/>
              <a:gd name="T43" fmla="*/ 61 h 256"/>
              <a:gd name="T44" fmla="*/ 107 w 192"/>
              <a:gd name="T45" fmla="*/ 52 h 256"/>
              <a:gd name="T46" fmla="*/ 87 w 192"/>
              <a:gd name="T47" fmla="*/ 42 h 256"/>
              <a:gd name="T48" fmla="*/ 79 w 192"/>
              <a:gd name="T49" fmla="*/ 48 h 256"/>
              <a:gd name="T50" fmla="*/ 73 w 192"/>
              <a:gd name="T51" fmla="*/ 48 h 256"/>
              <a:gd name="T52" fmla="*/ 62 w 192"/>
              <a:gd name="T53" fmla="*/ 42 h 256"/>
              <a:gd name="T54" fmla="*/ 100 w 192"/>
              <a:gd name="T55" fmla="*/ 256 h 256"/>
              <a:gd name="T56" fmla="*/ 25 w 192"/>
              <a:gd name="T57" fmla="*/ 212 h 256"/>
              <a:gd name="T58" fmla="*/ 11 w 192"/>
              <a:gd name="T59" fmla="*/ 145 h 256"/>
              <a:gd name="T60" fmla="*/ 84 w 192"/>
              <a:gd name="T61" fmla="*/ 0 h 256"/>
              <a:gd name="T62" fmla="*/ 177 w 192"/>
              <a:gd name="T63" fmla="*/ 77 h 256"/>
              <a:gd name="T64" fmla="*/ 174 w 192"/>
              <a:gd name="T65" fmla="*/ 94 h 256"/>
              <a:gd name="T66" fmla="*/ 189 w 192"/>
              <a:gd name="T67" fmla="*/ 129 h 256"/>
              <a:gd name="T68" fmla="*/ 181 w 192"/>
              <a:gd name="T69" fmla="*/ 152 h 256"/>
              <a:gd name="T70" fmla="*/ 170 w 192"/>
              <a:gd name="T71" fmla="*/ 186 h 256"/>
              <a:gd name="T72" fmla="*/ 131 w 192"/>
              <a:gd name="T73" fmla="*/ 209 h 256"/>
              <a:gd name="T74" fmla="*/ 114 w 192"/>
              <a:gd name="T75" fmla="*/ 242 h 256"/>
              <a:gd name="T76" fmla="*/ 100 w 192"/>
              <a:gd name="T77" fmla="*/ 256 h 256"/>
              <a:gd name="T78" fmla="*/ 8 w 192"/>
              <a:gd name="T79" fmla="*/ 85 h 256"/>
              <a:gd name="T80" fmla="*/ 29 w 192"/>
              <a:gd name="T81" fmla="*/ 205 h 256"/>
              <a:gd name="T82" fmla="*/ 103 w 192"/>
              <a:gd name="T83" fmla="*/ 247 h 256"/>
              <a:gd name="T84" fmla="*/ 106 w 192"/>
              <a:gd name="T85" fmla="*/ 227 h 256"/>
              <a:gd name="T86" fmla="*/ 145 w 192"/>
              <a:gd name="T87" fmla="*/ 201 h 256"/>
              <a:gd name="T88" fmla="*/ 165 w 192"/>
              <a:gd name="T89" fmla="*/ 152 h 256"/>
              <a:gd name="T90" fmla="*/ 178 w 192"/>
              <a:gd name="T91" fmla="*/ 144 h 256"/>
              <a:gd name="T92" fmla="*/ 182 w 192"/>
              <a:gd name="T93" fmla="*/ 133 h 256"/>
              <a:gd name="T94" fmla="*/ 166 w 192"/>
              <a:gd name="T95" fmla="*/ 92 h 256"/>
              <a:gd name="T96" fmla="*/ 101 w 192"/>
              <a:gd name="T97" fmla="*/ 8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92" h="256">
                <a:moveTo>
                  <a:pt x="76" y="110"/>
                </a:moveTo>
                <a:cubicBezTo>
                  <a:pt x="75" y="110"/>
                  <a:pt x="73" y="109"/>
                  <a:pt x="72" y="109"/>
                </a:cubicBezTo>
                <a:cubicBezTo>
                  <a:pt x="71" y="108"/>
                  <a:pt x="70" y="107"/>
                  <a:pt x="69" y="106"/>
                </a:cubicBezTo>
                <a:cubicBezTo>
                  <a:pt x="65" y="104"/>
                  <a:pt x="62" y="101"/>
                  <a:pt x="59" y="98"/>
                </a:cubicBezTo>
                <a:cubicBezTo>
                  <a:pt x="54" y="94"/>
                  <a:pt x="49" y="90"/>
                  <a:pt x="46" y="86"/>
                </a:cubicBezTo>
                <a:cubicBezTo>
                  <a:pt x="43" y="82"/>
                  <a:pt x="41" y="79"/>
                  <a:pt x="39" y="76"/>
                </a:cubicBezTo>
                <a:cubicBezTo>
                  <a:pt x="37" y="73"/>
                  <a:pt x="36" y="69"/>
                  <a:pt x="35" y="66"/>
                </a:cubicBezTo>
                <a:cubicBezTo>
                  <a:pt x="35" y="63"/>
                  <a:pt x="35" y="61"/>
                  <a:pt x="35" y="59"/>
                </a:cubicBezTo>
                <a:cubicBezTo>
                  <a:pt x="35" y="54"/>
                  <a:pt x="36" y="50"/>
                  <a:pt x="38" y="46"/>
                </a:cubicBezTo>
                <a:cubicBezTo>
                  <a:pt x="39" y="44"/>
                  <a:pt x="41" y="42"/>
                  <a:pt x="42" y="41"/>
                </a:cubicBezTo>
                <a:cubicBezTo>
                  <a:pt x="44" y="39"/>
                  <a:pt x="45" y="38"/>
                  <a:pt x="48" y="37"/>
                </a:cubicBezTo>
                <a:cubicBezTo>
                  <a:pt x="50" y="35"/>
                  <a:pt x="53" y="35"/>
                  <a:pt x="55" y="34"/>
                </a:cubicBezTo>
                <a:cubicBezTo>
                  <a:pt x="58" y="34"/>
                  <a:pt x="60" y="34"/>
                  <a:pt x="63" y="34"/>
                </a:cubicBezTo>
                <a:cubicBezTo>
                  <a:pt x="65" y="35"/>
                  <a:pt x="68" y="35"/>
                  <a:pt x="70" y="36"/>
                </a:cubicBezTo>
                <a:cubicBezTo>
                  <a:pt x="72" y="37"/>
                  <a:pt x="74" y="38"/>
                  <a:pt x="76" y="40"/>
                </a:cubicBezTo>
                <a:cubicBezTo>
                  <a:pt x="76" y="40"/>
                  <a:pt x="76" y="39"/>
                  <a:pt x="76" y="39"/>
                </a:cubicBezTo>
                <a:cubicBezTo>
                  <a:pt x="79" y="37"/>
                  <a:pt x="82" y="35"/>
                  <a:pt x="85" y="35"/>
                </a:cubicBezTo>
                <a:cubicBezTo>
                  <a:pt x="92" y="33"/>
                  <a:pt x="99" y="34"/>
                  <a:pt x="105" y="37"/>
                </a:cubicBezTo>
                <a:cubicBezTo>
                  <a:pt x="109" y="40"/>
                  <a:pt x="112" y="44"/>
                  <a:pt x="114" y="48"/>
                </a:cubicBezTo>
                <a:cubicBezTo>
                  <a:pt x="115" y="50"/>
                  <a:pt x="115" y="51"/>
                  <a:pt x="115" y="52"/>
                </a:cubicBezTo>
                <a:cubicBezTo>
                  <a:pt x="116" y="56"/>
                  <a:pt x="116" y="59"/>
                  <a:pt x="116" y="62"/>
                </a:cubicBezTo>
                <a:cubicBezTo>
                  <a:pt x="116" y="65"/>
                  <a:pt x="115" y="69"/>
                  <a:pt x="114" y="72"/>
                </a:cubicBezTo>
                <a:cubicBezTo>
                  <a:pt x="113" y="76"/>
                  <a:pt x="110" y="80"/>
                  <a:pt x="107" y="83"/>
                </a:cubicBezTo>
                <a:cubicBezTo>
                  <a:pt x="105" y="87"/>
                  <a:pt x="102" y="90"/>
                  <a:pt x="98" y="93"/>
                </a:cubicBezTo>
                <a:cubicBezTo>
                  <a:pt x="94" y="97"/>
                  <a:pt x="89" y="102"/>
                  <a:pt x="84" y="106"/>
                </a:cubicBezTo>
                <a:cubicBezTo>
                  <a:pt x="82" y="107"/>
                  <a:pt x="80" y="108"/>
                  <a:pt x="79" y="109"/>
                </a:cubicBezTo>
                <a:cubicBezTo>
                  <a:pt x="78" y="109"/>
                  <a:pt x="77" y="110"/>
                  <a:pt x="76" y="110"/>
                </a:cubicBezTo>
                <a:close/>
                <a:moveTo>
                  <a:pt x="59" y="42"/>
                </a:moveTo>
                <a:cubicBezTo>
                  <a:pt x="58" y="42"/>
                  <a:pt x="57" y="42"/>
                  <a:pt x="57" y="42"/>
                </a:cubicBezTo>
                <a:cubicBezTo>
                  <a:pt x="55" y="42"/>
                  <a:pt x="53" y="43"/>
                  <a:pt x="51" y="44"/>
                </a:cubicBezTo>
                <a:cubicBezTo>
                  <a:pt x="50" y="45"/>
                  <a:pt x="49" y="46"/>
                  <a:pt x="48" y="46"/>
                </a:cubicBezTo>
                <a:cubicBezTo>
                  <a:pt x="47" y="47"/>
                  <a:pt x="46" y="49"/>
                  <a:pt x="45" y="50"/>
                </a:cubicBezTo>
                <a:cubicBezTo>
                  <a:pt x="44" y="53"/>
                  <a:pt x="43" y="56"/>
                  <a:pt x="43" y="59"/>
                </a:cubicBezTo>
                <a:cubicBezTo>
                  <a:pt x="43" y="61"/>
                  <a:pt x="43" y="63"/>
                  <a:pt x="43" y="64"/>
                </a:cubicBezTo>
                <a:cubicBezTo>
                  <a:pt x="44" y="67"/>
                  <a:pt x="45" y="70"/>
                  <a:pt x="46" y="72"/>
                </a:cubicBezTo>
                <a:cubicBezTo>
                  <a:pt x="47" y="75"/>
                  <a:pt x="49" y="77"/>
                  <a:pt x="52" y="80"/>
                </a:cubicBezTo>
                <a:cubicBezTo>
                  <a:pt x="55" y="84"/>
                  <a:pt x="59" y="88"/>
                  <a:pt x="64" y="92"/>
                </a:cubicBezTo>
                <a:cubicBezTo>
                  <a:pt x="67" y="95"/>
                  <a:pt x="70" y="97"/>
                  <a:pt x="74" y="100"/>
                </a:cubicBezTo>
                <a:cubicBezTo>
                  <a:pt x="74" y="100"/>
                  <a:pt x="75" y="101"/>
                  <a:pt x="76" y="101"/>
                </a:cubicBezTo>
                <a:cubicBezTo>
                  <a:pt x="77" y="101"/>
                  <a:pt x="78" y="100"/>
                  <a:pt x="79" y="99"/>
                </a:cubicBezTo>
                <a:cubicBezTo>
                  <a:pt x="84" y="95"/>
                  <a:pt x="89" y="91"/>
                  <a:pt x="93" y="87"/>
                </a:cubicBezTo>
                <a:cubicBezTo>
                  <a:pt x="96" y="85"/>
                  <a:pt x="99" y="82"/>
                  <a:pt x="101" y="78"/>
                </a:cubicBezTo>
                <a:cubicBezTo>
                  <a:pt x="104" y="75"/>
                  <a:pt x="105" y="72"/>
                  <a:pt x="106" y="69"/>
                </a:cubicBezTo>
                <a:cubicBezTo>
                  <a:pt x="107" y="67"/>
                  <a:pt x="108" y="64"/>
                  <a:pt x="108" y="61"/>
                </a:cubicBezTo>
                <a:cubicBezTo>
                  <a:pt x="108" y="59"/>
                  <a:pt x="108" y="56"/>
                  <a:pt x="108" y="54"/>
                </a:cubicBezTo>
                <a:cubicBezTo>
                  <a:pt x="107" y="53"/>
                  <a:pt x="107" y="52"/>
                  <a:pt x="107" y="52"/>
                </a:cubicBezTo>
                <a:cubicBezTo>
                  <a:pt x="106" y="48"/>
                  <a:pt x="104" y="46"/>
                  <a:pt x="101" y="44"/>
                </a:cubicBezTo>
                <a:cubicBezTo>
                  <a:pt x="97" y="42"/>
                  <a:pt x="92" y="41"/>
                  <a:pt x="87" y="42"/>
                </a:cubicBezTo>
                <a:cubicBezTo>
                  <a:pt x="85" y="43"/>
                  <a:pt x="83" y="44"/>
                  <a:pt x="82" y="45"/>
                </a:cubicBezTo>
                <a:cubicBezTo>
                  <a:pt x="80" y="46"/>
                  <a:pt x="80" y="47"/>
                  <a:pt x="79" y="48"/>
                </a:cubicBezTo>
                <a:cubicBezTo>
                  <a:pt x="76" y="52"/>
                  <a:pt x="76" y="52"/>
                  <a:pt x="76" y="52"/>
                </a:cubicBezTo>
                <a:cubicBezTo>
                  <a:pt x="73" y="48"/>
                  <a:pt x="73" y="48"/>
                  <a:pt x="73" y="48"/>
                </a:cubicBezTo>
                <a:cubicBezTo>
                  <a:pt x="71" y="46"/>
                  <a:pt x="69" y="45"/>
                  <a:pt x="67" y="44"/>
                </a:cubicBezTo>
                <a:cubicBezTo>
                  <a:pt x="65" y="43"/>
                  <a:pt x="64" y="42"/>
                  <a:pt x="62" y="42"/>
                </a:cubicBezTo>
                <a:cubicBezTo>
                  <a:pt x="61" y="42"/>
                  <a:pt x="60" y="42"/>
                  <a:pt x="59" y="42"/>
                </a:cubicBezTo>
                <a:close/>
                <a:moveTo>
                  <a:pt x="100" y="256"/>
                </a:moveTo>
                <a:cubicBezTo>
                  <a:pt x="98" y="256"/>
                  <a:pt x="95" y="255"/>
                  <a:pt x="93" y="254"/>
                </a:cubicBezTo>
                <a:cubicBezTo>
                  <a:pt x="25" y="212"/>
                  <a:pt x="25" y="212"/>
                  <a:pt x="25" y="212"/>
                </a:cubicBezTo>
                <a:cubicBezTo>
                  <a:pt x="23" y="211"/>
                  <a:pt x="21" y="208"/>
                  <a:pt x="21" y="205"/>
                </a:cubicBezTo>
                <a:cubicBezTo>
                  <a:pt x="21" y="182"/>
                  <a:pt x="16" y="163"/>
                  <a:pt x="11" y="145"/>
                </a:cubicBezTo>
                <a:cubicBezTo>
                  <a:pt x="5" y="127"/>
                  <a:pt x="0" y="108"/>
                  <a:pt x="0" y="85"/>
                </a:cubicBezTo>
                <a:cubicBezTo>
                  <a:pt x="0" y="38"/>
                  <a:pt x="38" y="0"/>
                  <a:pt x="84" y="0"/>
                </a:cubicBezTo>
                <a:cubicBezTo>
                  <a:pt x="101" y="0"/>
                  <a:pt x="101" y="0"/>
                  <a:pt x="101" y="0"/>
                </a:cubicBezTo>
                <a:cubicBezTo>
                  <a:pt x="143" y="0"/>
                  <a:pt x="177" y="34"/>
                  <a:pt x="177" y="77"/>
                </a:cubicBezTo>
                <a:cubicBezTo>
                  <a:pt x="177" y="77"/>
                  <a:pt x="177" y="78"/>
                  <a:pt x="177" y="78"/>
                </a:cubicBezTo>
                <a:cubicBezTo>
                  <a:pt x="174" y="94"/>
                  <a:pt x="174" y="94"/>
                  <a:pt x="174" y="94"/>
                </a:cubicBezTo>
                <a:cubicBezTo>
                  <a:pt x="174" y="96"/>
                  <a:pt x="174" y="98"/>
                  <a:pt x="175" y="100"/>
                </a:cubicBezTo>
                <a:cubicBezTo>
                  <a:pt x="189" y="129"/>
                  <a:pt x="189" y="129"/>
                  <a:pt x="189" y="129"/>
                </a:cubicBezTo>
                <a:cubicBezTo>
                  <a:pt x="191" y="133"/>
                  <a:pt x="192" y="138"/>
                  <a:pt x="190" y="142"/>
                </a:cubicBezTo>
                <a:cubicBezTo>
                  <a:pt x="188" y="147"/>
                  <a:pt x="185" y="150"/>
                  <a:pt x="181" y="152"/>
                </a:cubicBezTo>
                <a:cubicBezTo>
                  <a:pt x="173" y="155"/>
                  <a:pt x="173" y="155"/>
                  <a:pt x="173" y="155"/>
                </a:cubicBezTo>
                <a:cubicBezTo>
                  <a:pt x="170" y="186"/>
                  <a:pt x="170" y="186"/>
                  <a:pt x="170" y="186"/>
                </a:cubicBezTo>
                <a:cubicBezTo>
                  <a:pt x="169" y="199"/>
                  <a:pt x="158" y="209"/>
                  <a:pt x="145" y="209"/>
                </a:cubicBezTo>
                <a:cubicBezTo>
                  <a:pt x="131" y="209"/>
                  <a:pt x="131" y="209"/>
                  <a:pt x="131" y="209"/>
                </a:cubicBezTo>
                <a:cubicBezTo>
                  <a:pt x="121" y="209"/>
                  <a:pt x="114" y="217"/>
                  <a:pt x="114" y="227"/>
                </a:cubicBezTo>
                <a:cubicBezTo>
                  <a:pt x="114" y="242"/>
                  <a:pt x="114" y="242"/>
                  <a:pt x="114" y="242"/>
                </a:cubicBezTo>
                <a:cubicBezTo>
                  <a:pt x="114" y="247"/>
                  <a:pt x="111" y="252"/>
                  <a:pt x="107" y="254"/>
                </a:cubicBezTo>
                <a:cubicBezTo>
                  <a:pt x="105" y="255"/>
                  <a:pt x="102" y="256"/>
                  <a:pt x="100" y="256"/>
                </a:cubicBezTo>
                <a:close/>
                <a:moveTo>
                  <a:pt x="84" y="8"/>
                </a:moveTo>
                <a:cubicBezTo>
                  <a:pt x="42" y="8"/>
                  <a:pt x="8" y="43"/>
                  <a:pt x="8" y="85"/>
                </a:cubicBezTo>
                <a:cubicBezTo>
                  <a:pt x="8" y="107"/>
                  <a:pt x="13" y="125"/>
                  <a:pt x="18" y="143"/>
                </a:cubicBezTo>
                <a:cubicBezTo>
                  <a:pt x="24" y="161"/>
                  <a:pt x="29" y="181"/>
                  <a:pt x="29" y="205"/>
                </a:cubicBezTo>
                <a:cubicBezTo>
                  <a:pt x="97" y="247"/>
                  <a:pt x="97" y="247"/>
                  <a:pt x="97" y="247"/>
                </a:cubicBezTo>
                <a:cubicBezTo>
                  <a:pt x="99" y="248"/>
                  <a:pt x="101" y="248"/>
                  <a:pt x="103" y="247"/>
                </a:cubicBezTo>
                <a:cubicBezTo>
                  <a:pt x="105" y="246"/>
                  <a:pt x="106" y="244"/>
                  <a:pt x="106" y="242"/>
                </a:cubicBezTo>
                <a:cubicBezTo>
                  <a:pt x="106" y="227"/>
                  <a:pt x="106" y="227"/>
                  <a:pt x="106" y="227"/>
                </a:cubicBezTo>
                <a:cubicBezTo>
                  <a:pt x="106" y="212"/>
                  <a:pt x="117" y="201"/>
                  <a:pt x="131" y="201"/>
                </a:cubicBezTo>
                <a:cubicBezTo>
                  <a:pt x="145" y="201"/>
                  <a:pt x="145" y="201"/>
                  <a:pt x="145" y="201"/>
                </a:cubicBezTo>
                <a:cubicBezTo>
                  <a:pt x="154" y="201"/>
                  <a:pt x="161" y="194"/>
                  <a:pt x="162" y="185"/>
                </a:cubicBezTo>
                <a:cubicBezTo>
                  <a:pt x="165" y="152"/>
                  <a:pt x="165" y="152"/>
                  <a:pt x="165" y="152"/>
                </a:cubicBezTo>
                <a:cubicBezTo>
                  <a:pt x="165" y="150"/>
                  <a:pt x="166" y="149"/>
                  <a:pt x="167" y="148"/>
                </a:cubicBezTo>
                <a:cubicBezTo>
                  <a:pt x="178" y="144"/>
                  <a:pt x="178" y="144"/>
                  <a:pt x="178" y="144"/>
                </a:cubicBezTo>
                <a:cubicBezTo>
                  <a:pt x="180" y="143"/>
                  <a:pt x="182" y="142"/>
                  <a:pt x="182" y="139"/>
                </a:cubicBezTo>
                <a:cubicBezTo>
                  <a:pt x="183" y="137"/>
                  <a:pt x="183" y="135"/>
                  <a:pt x="182" y="133"/>
                </a:cubicBezTo>
                <a:cubicBezTo>
                  <a:pt x="168" y="103"/>
                  <a:pt x="168" y="103"/>
                  <a:pt x="168" y="103"/>
                </a:cubicBezTo>
                <a:cubicBezTo>
                  <a:pt x="166" y="100"/>
                  <a:pt x="165" y="96"/>
                  <a:pt x="166" y="92"/>
                </a:cubicBezTo>
                <a:cubicBezTo>
                  <a:pt x="169" y="77"/>
                  <a:pt x="169" y="77"/>
                  <a:pt x="169" y="77"/>
                </a:cubicBezTo>
                <a:cubicBezTo>
                  <a:pt x="169" y="39"/>
                  <a:pt x="139" y="8"/>
                  <a:pt x="101" y="8"/>
                </a:cubicBezTo>
                <a:lnTo>
                  <a:pt x="84" y="8"/>
                </a:lnTo>
                <a:close/>
              </a:path>
            </a:pathLst>
          </a:custGeom>
          <a:solidFill>
            <a:schemeClr val="bg1"/>
          </a:solidFill>
          <a:ln>
            <a:noFill/>
          </a:ln>
          <a:extLst/>
        </p:spPr>
        <p:txBody>
          <a:bodyPr vert="horz" wrap="square" lIns="119528" tIns="59764" rIns="119528" bIns="59764" numCol="1" anchor="t" anchorCtr="0" compatLnSpc="1">
            <a:prstTxWarp prst="textNoShape">
              <a:avLst/>
            </a:prstTxWarp>
          </a:bodyPr>
          <a:lstStyle/>
          <a:p>
            <a:endParaRPr lang="en-US" dirty="0"/>
          </a:p>
        </p:txBody>
      </p:sp>
      <p:sp>
        <p:nvSpPr>
          <p:cNvPr id="6" name="Title 1"/>
          <p:cNvSpPr txBox="1">
            <a:spLocks/>
          </p:cNvSpPr>
          <p:nvPr/>
        </p:nvSpPr>
        <p:spPr>
          <a:xfrm>
            <a:off x="461390" y="304809"/>
            <a:ext cx="8396863" cy="620359"/>
          </a:xfrm>
          <a:prstGeom prst="rect">
            <a:avLst/>
          </a:prstGeom>
        </p:spPr>
        <p:txBody>
          <a:bodyPr vert="horz" lIns="121917" tIns="60958" rIns="121917" bIns="60958" rtlCol="0" anchor="b" anchorCtr="0">
            <a:normAutofit/>
          </a:bodyPr>
          <a:lstStyle>
            <a:lvl1pPr algn="l" defTabSz="914400" rtl="0" eaLnBrk="1" latinLnBrk="0" hangingPunct="1">
              <a:lnSpc>
                <a:spcPct val="90000"/>
              </a:lnSpc>
              <a:spcBef>
                <a:spcPct val="0"/>
              </a:spcBef>
              <a:buNone/>
              <a:defRPr sz="2000" b="0" kern="1200">
                <a:solidFill>
                  <a:schemeClr val="tx1"/>
                </a:solidFill>
                <a:latin typeface="Arial" pitchFamily="34" charset="0"/>
                <a:ea typeface="+mj-ea"/>
                <a:cs typeface="Arial" pitchFamily="34" charset="0"/>
              </a:defRPr>
            </a:lvl1pPr>
          </a:lstStyle>
          <a:p>
            <a:r>
              <a:rPr lang="en-US" dirty="0" smtClean="0"/>
              <a:t>Customer Defect Leakage Data Element Detail </a:t>
            </a:r>
            <a:endParaRPr lang="en-US" dirty="0"/>
          </a:p>
        </p:txBody>
      </p:sp>
      <p:sp>
        <p:nvSpPr>
          <p:cNvPr id="7" name="Freeform 6"/>
          <p:cNvSpPr/>
          <p:nvPr/>
        </p:nvSpPr>
        <p:spPr>
          <a:xfrm>
            <a:off x="391199" y="1290289"/>
            <a:ext cx="1154910" cy="4453395"/>
          </a:xfrm>
          <a:custGeom>
            <a:avLst/>
            <a:gdLst>
              <a:gd name="connsiteX0" fmla="*/ 0 w 7504416"/>
              <a:gd name="connsiteY0" fmla="*/ 0 h 612781"/>
              <a:gd name="connsiteX1" fmla="*/ 7504416 w 7504416"/>
              <a:gd name="connsiteY1" fmla="*/ 0 h 612781"/>
              <a:gd name="connsiteX2" fmla="*/ 7504416 w 7504416"/>
              <a:gd name="connsiteY2" fmla="*/ 612781 h 612781"/>
              <a:gd name="connsiteX3" fmla="*/ 0 w 7504416"/>
              <a:gd name="connsiteY3" fmla="*/ 612781 h 612781"/>
              <a:gd name="connsiteX4" fmla="*/ 0 w 7504416"/>
              <a:gd name="connsiteY4" fmla="*/ 0 h 612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04416" h="612781">
                <a:moveTo>
                  <a:pt x="0" y="0"/>
                </a:moveTo>
                <a:lnTo>
                  <a:pt x="7504416" y="0"/>
                </a:lnTo>
                <a:lnTo>
                  <a:pt x="7504416" y="612781"/>
                </a:lnTo>
                <a:lnTo>
                  <a:pt x="0" y="612781"/>
                </a:lnTo>
                <a:lnTo>
                  <a:pt x="0" y="0"/>
                </a:lnTo>
                <a:close/>
              </a:path>
            </a:pathLst>
          </a:custGeom>
          <a:solidFill>
            <a:srgbClr val="739600"/>
          </a:solidFill>
          <a:ln w="19050">
            <a:noFill/>
          </a:ln>
        </p:spPr>
        <p:txBody>
          <a:bodyPr wrap="square" lIns="0" tIns="91440" rIns="0" bIns="91440" rtlCol="0" anchor="ctr" anchorCtr="0">
            <a:noAutofit/>
          </a:bodyPr>
          <a:lstStyle/>
          <a:p>
            <a:pPr algn="ctr">
              <a:lnSpc>
                <a:spcPct val="95000"/>
              </a:lnSpc>
            </a:pPr>
            <a:endParaRPr lang="en-US" sz="1400" dirty="0">
              <a:solidFill>
                <a:schemeClr val="bg1"/>
              </a:solidFill>
              <a:latin typeface="Arial" pitchFamily="34" charset="0"/>
              <a:cs typeface="Arial" pitchFamily="34" charset="0"/>
            </a:endParaRPr>
          </a:p>
        </p:txBody>
      </p:sp>
      <p:grpSp>
        <p:nvGrpSpPr>
          <p:cNvPr id="8" name="Group 7"/>
          <p:cNvGrpSpPr/>
          <p:nvPr/>
        </p:nvGrpSpPr>
        <p:grpSpPr>
          <a:xfrm>
            <a:off x="561463" y="1432429"/>
            <a:ext cx="814387" cy="742950"/>
            <a:chOff x="4519613" y="1881188"/>
            <a:chExt cx="814387" cy="742950"/>
          </a:xfrm>
        </p:grpSpPr>
        <p:sp>
          <p:nvSpPr>
            <p:cNvPr id="9" name="Freeform 37"/>
            <p:cNvSpPr>
              <a:spLocks/>
            </p:cNvSpPr>
            <p:nvPr/>
          </p:nvSpPr>
          <p:spPr bwMode="auto">
            <a:xfrm>
              <a:off x="4921250" y="1881188"/>
              <a:ext cx="412750" cy="412750"/>
            </a:xfrm>
            <a:custGeom>
              <a:avLst/>
              <a:gdLst>
                <a:gd name="T0" fmla="*/ 92 w 110"/>
                <a:gd name="T1" fmla="*/ 110 h 110"/>
                <a:gd name="T2" fmla="*/ 88 w 110"/>
                <a:gd name="T3" fmla="*/ 107 h 110"/>
                <a:gd name="T4" fmla="*/ 84 w 110"/>
                <a:gd name="T5" fmla="*/ 37 h 110"/>
                <a:gd name="T6" fmla="*/ 73 w 110"/>
                <a:gd name="T7" fmla="*/ 27 h 110"/>
                <a:gd name="T8" fmla="*/ 3 w 110"/>
                <a:gd name="T9" fmla="*/ 23 h 110"/>
                <a:gd name="T10" fmla="*/ 0 w 110"/>
                <a:gd name="T11" fmla="*/ 18 h 110"/>
                <a:gd name="T12" fmla="*/ 77 w 110"/>
                <a:gd name="T13" fmla="*/ 23 h 110"/>
                <a:gd name="T14" fmla="*/ 88 w 110"/>
                <a:gd name="T15" fmla="*/ 33 h 110"/>
                <a:gd name="T16" fmla="*/ 92 w 110"/>
                <a:gd name="T17"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10">
                  <a:moveTo>
                    <a:pt x="92" y="110"/>
                  </a:moveTo>
                  <a:cubicBezTo>
                    <a:pt x="88" y="107"/>
                    <a:pt x="88" y="107"/>
                    <a:pt x="88" y="107"/>
                  </a:cubicBezTo>
                  <a:cubicBezTo>
                    <a:pt x="104" y="86"/>
                    <a:pt x="103" y="56"/>
                    <a:pt x="84" y="37"/>
                  </a:cubicBezTo>
                  <a:cubicBezTo>
                    <a:pt x="73" y="27"/>
                    <a:pt x="73" y="27"/>
                    <a:pt x="73" y="27"/>
                  </a:cubicBezTo>
                  <a:cubicBezTo>
                    <a:pt x="54" y="8"/>
                    <a:pt x="24" y="6"/>
                    <a:pt x="3" y="23"/>
                  </a:cubicBezTo>
                  <a:cubicBezTo>
                    <a:pt x="0" y="18"/>
                    <a:pt x="0" y="18"/>
                    <a:pt x="0" y="18"/>
                  </a:cubicBezTo>
                  <a:cubicBezTo>
                    <a:pt x="23" y="0"/>
                    <a:pt x="56" y="2"/>
                    <a:pt x="77" y="23"/>
                  </a:cubicBezTo>
                  <a:cubicBezTo>
                    <a:pt x="88" y="33"/>
                    <a:pt x="88" y="33"/>
                    <a:pt x="88" y="33"/>
                  </a:cubicBezTo>
                  <a:cubicBezTo>
                    <a:pt x="109" y="54"/>
                    <a:pt x="110" y="87"/>
                    <a:pt x="92" y="11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38"/>
            <p:cNvSpPr>
              <a:spLocks/>
            </p:cNvSpPr>
            <p:nvPr/>
          </p:nvSpPr>
          <p:spPr bwMode="auto">
            <a:xfrm>
              <a:off x="4519613" y="1885950"/>
              <a:ext cx="561975" cy="412750"/>
            </a:xfrm>
            <a:custGeom>
              <a:avLst/>
              <a:gdLst>
                <a:gd name="T0" fmla="*/ 146 w 150"/>
                <a:gd name="T1" fmla="*/ 52 h 110"/>
                <a:gd name="T2" fmla="*/ 113 w 150"/>
                <a:gd name="T3" fmla="*/ 20 h 110"/>
                <a:gd name="T4" fmla="*/ 113 w 150"/>
                <a:gd name="T5" fmla="*/ 20 h 110"/>
                <a:gd name="T6" fmla="*/ 33 w 150"/>
                <a:gd name="T7" fmla="*/ 22 h 110"/>
                <a:gd name="T8" fmla="*/ 23 w 150"/>
                <a:gd name="T9" fmla="*/ 33 h 110"/>
                <a:gd name="T10" fmla="*/ 19 w 150"/>
                <a:gd name="T11" fmla="*/ 110 h 110"/>
                <a:gd name="T12" fmla="*/ 23 w 150"/>
                <a:gd name="T13" fmla="*/ 107 h 110"/>
                <a:gd name="T14" fmla="*/ 27 w 150"/>
                <a:gd name="T15" fmla="*/ 37 h 110"/>
                <a:gd name="T16" fmla="*/ 37 w 150"/>
                <a:gd name="T17" fmla="*/ 26 h 110"/>
                <a:gd name="T18" fmla="*/ 112 w 150"/>
                <a:gd name="T19" fmla="*/ 26 h 110"/>
                <a:gd name="T20" fmla="*/ 112 w 150"/>
                <a:gd name="T21" fmla="*/ 26 h 110"/>
                <a:gd name="T22" fmla="*/ 142 w 150"/>
                <a:gd name="T23" fmla="*/ 56 h 110"/>
                <a:gd name="T24" fmla="*/ 143 w 150"/>
                <a:gd name="T25" fmla="*/ 62 h 110"/>
                <a:gd name="T26" fmla="*/ 140 w 150"/>
                <a:gd name="T27" fmla="*/ 66 h 110"/>
                <a:gd name="T28" fmla="*/ 110 w 150"/>
                <a:gd name="T29" fmla="*/ 61 h 110"/>
                <a:gd name="T30" fmla="*/ 86 w 150"/>
                <a:gd name="T31" fmla="*/ 37 h 110"/>
                <a:gd name="T32" fmla="*/ 82 w 150"/>
                <a:gd name="T33" fmla="*/ 41 h 110"/>
                <a:gd name="T34" fmla="*/ 86 w 150"/>
                <a:gd name="T35" fmla="*/ 45 h 110"/>
                <a:gd name="T36" fmla="*/ 106 w 150"/>
                <a:gd name="T37" fmla="*/ 65 h 110"/>
                <a:gd name="T38" fmla="*/ 142 w 150"/>
                <a:gd name="T39" fmla="*/ 71 h 110"/>
                <a:gd name="T40" fmla="*/ 149 w 150"/>
                <a:gd name="T41" fmla="*/ 63 h 110"/>
                <a:gd name="T42" fmla="*/ 146 w 150"/>
                <a:gd name="T43" fmla="*/ 52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50" h="110">
                  <a:moveTo>
                    <a:pt x="146" y="52"/>
                  </a:moveTo>
                  <a:cubicBezTo>
                    <a:pt x="113" y="20"/>
                    <a:pt x="113" y="20"/>
                    <a:pt x="113" y="20"/>
                  </a:cubicBezTo>
                  <a:cubicBezTo>
                    <a:pt x="113" y="20"/>
                    <a:pt x="113" y="20"/>
                    <a:pt x="113" y="20"/>
                  </a:cubicBezTo>
                  <a:cubicBezTo>
                    <a:pt x="90" y="0"/>
                    <a:pt x="55" y="1"/>
                    <a:pt x="33" y="22"/>
                  </a:cubicBezTo>
                  <a:cubicBezTo>
                    <a:pt x="23" y="33"/>
                    <a:pt x="23" y="33"/>
                    <a:pt x="23" y="33"/>
                  </a:cubicBezTo>
                  <a:cubicBezTo>
                    <a:pt x="1" y="54"/>
                    <a:pt x="0" y="87"/>
                    <a:pt x="19" y="110"/>
                  </a:cubicBezTo>
                  <a:cubicBezTo>
                    <a:pt x="23" y="107"/>
                    <a:pt x="23" y="107"/>
                    <a:pt x="23" y="107"/>
                  </a:cubicBezTo>
                  <a:cubicBezTo>
                    <a:pt x="6" y="86"/>
                    <a:pt x="7" y="56"/>
                    <a:pt x="27" y="37"/>
                  </a:cubicBezTo>
                  <a:cubicBezTo>
                    <a:pt x="37" y="26"/>
                    <a:pt x="37" y="26"/>
                    <a:pt x="37" y="26"/>
                  </a:cubicBezTo>
                  <a:cubicBezTo>
                    <a:pt x="58" y="6"/>
                    <a:pt x="91" y="6"/>
                    <a:pt x="112" y="26"/>
                  </a:cubicBezTo>
                  <a:cubicBezTo>
                    <a:pt x="112" y="26"/>
                    <a:pt x="112" y="26"/>
                    <a:pt x="112" y="26"/>
                  </a:cubicBezTo>
                  <a:cubicBezTo>
                    <a:pt x="142" y="56"/>
                    <a:pt x="142" y="56"/>
                    <a:pt x="142" y="56"/>
                  </a:cubicBezTo>
                  <a:cubicBezTo>
                    <a:pt x="143" y="58"/>
                    <a:pt x="144" y="60"/>
                    <a:pt x="143" y="62"/>
                  </a:cubicBezTo>
                  <a:cubicBezTo>
                    <a:pt x="143" y="63"/>
                    <a:pt x="142" y="65"/>
                    <a:pt x="140" y="66"/>
                  </a:cubicBezTo>
                  <a:cubicBezTo>
                    <a:pt x="132" y="69"/>
                    <a:pt x="120" y="71"/>
                    <a:pt x="110" y="61"/>
                  </a:cubicBezTo>
                  <a:cubicBezTo>
                    <a:pt x="86" y="37"/>
                    <a:pt x="86" y="37"/>
                    <a:pt x="86" y="37"/>
                  </a:cubicBezTo>
                  <a:cubicBezTo>
                    <a:pt x="82" y="41"/>
                    <a:pt x="82" y="41"/>
                    <a:pt x="82" y="41"/>
                  </a:cubicBezTo>
                  <a:cubicBezTo>
                    <a:pt x="86" y="45"/>
                    <a:pt x="86" y="45"/>
                    <a:pt x="86" y="45"/>
                  </a:cubicBezTo>
                  <a:cubicBezTo>
                    <a:pt x="106" y="65"/>
                    <a:pt x="106" y="65"/>
                    <a:pt x="106" y="65"/>
                  </a:cubicBezTo>
                  <a:cubicBezTo>
                    <a:pt x="118" y="77"/>
                    <a:pt x="133" y="75"/>
                    <a:pt x="142" y="71"/>
                  </a:cubicBezTo>
                  <a:cubicBezTo>
                    <a:pt x="146" y="69"/>
                    <a:pt x="148" y="66"/>
                    <a:pt x="149" y="63"/>
                  </a:cubicBezTo>
                  <a:cubicBezTo>
                    <a:pt x="150" y="59"/>
                    <a:pt x="148" y="55"/>
                    <a:pt x="146" y="5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39"/>
            <p:cNvSpPr>
              <a:spLocks/>
            </p:cNvSpPr>
            <p:nvPr/>
          </p:nvSpPr>
          <p:spPr bwMode="auto">
            <a:xfrm>
              <a:off x="4583113" y="2039938"/>
              <a:ext cx="346075" cy="506413"/>
            </a:xfrm>
            <a:custGeom>
              <a:avLst/>
              <a:gdLst>
                <a:gd name="T0" fmla="*/ 55 w 92"/>
                <a:gd name="T1" fmla="*/ 126 h 135"/>
                <a:gd name="T2" fmla="*/ 54 w 92"/>
                <a:gd name="T3" fmla="*/ 125 h 135"/>
                <a:gd name="T4" fmla="*/ 50 w 92"/>
                <a:gd name="T5" fmla="*/ 117 h 135"/>
                <a:gd name="T6" fmla="*/ 54 w 92"/>
                <a:gd name="T7" fmla="*/ 108 h 135"/>
                <a:gd name="T8" fmla="*/ 92 w 92"/>
                <a:gd name="T9" fmla="*/ 71 h 135"/>
                <a:gd name="T10" fmla="*/ 88 w 92"/>
                <a:gd name="T11" fmla="*/ 67 h 135"/>
                <a:gd name="T12" fmla="*/ 50 w 92"/>
                <a:gd name="T13" fmla="*/ 104 h 135"/>
                <a:gd name="T14" fmla="*/ 33 w 92"/>
                <a:gd name="T15" fmla="*/ 104 h 135"/>
                <a:gd name="T16" fmla="*/ 32 w 92"/>
                <a:gd name="T17" fmla="*/ 103 h 135"/>
                <a:gd name="T18" fmla="*/ 28 w 92"/>
                <a:gd name="T19" fmla="*/ 95 h 135"/>
                <a:gd name="T20" fmla="*/ 32 w 92"/>
                <a:gd name="T21" fmla="*/ 86 h 135"/>
                <a:gd name="T22" fmla="*/ 32 w 92"/>
                <a:gd name="T23" fmla="*/ 86 h 135"/>
                <a:gd name="T24" fmla="*/ 32 w 92"/>
                <a:gd name="T25" fmla="*/ 86 h 135"/>
                <a:gd name="T26" fmla="*/ 69 w 92"/>
                <a:gd name="T27" fmla="*/ 48 h 135"/>
                <a:gd name="T28" fmla="*/ 65 w 92"/>
                <a:gd name="T29" fmla="*/ 45 h 135"/>
                <a:gd name="T30" fmla="*/ 28 w 92"/>
                <a:gd name="T31" fmla="*/ 82 h 135"/>
                <a:gd name="T32" fmla="*/ 10 w 92"/>
                <a:gd name="T33" fmla="*/ 82 h 135"/>
                <a:gd name="T34" fmla="*/ 10 w 92"/>
                <a:gd name="T35" fmla="*/ 81 h 135"/>
                <a:gd name="T36" fmla="*/ 6 w 92"/>
                <a:gd name="T37" fmla="*/ 72 h 135"/>
                <a:gd name="T38" fmla="*/ 10 w 92"/>
                <a:gd name="T39" fmla="*/ 64 h 135"/>
                <a:gd name="T40" fmla="*/ 69 w 92"/>
                <a:gd name="T41" fmla="*/ 4 h 135"/>
                <a:gd name="T42" fmla="*/ 65 w 92"/>
                <a:gd name="T43" fmla="*/ 0 h 135"/>
                <a:gd name="T44" fmla="*/ 6 w 92"/>
                <a:gd name="T45" fmla="*/ 60 h 135"/>
                <a:gd name="T46" fmla="*/ 0 w 92"/>
                <a:gd name="T47" fmla="*/ 72 h 135"/>
                <a:gd name="T48" fmla="*/ 6 w 92"/>
                <a:gd name="T49" fmla="*/ 85 h 135"/>
                <a:gd name="T50" fmla="*/ 6 w 92"/>
                <a:gd name="T51" fmla="*/ 86 h 135"/>
                <a:gd name="T52" fmla="*/ 19 w 92"/>
                <a:gd name="T53" fmla="*/ 91 h 135"/>
                <a:gd name="T54" fmla="*/ 23 w 92"/>
                <a:gd name="T55" fmla="*/ 91 h 135"/>
                <a:gd name="T56" fmla="*/ 23 w 92"/>
                <a:gd name="T57" fmla="*/ 95 h 135"/>
                <a:gd name="T58" fmla="*/ 28 w 92"/>
                <a:gd name="T59" fmla="*/ 107 h 135"/>
                <a:gd name="T60" fmla="*/ 29 w 92"/>
                <a:gd name="T61" fmla="*/ 108 h 135"/>
                <a:gd name="T62" fmla="*/ 41 w 92"/>
                <a:gd name="T63" fmla="*/ 113 h 135"/>
                <a:gd name="T64" fmla="*/ 45 w 92"/>
                <a:gd name="T65" fmla="*/ 113 h 135"/>
                <a:gd name="T66" fmla="*/ 45 w 92"/>
                <a:gd name="T67" fmla="*/ 117 h 135"/>
                <a:gd name="T68" fmla="*/ 50 w 92"/>
                <a:gd name="T69" fmla="*/ 129 h 135"/>
                <a:gd name="T70" fmla="*/ 51 w 92"/>
                <a:gd name="T71" fmla="*/ 130 h 135"/>
                <a:gd name="T72" fmla="*/ 64 w 92"/>
                <a:gd name="T73" fmla="*/ 135 h 135"/>
                <a:gd name="T74" fmla="*/ 68 w 92"/>
                <a:gd name="T75" fmla="*/ 135 h 135"/>
                <a:gd name="T76" fmla="*/ 67 w 92"/>
                <a:gd name="T77" fmla="*/ 129 h 135"/>
                <a:gd name="T78" fmla="*/ 55 w 92"/>
                <a:gd name="T79" fmla="*/ 12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2" h="135">
                  <a:moveTo>
                    <a:pt x="55" y="126"/>
                  </a:moveTo>
                  <a:cubicBezTo>
                    <a:pt x="54" y="125"/>
                    <a:pt x="54" y="125"/>
                    <a:pt x="54" y="125"/>
                  </a:cubicBezTo>
                  <a:cubicBezTo>
                    <a:pt x="52" y="123"/>
                    <a:pt x="50" y="120"/>
                    <a:pt x="50" y="117"/>
                  </a:cubicBezTo>
                  <a:cubicBezTo>
                    <a:pt x="50" y="113"/>
                    <a:pt x="52" y="110"/>
                    <a:pt x="54" y="108"/>
                  </a:cubicBezTo>
                  <a:cubicBezTo>
                    <a:pt x="92" y="71"/>
                    <a:pt x="92" y="71"/>
                    <a:pt x="92" y="71"/>
                  </a:cubicBezTo>
                  <a:cubicBezTo>
                    <a:pt x="88" y="67"/>
                    <a:pt x="88" y="67"/>
                    <a:pt x="88" y="67"/>
                  </a:cubicBezTo>
                  <a:cubicBezTo>
                    <a:pt x="50" y="104"/>
                    <a:pt x="50" y="104"/>
                    <a:pt x="50" y="104"/>
                  </a:cubicBezTo>
                  <a:cubicBezTo>
                    <a:pt x="45" y="109"/>
                    <a:pt x="37" y="109"/>
                    <a:pt x="33" y="104"/>
                  </a:cubicBezTo>
                  <a:cubicBezTo>
                    <a:pt x="32" y="103"/>
                    <a:pt x="32" y="103"/>
                    <a:pt x="32" y="103"/>
                  </a:cubicBezTo>
                  <a:cubicBezTo>
                    <a:pt x="29" y="101"/>
                    <a:pt x="28" y="98"/>
                    <a:pt x="28" y="95"/>
                  </a:cubicBezTo>
                  <a:cubicBezTo>
                    <a:pt x="28" y="91"/>
                    <a:pt x="29" y="88"/>
                    <a:pt x="32" y="86"/>
                  </a:cubicBezTo>
                  <a:cubicBezTo>
                    <a:pt x="32" y="86"/>
                    <a:pt x="32" y="86"/>
                    <a:pt x="32" y="86"/>
                  </a:cubicBezTo>
                  <a:cubicBezTo>
                    <a:pt x="32" y="86"/>
                    <a:pt x="32" y="86"/>
                    <a:pt x="32" y="86"/>
                  </a:cubicBezTo>
                  <a:cubicBezTo>
                    <a:pt x="69" y="48"/>
                    <a:pt x="69" y="48"/>
                    <a:pt x="69" y="48"/>
                  </a:cubicBezTo>
                  <a:cubicBezTo>
                    <a:pt x="65" y="45"/>
                    <a:pt x="65" y="45"/>
                    <a:pt x="65" y="45"/>
                  </a:cubicBezTo>
                  <a:cubicBezTo>
                    <a:pt x="28" y="82"/>
                    <a:pt x="28" y="82"/>
                    <a:pt x="28" y="82"/>
                  </a:cubicBezTo>
                  <a:cubicBezTo>
                    <a:pt x="23" y="87"/>
                    <a:pt x="15" y="87"/>
                    <a:pt x="10" y="82"/>
                  </a:cubicBezTo>
                  <a:cubicBezTo>
                    <a:pt x="10" y="81"/>
                    <a:pt x="10" y="81"/>
                    <a:pt x="10" y="81"/>
                  </a:cubicBezTo>
                  <a:cubicBezTo>
                    <a:pt x="7" y="79"/>
                    <a:pt x="6" y="76"/>
                    <a:pt x="6" y="72"/>
                  </a:cubicBezTo>
                  <a:cubicBezTo>
                    <a:pt x="6" y="69"/>
                    <a:pt x="7" y="66"/>
                    <a:pt x="10" y="64"/>
                  </a:cubicBezTo>
                  <a:cubicBezTo>
                    <a:pt x="69" y="4"/>
                    <a:pt x="69" y="4"/>
                    <a:pt x="69" y="4"/>
                  </a:cubicBezTo>
                  <a:cubicBezTo>
                    <a:pt x="65" y="0"/>
                    <a:pt x="65" y="0"/>
                    <a:pt x="65" y="0"/>
                  </a:cubicBezTo>
                  <a:cubicBezTo>
                    <a:pt x="6" y="60"/>
                    <a:pt x="6" y="60"/>
                    <a:pt x="6" y="60"/>
                  </a:cubicBezTo>
                  <a:cubicBezTo>
                    <a:pt x="2" y="63"/>
                    <a:pt x="0" y="68"/>
                    <a:pt x="0" y="72"/>
                  </a:cubicBezTo>
                  <a:cubicBezTo>
                    <a:pt x="0" y="77"/>
                    <a:pt x="2" y="82"/>
                    <a:pt x="6" y="85"/>
                  </a:cubicBezTo>
                  <a:cubicBezTo>
                    <a:pt x="6" y="86"/>
                    <a:pt x="6" y="86"/>
                    <a:pt x="6" y="86"/>
                  </a:cubicBezTo>
                  <a:cubicBezTo>
                    <a:pt x="10" y="89"/>
                    <a:pt x="15" y="91"/>
                    <a:pt x="19" y="91"/>
                  </a:cubicBezTo>
                  <a:cubicBezTo>
                    <a:pt x="20" y="91"/>
                    <a:pt x="22" y="91"/>
                    <a:pt x="23" y="91"/>
                  </a:cubicBezTo>
                  <a:cubicBezTo>
                    <a:pt x="23" y="92"/>
                    <a:pt x="23" y="93"/>
                    <a:pt x="23" y="95"/>
                  </a:cubicBezTo>
                  <a:cubicBezTo>
                    <a:pt x="23" y="99"/>
                    <a:pt x="24" y="104"/>
                    <a:pt x="28" y="107"/>
                  </a:cubicBezTo>
                  <a:cubicBezTo>
                    <a:pt x="29" y="108"/>
                    <a:pt x="29" y="108"/>
                    <a:pt x="29" y="108"/>
                  </a:cubicBezTo>
                  <a:cubicBezTo>
                    <a:pt x="32" y="111"/>
                    <a:pt x="37" y="113"/>
                    <a:pt x="41" y="113"/>
                  </a:cubicBezTo>
                  <a:cubicBezTo>
                    <a:pt x="43" y="113"/>
                    <a:pt x="44" y="113"/>
                    <a:pt x="45" y="113"/>
                  </a:cubicBezTo>
                  <a:cubicBezTo>
                    <a:pt x="45" y="114"/>
                    <a:pt x="45" y="115"/>
                    <a:pt x="45" y="117"/>
                  </a:cubicBezTo>
                  <a:cubicBezTo>
                    <a:pt x="45" y="121"/>
                    <a:pt x="47" y="126"/>
                    <a:pt x="50" y="129"/>
                  </a:cubicBezTo>
                  <a:cubicBezTo>
                    <a:pt x="51" y="130"/>
                    <a:pt x="51" y="130"/>
                    <a:pt x="51" y="130"/>
                  </a:cubicBezTo>
                  <a:cubicBezTo>
                    <a:pt x="54" y="134"/>
                    <a:pt x="59" y="135"/>
                    <a:pt x="64" y="135"/>
                  </a:cubicBezTo>
                  <a:cubicBezTo>
                    <a:pt x="65" y="135"/>
                    <a:pt x="67" y="135"/>
                    <a:pt x="68" y="135"/>
                  </a:cubicBezTo>
                  <a:cubicBezTo>
                    <a:pt x="67" y="129"/>
                    <a:pt x="67" y="129"/>
                    <a:pt x="67" y="129"/>
                  </a:cubicBezTo>
                  <a:cubicBezTo>
                    <a:pt x="63" y="131"/>
                    <a:pt x="58" y="129"/>
                    <a:pt x="55" y="1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40"/>
            <p:cNvSpPr>
              <a:spLocks noEditPoints="1"/>
            </p:cNvSpPr>
            <p:nvPr/>
          </p:nvSpPr>
          <p:spPr bwMode="auto">
            <a:xfrm>
              <a:off x="4819650" y="2174875"/>
              <a:ext cx="450850" cy="449263"/>
            </a:xfrm>
            <a:custGeom>
              <a:avLst/>
              <a:gdLst>
                <a:gd name="T0" fmla="*/ 97 w 120"/>
                <a:gd name="T1" fmla="*/ 7 h 120"/>
                <a:gd name="T2" fmla="*/ 71 w 120"/>
                <a:gd name="T3" fmla="*/ 8 h 120"/>
                <a:gd name="T4" fmla="*/ 66 w 120"/>
                <a:gd name="T5" fmla="*/ 24 h 120"/>
                <a:gd name="T6" fmla="*/ 49 w 120"/>
                <a:gd name="T7" fmla="*/ 31 h 120"/>
                <a:gd name="T8" fmla="*/ 44 w 120"/>
                <a:gd name="T9" fmla="*/ 46 h 120"/>
                <a:gd name="T10" fmla="*/ 27 w 120"/>
                <a:gd name="T11" fmla="*/ 53 h 120"/>
                <a:gd name="T12" fmla="*/ 22 w 120"/>
                <a:gd name="T13" fmla="*/ 68 h 120"/>
                <a:gd name="T14" fmla="*/ 5 w 120"/>
                <a:gd name="T15" fmla="*/ 74 h 120"/>
                <a:gd name="T16" fmla="*/ 0 w 120"/>
                <a:gd name="T17" fmla="*/ 86 h 120"/>
                <a:gd name="T18" fmla="*/ 22 w 120"/>
                <a:gd name="T19" fmla="*/ 115 h 120"/>
                <a:gd name="T20" fmla="*/ 46 w 120"/>
                <a:gd name="T21" fmla="*/ 115 h 120"/>
                <a:gd name="T22" fmla="*/ 52 w 120"/>
                <a:gd name="T23" fmla="*/ 102 h 120"/>
                <a:gd name="T24" fmla="*/ 57 w 120"/>
                <a:gd name="T25" fmla="*/ 100 h 120"/>
                <a:gd name="T26" fmla="*/ 71 w 120"/>
                <a:gd name="T27" fmla="*/ 93 h 120"/>
                <a:gd name="T28" fmla="*/ 75 w 120"/>
                <a:gd name="T29" fmla="*/ 77 h 120"/>
                <a:gd name="T30" fmla="*/ 91 w 120"/>
                <a:gd name="T31" fmla="*/ 73 h 120"/>
                <a:gd name="T32" fmla="*/ 98 w 120"/>
                <a:gd name="T33" fmla="*/ 59 h 120"/>
                <a:gd name="T34" fmla="*/ 101 w 120"/>
                <a:gd name="T35" fmla="*/ 56 h 120"/>
                <a:gd name="T36" fmla="*/ 115 w 120"/>
                <a:gd name="T37" fmla="*/ 49 h 120"/>
                <a:gd name="T38" fmla="*/ 115 w 120"/>
                <a:gd name="T39" fmla="*/ 25 h 120"/>
                <a:gd name="T40" fmla="*/ 42 w 120"/>
                <a:gd name="T41" fmla="*/ 111 h 120"/>
                <a:gd name="T42" fmla="*/ 9 w 120"/>
                <a:gd name="T43" fmla="*/ 94 h 120"/>
                <a:gd name="T44" fmla="*/ 9 w 120"/>
                <a:gd name="T45" fmla="*/ 78 h 120"/>
                <a:gd name="T46" fmla="*/ 26 w 120"/>
                <a:gd name="T47" fmla="*/ 77 h 120"/>
                <a:gd name="T48" fmla="*/ 27 w 120"/>
                <a:gd name="T49" fmla="*/ 77 h 120"/>
                <a:gd name="T50" fmla="*/ 43 w 120"/>
                <a:gd name="T51" fmla="*/ 94 h 120"/>
                <a:gd name="T52" fmla="*/ 43 w 120"/>
                <a:gd name="T53" fmla="*/ 110 h 120"/>
                <a:gd name="T54" fmla="*/ 67 w 120"/>
                <a:gd name="T55" fmla="*/ 89 h 120"/>
                <a:gd name="T56" fmla="*/ 48 w 120"/>
                <a:gd name="T57" fmla="*/ 91 h 120"/>
                <a:gd name="T58" fmla="*/ 31 w 120"/>
                <a:gd name="T59" fmla="*/ 73 h 120"/>
                <a:gd name="T60" fmla="*/ 31 w 120"/>
                <a:gd name="T61" fmla="*/ 57 h 120"/>
                <a:gd name="T62" fmla="*/ 49 w 120"/>
                <a:gd name="T63" fmla="*/ 55 h 120"/>
                <a:gd name="T64" fmla="*/ 70 w 120"/>
                <a:gd name="T65" fmla="*/ 81 h 120"/>
                <a:gd name="T66" fmla="*/ 89 w 120"/>
                <a:gd name="T67" fmla="*/ 67 h 120"/>
                <a:gd name="T68" fmla="*/ 71 w 120"/>
                <a:gd name="T69" fmla="*/ 69 h 120"/>
                <a:gd name="T70" fmla="*/ 49 w 120"/>
                <a:gd name="T71" fmla="*/ 43 h 120"/>
                <a:gd name="T72" fmla="*/ 54 w 120"/>
                <a:gd name="T73" fmla="*/ 33 h 120"/>
                <a:gd name="T74" fmla="*/ 71 w 120"/>
                <a:gd name="T75" fmla="*/ 33 h 120"/>
                <a:gd name="T76" fmla="*/ 92 w 120"/>
                <a:gd name="T77" fmla="*/ 59 h 120"/>
                <a:gd name="T78" fmla="*/ 109 w 120"/>
                <a:gd name="T79" fmla="*/ 47 h 120"/>
                <a:gd name="T80" fmla="*/ 75 w 120"/>
                <a:gd name="T81" fmla="*/ 29 h 120"/>
                <a:gd name="T82" fmla="*/ 75 w 120"/>
                <a:gd name="T83" fmla="*/ 12 h 120"/>
                <a:gd name="T84" fmla="*/ 93 w 120"/>
                <a:gd name="T85" fmla="*/ 11 h 120"/>
                <a:gd name="T86" fmla="*/ 115 w 120"/>
                <a:gd name="T87" fmla="*/ 37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0" h="120">
                  <a:moveTo>
                    <a:pt x="115" y="25"/>
                  </a:moveTo>
                  <a:cubicBezTo>
                    <a:pt x="97" y="7"/>
                    <a:pt x="97" y="7"/>
                    <a:pt x="97" y="7"/>
                  </a:cubicBezTo>
                  <a:cubicBezTo>
                    <a:pt x="90" y="0"/>
                    <a:pt x="79" y="0"/>
                    <a:pt x="73" y="7"/>
                  </a:cubicBezTo>
                  <a:cubicBezTo>
                    <a:pt x="71" y="8"/>
                    <a:pt x="71" y="8"/>
                    <a:pt x="71" y="8"/>
                  </a:cubicBezTo>
                  <a:cubicBezTo>
                    <a:pt x="68" y="12"/>
                    <a:pt x="66" y="16"/>
                    <a:pt x="66" y="21"/>
                  </a:cubicBezTo>
                  <a:cubicBezTo>
                    <a:pt x="66" y="22"/>
                    <a:pt x="66" y="23"/>
                    <a:pt x="66" y="24"/>
                  </a:cubicBezTo>
                  <a:cubicBezTo>
                    <a:pt x="61" y="23"/>
                    <a:pt x="55" y="25"/>
                    <a:pt x="51" y="29"/>
                  </a:cubicBezTo>
                  <a:cubicBezTo>
                    <a:pt x="49" y="31"/>
                    <a:pt x="49" y="31"/>
                    <a:pt x="49" y="31"/>
                  </a:cubicBezTo>
                  <a:cubicBezTo>
                    <a:pt x="46" y="34"/>
                    <a:pt x="44" y="38"/>
                    <a:pt x="44" y="43"/>
                  </a:cubicBezTo>
                  <a:cubicBezTo>
                    <a:pt x="44" y="44"/>
                    <a:pt x="44" y="45"/>
                    <a:pt x="44" y="46"/>
                  </a:cubicBezTo>
                  <a:cubicBezTo>
                    <a:pt x="39" y="45"/>
                    <a:pt x="33" y="47"/>
                    <a:pt x="28" y="51"/>
                  </a:cubicBezTo>
                  <a:cubicBezTo>
                    <a:pt x="27" y="53"/>
                    <a:pt x="27" y="53"/>
                    <a:pt x="27" y="53"/>
                  </a:cubicBezTo>
                  <a:cubicBezTo>
                    <a:pt x="23" y="56"/>
                    <a:pt x="22" y="60"/>
                    <a:pt x="22" y="65"/>
                  </a:cubicBezTo>
                  <a:cubicBezTo>
                    <a:pt x="22" y="66"/>
                    <a:pt x="22" y="67"/>
                    <a:pt x="22" y="68"/>
                  </a:cubicBezTo>
                  <a:cubicBezTo>
                    <a:pt x="16" y="67"/>
                    <a:pt x="11" y="69"/>
                    <a:pt x="6" y="73"/>
                  </a:cubicBezTo>
                  <a:cubicBezTo>
                    <a:pt x="5" y="74"/>
                    <a:pt x="5" y="74"/>
                    <a:pt x="5" y="74"/>
                  </a:cubicBezTo>
                  <a:cubicBezTo>
                    <a:pt x="5" y="74"/>
                    <a:pt x="5" y="74"/>
                    <a:pt x="5" y="74"/>
                  </a:cubicBezTo>
                  <a:cubicBezTo>
                    <a:pt x="2" y="78"/>
                    <a:pt x="0" y="82"/>
                    <a:pt x="0" y="86"/>
                  </a:cubicBezTo>
                  <a:cubicBezTo>
                    <a:pt x="0" y="91"/>
                    <a:pt x="2" y="95"/>
                    <a:pt x="5" y="98"/>
                  </a:cubicBezTo>
                  <a:cubicBezTo>
                    <a:pt x="22" y="115"/>
                    <a:pt x="22" y="115"/>
                    <a:pt x="22" y="115"/>
                  </a:cubicBezTo>
                  <a:cubicBezTo>
                    <a:pt x="25" y="118"/>
                    <a:pt x="30" y="120"/>
                    <a:pt x="34" y="120"/>
                  </a:cubicBezTo>
                  <a:cubicBezTo>
                    <a:pt x="38" y="120"/>
                    <a:pt x="42" y="118"/>
                    <a:pt x="46" y="115"/>
                  </a:cubicBezTo>
                  <a:cubicBezTo>
                    <a:pt x="47" y="114"/>
                    <a:pt x="47" y="114"/>
                    <a:pt x="47" y="114"/>
                  </a:cubicBezTo>
                  <a:cubicBezTo>
                    <a:pt x="50" y="110"/>
                    <a:pt x="52" y="106"/>
                    <a:pt x="52" y="102"/>
                  </a:cubicBezTo>
                  <a:cubicBezTo>
                    <a:pt x="52" y="101"/>
                    <a:pt x="52" y="100"/>
                    <a:pt x="52" y="99"/>
                  </a:cubicBezTo>
                  <a:cubicBezTo>
                    <a:pt x="54" y="100"/>
                    <a:pt x="55" y="100"/>
                    <a:pt x="57" y="100"/>
                  </a:cubicBezTo>
                  <a:cubicBezTo>
                    <a:pt x="61" y="100"/>
                    <a:pt x="66" y="98"/>
                    <a:pt x="69" y="95"/>
                  </a:cubicBezTo>
                  <a:cubicBezTo>
                    <a:pt x="71" y="93"/>
                    <a:pt x="71" y="93"/>
                    <a:pt x="71" y="93"/>
                  </a:cubicBezTo>
                  <a:cubicBezTo>
                    <a:pt x="74" y="90"/>
                    <a:pt x="76" y="86"/>
                    <a:pt x="76" y="81"/>
                  </a:cubicBezTo>
                  <a:cubicBezTo>
                    <a:pt x="76" y="80"/>
                    <a:pt x="76" y="79"/>
                    <a:pt x="75" y="77"/>
                  </a:cubicBezTo>
                  <a:cubicBezTo>
                    <a:pt x="77" y="78"/>
                    <a:pt x="78" y="78"/>
                    <a:pt x="79" y="78"/>
                  </a:cubicBezTo>
                  <a:cubicBezTo>
                    <a:pt x="83" y="78"/>
                    <a:pt x="88" y="76"/>
                    <a:pt x="91" y="73"/>
                  </a:cubicBezTo>
                  <a:cubicBezTo>
                    <a:pt x="93" y="71"/>
                    <a:pt x="93" y="71"/>
                    <a:pt x="93" y="71"/>
                  </a:cubicBezTo>
                  <a:cubicBezTo>
                    <a:pt x="96" y="68"/>
                    <a:pt x="98" y="64"/>
                    <a:pt x="98" y="59"/>
                  </a:cubicBezTo>
                  <a:cubicBezTo>
                    <a:pt x="98" y="58"/>
                    <a:pt x="98" y="57"/>
                    <a:pt x="98" y="55"/>
                  </a:cubicBezTo>
                  <a:cubicBezTo>
                    <a:pt x="99" y="56"/>
                    <a:pt x="100" y="56"/>
                    <a:pt x="101" y="56"/>
                  </a:cubicBezTo>
                  <a:cubicBezTo>
                    <a:pt x="106" y="56"/>
                    <a:pt x="110" y="54"/>
                    <a:pt x="113" y="51"/>
                  </a:cubicBezTo>
                  <a:cubicBezTo>
                    <a:pt x="115" y="49"/>
                    <a:pt x="115" y="49"/>
                    <a:pt x="115" y="49"/>
                  </a:cubicBezTo>
                  <a:cubicBezTo>
                    <a:pt x="118" y="46"/>
                    <a:pt x="120" y="41"/>
                    <a:pt x="120" y="37"/>
                  </a:cubicBezTo>
                  <a:cubicBezTo>
                    <a:pt x="120" y="32"/>
                    <a:pt x="118" y="28"/>
                    <a:pt x="115" y="25"/>
                  </a:cubicBezTo>
                  <a:close/>
                  <a:moveTo>
                    <a:pt x="43" y="110"/>
                  </a:moveTo>
                  <a:cubicBezTo>
                    <a:pt x="42" y="111"/>
                    <a:pt x="42" y="111"/>
                    <a:pt x="42" y="111"/>
                  </a:cubicBezTo>
                  <a:cubicBezTo>
                    <a:pt x="37" y="116"/>
                    <a:pt x="30" y="116"/>
                    <a:pt x="26" y="111"/>
                  </a:cubicBezTo>
                  <a:cubicBezTo>
                    <a:pt x="9" y="94"/>
                    <a:pt x="9" y="94"/>
                    <a:pt x="9" y="94"/>
                  </a:cubicBezTo>
                  <a:cubicBezTo>
                    <a:pt x="7" y="92"/>
                    <a:pt x="5" y="89"/>
                    <a:pt x="5" y="86"/>
                  </a:cubicBezTo>
                  <a:cubicBezTo>
                    <a:pt x="5" y="83"/>
                    <a:pt x="7" y="80"/>
                    <a:pt x="9" y="78"/>
                  </a:cubicBezTo>
                  <a:cubicBezTo>
                    <a:pt x="10" y="77"/>
                    <a:pt x="10" y="77"/>
                    <a:pt x="10" y="77"/>
                  </a:cubicBezTo>
                  <a:cubicBezTo>
                    <a:pt x="15" y="72"/>
                    <a:pt x="22" y="72"/>
                    <a:pt x="26" y="77"/>
                  </a:cubicBezTo>
                  <a:cubicBezTo>
                    <a:pt x="27" y="77"/>
                    <a:pt x="27" y="77"/>
                    <a:pt x="27" y="77"/>
                  </a:cubicBezTo>
                  <a:cubicBezTo>
                    <a:pt x="27" y="77"/>
                    <a:pt x="27" y="77"/>
                    <a:pt x="27" y="77"/>
                  </a:cubicBezTo>
                  <a:cubicBezTo>
                    <a:pt x="40" y="90"/>
                    <a:pt x="40" y="90"/>
                    <a:pt x="40" y="90"/>
                  </a:cubicBezTo>
                  <a:cubicBezTo>
                    <a:pt x="43" y="94"/>
                    <a:pt x="43" y="94"/>
                    <a:pt x="43" y="94"/>
                  </a:cubicBezTo>
                  <a:cubicBezTo>
                    <a:pt x="46" y="96"/>
                    <a:pt x="47" y="99"/>
                    <a:pt x="47" y="102"/>
                  </a:cubicBezTo>
                  <a:cubicBezTo>
                    <a:pt x="47" y="105"/>
                    <a:pt x="46" y="108"/>
                    <a:pt x="43" y="110"/>
                  </a:cubicBezTo>
                  <a:close/>
                  <a:moveTo>
                    <a:pt x="70" y="81"/>
                  </a:moveTo>
                  <a:cubicBezTo>
                    <a:pt x="70" y="84"/>
                    <a:pt x="69" y="87"/>
                    <a:pt x="67" y="89"/>
                  </a:cubicBezTo>
                  <a:cubicBezTo>
                    <a:pt x="65" y="91"/>
                    <a:pt x="65" y="91"/>
                    <a:pt x="65" y="91"/>
                  </a:cubicBezTo>
                  <a:cubicBezTo>
                    <a:pt x="60" y="96"/>
                    <a:pt x="53" y="96"/>
                    <a:pt x="48" y="91"/>
                  </a:cubicBezTo>
                  <a:cubicBezTo>
                    <a:pt x="35" y="77"/>
                    <a:pt x="35" y="77"/>
                    <a:pt x="35" y="77"/>
                  </a:cubicBezTo>
                  <a:cubicBezTo>
                    <a:pt x="31" y="73"/>
                    <a:pt x="31" y="73"/>
                    <a:pt x="31" y="73"/>
                  </a:cubicBezTo>
                  <a:cubicBezTo>
                    <a:pt x="28" y="71"/>
                    <a:pt x="27" y="68"/>
                    <a:pt x="27" y="65"/>
                  </a:cubicBezTo>
                  <a:cubicBezTo>
                    <a:pt x="27" y="62"/>
                    <a:pt x="28" y="59"/>
                    <a:pt x="31" y="57"/>
                  </a:cubicBezTo>
                  <a:cubicBezTo>
                    <a:pt x="32" y="55"/>
                    <a:pt x="32" y="55"/>
                    <a:pt x="32" y="55"/>
                  </a:cubicBezTo>
                  <a:cubicBezTo>
                    <a:pt x="37" y="50"/>
                    <a:pt x="44" y="50"/>
                    <a:pt x="49" y="55"/>
                  </a:cubicBezTo>
                  <a:cubicBezTo>
                    <a:pt x="67" y="73"/>
                    <a:pt x="67" y="73"/>
                    <a:pt x="67" y="73"/>
                  </a:cubicBezTo>
                  <a:cubicBezTo>
                    <a:pt x="69" y="75"/>
                    <a:pt x="70" y="78"/>
                    <a:pt x="70" y="81"/>
                  </a:cubicBezTo>
                  <a:close/>
                  <a:moveTo>
                    <a:pt x="92" y="59"/>
                  </a:moveTo>
                  <a:cubicBezTo>
                    <a:pt x="92" y="62"/>
                    <a:pt x="91" y="65"/>
                    <a:pt x="89" y="67"/>
                  </a:cubicBezTo>
                  <a:cubicBezTo>
                    <a:pt x="87" y="69"/>
                    <a:pt x="87" y="69"/>
                    <a:pt x="87" y="69"/>
                  </a:cubicBezTo>
                  <a:cubicBezTo>
                    <a:pt x="83" y="73"/>
                    <a:pt x="75" y="73"/>
                    <a:pt x="71" y="69"/>
                  </a:cubicBezTo>
                  <a:cubicBezTo>
                    <a:pt x="53" y="51"/>
                    <a:pt x="53" y="51"/>
                    <a:pt x="53" y="51"/>
                  </a:cubicBezTo>
                  <a:cubicBezTo>
                    <a:pt x="51" y="49"/>
                    <a:pt x="49" y="46"/>
                    <a:pt x="49" y="43"/>
                  </a:cubicBezTo>
                  <a:cubicBezTo>
                    <a:pt x="49" y="40"/>
                    <a:pt x="51" y="37"/>
                    <a:pt x="53" y="35"/>
                  </a:cubicBezTo>
                  <a:cubicBezTo>
                    <a:pt x="54" y="33"/>
                    <a:pt x="54" y="33"/>
                    <a:pt x="54" y="33"/>
                  </a:cubicBezTo>
                  <a:cubicBezTo>
                    <a:pt x="57" y="31"/>
                    <a:pt x="60" y="29"/>
                    <a:pt x="63" y="29"/>
                  </a:cubicBezTo>
                  <a:cubicBezTo>
                    <a:pt x="66" y="29"/>
                    <a:pt x="69" y="31"/>
                    <a:pt x="71" y="33"/>
                  </a:cubicBezTo>
                  <a:cubicBezTo>
                    <a:pt x="89" y="51"/>
                    <a:pt x="89" y="51"/>
                    <a:pt x="89" y="51"/>
                  </a:cubicBezTo>
                  <a:cubicBezTo>
                    <a:pt x="91" y="53"/>
                    <a:pt x="92" y="56"/>
                    <a:pt x="92" y="59"/>
                  </a:cubicBezTo>
                  <a:close/>
                  <a:moveTo>
                    <a:pt x="111" y="45"/>
                  </a:moveTo>
                  <a:cubicBezTo>
                    <a:pt x="109" y="47"/>
                    <a:pt x="109" y="47"/>
                    <a:pt x="109" y="47"/>
                  </a:cubicBezTo>
                  <a:cubicBezTo>
                    <a:pt x="105" y="51"/>
                    <a:pt x="97" y="51"/>
                    <a:pt x="93" y="47"/>
                  </a:cubicBezTo>
                  <a:cubicBezTo>
                    <a:pt x="75" y="29"/>
                    <a:pt x="75" y="29"/>
                    <a:pt x="75" y="29"/>
                  </a:cubicBezTo>
                  <a:cubicBezTo>
                    <a:pt x="73" y="27"/>
                    <a:pt x="72" y="24"/>
                    <a:pt x="72" y="21"/>
                  </a:cubicBezTo>
                  <a:cubicBezTo>
                    <a:pt x="72" y="18"/>
                    <a:pt x="73" y="15"/>
                    <a:pt x="75" y="12"/>
                  </a:cubicBezTo>
                  <a:cubicBezTo>
                    <a:pt x="77" y="11"/>
                    <a:pt x="77" y="11"/>
                    <a:pt x="77" y="11"/>
                  </a:cubicBezTo>
                  <a:cubicBezTo>
                    <a:pt x="81" y="6"/>
                    <a:pt x="89" y="6"/>
                    <a:pt x="93" y="11"/>
                  </a:cubicBezTo>
                  <a:cubicBezTo>
                    <a:pt x="111" y="29"/>
                    <a:pt x="111" y="29"/>
                    <a:pt x="111" y="29"/>
                  </a:cubicBezTo>
                  <a:cubicBezTo>
                    <a:pt x="113" y="31"/>
                    <a:pt x="115" y="34"/>
                    <a:pt x="115" y="37"/>
                  </a:cubicBezTo>
                  <a:cubicBezTo>
                    <a:pt x="115" y="40"/>
                    <a:pt x="113" y="43"/>
                    <a:pt x="111" y="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5" name="Text Placeholder 4"/>
          <p:cNvSpPr txBox="1">
            <a:spLocks/>
          </p:cNvSpPr>
          <p:nvPr/>
        </p:nvSpPr>
        <p:spPr>
          <a:xfrm>
            <a:off x="1654896" y="1290289"/>
            <a:ext cx="7203354" cy="1633993"/>
          </a:xfrm>
          <a:prstGeom prst="rect">
            <a:avLst/>
          </a:prstGeom>
        </p:spPr>
        <p:txBody>
          <a:bodyPr wrap="square" lIns="175768" tIns="0" rIns="175768" bIns="0" anchor="t"/>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1219170">
              <a:lnSpc>
                <a:spcPct val="100000"/>
              </a:lnSpc>
              <a:spcBef>
                <a:spcPts val="0"/>
              </a:spcBef>
              <a:buSzTx/>
            </a:pPr>
            <a:r>
              <a:rPr lang="en-US" sz="1600" b="1" u="sng" spc="-67" dirty="0" smtClean="0">
                <a:gradFill>
                  <a:gsLst>
                    <a:gs pos="5417">
                      <a:srgbClr val="53565A"/>
                    </a:gs>
                    <a:gs pos="28000">
                      <a:srgbClr val="53565A"/>
                    </a:gs>
                  </a:gsLst>
                  <a:lin ang="5400000" scaled="0"/>
                </a:gradFill>
                <a:latin typeface="Arial"/>
              </a:rPr>
              <a:t>Group By</a:t>
            </a:r>
          </a:p>
          <a:p>
            <a:pPr marL="228594" indent="-228594" defTabSz="1219170">
              <a:lnSpc>
                <a:spcPct val="100000"/>
              </a:lnSpc>
              <a:spcBef>
                <a:spcPts val="0"/>
              </a:spcBef>
              <a:buSzTx/>
              <a:buFont typeface="Arial" panose="020B0604020202020204" pitchFamily="34" charset="0"/>
              <a:buChar char="•"/>
            </a:pPr>
            <a:r>
              <a:rPr lang="en-US" sz="1500" dirty="0" smtClean="0">
                <a:gradFill>
                  <a:gsLst>
                    <a:gs pos="5417">
                      <a:srgbClr val="53565A"/>
                    </a:gs>
                    <a:gs pos="28000">
                      <a:srgbClr val="53565A"/>
                    </a:gs>
                  </a:gsLst>
                  <a:lin ang="5400000" scaled="0"/>
                </a:gradFill>
                <a:latin typeface="Arial"/>
              </a:rPr>
              <a:t>Cost Center Structure</a:t>
            </a:r>
          </a:p>
          <a:p>
            <a:pPr marL="228594" indent="-228594" defTabSz="1219170">
              <a:lnSpc>
                <a:spcPct val="100000"/>
              </a:lnSpc>
              <a:spcBef>
                <a:spcPts val="0"/>
              </a:spcBef>
              <a:buSzTx/>
              <a:buFont typeface="Arial" panose="020B0604020202020204" pitchFamily="34" charset="0"/>
              <a:buChar char="•"/>
            </a:pPr>
            <a:r>
              <a:rPr lang="en-US" sz="1500" dirty="0" smtClean="0">
                <a:gradFill>
                  <a:gsLst>
                    <a:gs pos="5417">
                      <a:srgbClr val="53565A"/>
                    </a:gs>
                    <a:gs pos="28000">
                      <a:srgbClr val="53565A"/>
                    </a:gs>
                  </a:gsLst>
                  <a:lin ang="5400000" scaled="0"/>
                </a:gradFill>
                <a:latin typeface="Arial"/>
              </a:rPr>
              <a:t>Product, Asset or Billing Application (future enhancement)</a:t>
            </a:r>
          </a:p>
          <a:p>
            <a:pPr defTabSz="1219170">
              <a:lnSpc>
                <a:spcPct val="100000"/>
              </a:lnSpc>
              <a:spcBef>
                <a:spcPts val="0"/>
              </a:spcBef>
              <a:buSzTx/>
            </a:pPr>
            <a:r>
              <a:rPr lang="en-US" sz="1600" b="1" u="sng" spc="-67" dirty="0">
                <a:gradFill>
                  <a:gsLst>
                    <a:gs pos="5417">
                      <a:srgbClr val="53565A"/>
                    </a:gs>
                    <a:gs pos="28000">
                      <a:srgbClr val="53565A"/>
                    </a:gs>
                  </a:gsLst>
                  <a:lin ang="5400000" scaled="0"/>
                </a:gradFill>
                <a:latin typeface="Arial"/>
              </a:rPr>
              <a:t>Target/Goal</a:t>
            </a:r>
          </a:p>
          <a:p>
            <a:pPr defTabSz="1219170">
              <a:lnSpc>
                <a:spcPct val="100000"/>
              </a:lnSpc>
              <a:spcBef>
                <a:spcPts val="0"/>
              </a:spcBef>
              <a:buSzTx/>
            </a:pPr>
            <a:r>
              <a:rPr lang="en-US" sz="1500" dirty="0" smtClean="0">
                <a:gradFill>
                  <a:gsLst>
                    <a:gs pos="5417">
                      <a:srgbClr val="53565A"/>
                    </a:gs>
                    <a:gs pos="28000">
                      <a:srgbClr val="53565A"/>
                    </a:gs>
                  </a:gsLst>
                  <a:lin ang="5400000" scaled="0"/>
                </a:gradFill>
                <a:latin typeface="Arial"/>
              </a:rPr>
              <a:t>10%  improvement from 2017</a:t>
            </a:r>
          </a:p>
          <a:p>
            <a:pPr defTabSz="1219170">
              <a:lnSpc>
                <a:spcPct val="100000"/>
              </a:lnSpc>
              <a:spcBef>
                <a:spcPts val="0"/>
              </a:spcBef>
              <a:buSzTx/>
            </a:pPr>
            <a:endParaRPr lang="en-US" sz="1500" dirty="0" smtClean="0">
              <a:gradFill>
                <a:gsLst>
                  <a:gs pos="5417">
                    <a:srgbClr val="53565A"/>
                  </a:gs>
                  <a:gs pos="28000">
                    <a:srgbClr val="53565A"/>
                  </a:gs>
                </a:gsLst>
                <a:lin ang="5400000" scaled="0"/>
              </a:gradFill>
              <a:latin typeface="Arial"/>
            </a:endParaRPr>
          </a:p>
          <a:p>
            <a:endParaRPr lang="en-US" sz="1600" b="1" u="sng" spc="-67" dirty="0" smtClean="0">
              <a:gradFill>
                <a:gsLst>
                  <a:gs pos="5417">
                    <a:schemeClr val="tx1"/>
                  </a:gs>
                  <a:gs pos="28000">
                    <a:schemeClr val="tx1"/>
                  </a:gs>
                </a:gsLst>
                <a:lin ang="5400000" scaled="0"/>
              </a:gradFill>
              <a:latin typeface="+mn-lt"/>
            </a:endParaRPr>
          </a:p>
          <a:p>
            <a:endParaRPr lang="en-US" sz="1600" b="1" u="sng" spc="-67" dirty="0">
              <a:gradFill>
                <a:gsLst>
                  <a:gs pos="5417">
                    <a:schemeClr val="tx1"/>
                  </a:gs>
                  <a:gs pos="28000">
                    <a:schemeClr val="tx1"/>
                  </a:gs>
                </a:gsLst>
                <a:lin ang="5400000" scaled="0"/>
              </a:gradFill>
              <a:latin typeface="+mn-lt"/>
            </a:endParaRPr>
          </a:p>
        </p:txBody>
      </p:sp>
      <p:graphicFrame>
        <p:nvGraphicFramePr>
          <p:cNvPr id="17" name="Table 16"/>
          <p:cNvGraphicFramePr>
            <a:graphicFrameLocks noGrp="1"/>
          </p:cNvGraphicFramePr>
          <p:nvPr>
            <p:extLst>
              <p:ext uri="{D42A27DB-BD31-4B8C-83A1-F6EECF244321}">
                <p14:modId xmlns:p14="http://schemas.microsoft.com/office/powerpoint/2010/main" val="3708290433"/>
              </p:ext>
            </p:extLst>
          </p:nvPr>
        </p:nvGraphicFramePr>
        <p:xfrm>
          <a:off x="1654896" y="2590806"/>
          <a:ext cx="7181850" cy="3152879"/>
        </p:xfrm>
        <a:graphic>
          <a:graphicData uri="http://schemas.openxmlformats.org/drawingml/2006/table">
            <a:tbl>
              <a:tblPr firstRow="1" bandRow="1">
                <a:tableStyleId>{5FD0F851-EC5A-4D38-B0AD-8093EC10F338}</a:tableStyleId>
              </a:tblPr>
              <a:tblGrid>
                <a:gridCol w="1061565"/>
                <a:gridCol w="931254"/>
                <a:gridCol w="932560"/>
                <a:gridCol w="1005833"/>
                <a:gridCol w="1059122"/>
                <a:gridCol w="2191516"/>
              </a:tblGrid>
              <a:tr h="563014">
                <a:tc>
                  <a:txBody>
                    <a:bodyPr/>
                    <a:lstStyle/>
                    <a:p>
                      <a:r>
                        <a:rPr lang="en-US" sz="1200" dirty="0" smtClean="0"/>
                        <a:t>Measure</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smtClean="0"/>
                        <a:t>Source System </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smtClean="0"/>
                        <a:t>Data</a:t>
                      </a:r>
                      <a:r>
                        <a:rPr lang="en-US" sz="1200" baseline="0" dirty="0" smtClean="0"/>
                        <a:t> Element  </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smtClean="0"/>
                        <a:t>Attribute</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smtClean="0"/>
                        <a:t>Sub Attribute</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smtClean="0"/>
                        <a:t>Commonly</a:t>
                      </a:r>
                      <a:r>
                        <a:rPr lang="en-US" sz="1200" baseline="0" dirty="0" smtClean="0"/>
                        <a:t> Responsible</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788220">
                <a:tc>
                  <a:txBody>
                    <a:bodyPr/>
                    <a:lstStyle/>
                    <a:p>
                      <a:r>
                        <a:rPr lang="en-US" sz="1200" baseline="0" dirty="0" smtClean="0"/>
                        <a:t>Customer Defect Leakage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smtClean="0"/>
                        <a:t>CA</a:t>
                      </a:r>
                      <a:r>
                        <a:rPr lang="en-US" sz="1200" baseline="0" dirty="0" smtClean="0"/>
                        <a:t> Agile</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smtClean="0"/>
                        <a:t>Defect</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smtClean="0"/>
                        <a:t>Reported</a:t>
                      </a:r>
                      <a:r>
                        <a:rPr lang="en-US" sz="1200" baseline="0" dirty="0" smtClean="0"/>
                        <a:t> by</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smtClean="0"/>
                        <a:t>Customer</a:t>
                      </a:r>
                      <a:r>
                        <a:rPr lang="en-US" sz="1200" baseline="0" dirty="0" smtClean="0"/>
                        <a:t> Reported</a:t>
                      </a:r>
                    </a:p>
                    <a:p>
                      <a:r>
                        <a:rPr lang="en-US" sz="1200" baseline="0" dirty="0" smtClean="0"/>
                        <a:t>(</a:t>
                      </a:r>
                      <a:r>
                        <a:rPr lang="en-US" sz="1200" b="1" baseline="0" dirty="0" smtClean="0"/>
                        <a:t>Included</a:t>
                      </a:r>
                      <a:r>
                        <a:rPr lang="en-US" sz="1200" baseline="0" dirty="0" smtClean="0"/>
                        <a:t>)</a:t>
                      </a:r>
                      <a:endParaRPr lang="en-US" sz="1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smtClean="0"/>
                        <a:t>Customer</a:t>
                      </a:r>
                      <a:r>
                        <a:rPr lang="en-US" sz="1200" baseline="0" dirty="0" smtClean="0"/>
                        <a:t> Support, PO, or Designated team member</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788220">
                <a:tc>
                  <a:txBody>
                    <a:bodyPr/>
                    <a:lstStyle/>
                    <a:p>
                      <a:r>
                        <a:rPr lang="en-US" sz="1200" baseline="0" dirty="0" smtClean="0"/>
                        <a:t>Customer Defect Leakage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smtClean="0"/>
                        <a:t>CA</a:t>
                      </a:r>
                      <a:r>
                        <a:rPr lang="en-US" sz="1200" baseline="0" dirty="0" smtClean="0"/>
                        <a:t> Agile</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smtClean="0"/>
                        <a:t>Defect</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smtClean="0"/>
                        <a:t>Creation</a:t>
                      </a:r>
                      <a:r>
                        <a:rPr lang="en-US" sz="1200" baseline="0" dirty="0" smtClean="0"/>
                        <a:t> Date</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smtClean="0"/>
                        <a:t>N/A</a:t>
                      </a:r>
                    </a:p>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smtClean="0"/>
                        <a:t>Derived</a:t>
                      </a:r>
                      <a:r>
                        <a:rPr lang="en-US" sz="1200" baseline="0" dirty="0" smtClean="0"/>
                        <a:t> </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013425">
                <a:tc>
                  <a:txBody>
                    <a:bodyPr/>
                    <a:lstStyle/>
                    <a:p>
                      <a:r>
                        <a:rPr lang="en-US" sz="1200" baseline="0" dirty="0" smtClean="0"/>
                        <a:t>Customer Defect Leakage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smtClean="0"/>
                        <a:t>CA Agile</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smtClean="0"/>
                        <a:t>Defect</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smtClean="0"/>
                        <a:t>Resolution</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smtClean="0"/>
                        <a:t>Not</a:t>
                      </a:r>
                      <a:r>
                        <a:rPr lang="en-US" sz="1200" baseline="0" dirty="0" smtClean="0"/>
                        <a:t> A Defect</a:t>
                      </a:r>
                    </a:p>
                    <a:p>
                      <a:r>
                        <a:rPr lang="en-US" sz="1200" baseline="0" dirty="0" smtClean="0"/>
                        <a:t>Duplicate Issue</a:t>
                      </a:r>
                    </a:p>
                    <a:p>
                      <a:r>
                        <a:rPr lang="en-US" sz="1200" baseline="0" dirty="0" smtClean="0"/>
                        <a:t>Rejected</a:t>
                      </a:r>
                    </a:p>
                    <a:p>
                      <a:r>
                        <a:rPr lang="en-US" sz="1200" baseline="0" dirty="0" smtClean="0"/>
                        <a:t>(</a:t>
                      </a:r>
                      <a:r>
                        <a:rPr lang="en-US" sz="1200" b="1" baseline="0" dirty="0" smtClean="0"/>
                        <a:t>Excluded</a:t>
                      </a:r>
                      <a:r>
                        <a:rPr lang="en-US" sz="1200" baseline="0" dirty="0" smtClean="0"/>
                        <a:t>)</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Scrum Master/Delivery Team/PO</a:t>
                      </a:r>
                    </a:p>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32641409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reeform 6"/>
          <p:cNvSpPr/>
          <p:nvPr/>
        </p:nvSpPr>
        <p:spPr>
          <a:xfrm rot="5400000">
            <a:off x="4137662" y="-4137661"/>
            <a:ext cx="887107" cy="9162427"/>
          </a:xfrm>
          <a:custGeom>
            <a:avLst/>
            <a:gdLst>
              <a:gd name="connsiteX0" fmla="*/ 0 w 7504416"/>
              <a:gd name="connsiteY0" fmla="*/ 0 h 612781"/>
              <a:gd name="connsiteX1" fmla="*/ 7504416 w 7504416"/>
              <a:gd name="connsiteY1" fmla="*/ 0 h 612781"/>
              <a:gd name="connsiteX2" fmla="*/ 7504416 w 7504416"/>
              <a:gd name="connsiteY2" fmla="*/ 612781 h 612781"/>
              <a:gd name="connsiteX3" fmla="*/ 0 w 7504416"/>
              <a:gd name="connsiteY3" fmla="*/ 612781 h 612781"/>
              <a:gd name="connsiteX4" fmla="*/ 0 w 7504416"/>
              <a:gd name="connsiteY4" fmla="*/ 0 h 612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04416" h="612781">
                <a:moveTo>
                  <a:pt x="0" y="0"/>
                </a:moveTo>
                <a:lnTo>
                  <a:pt x="7504416" y="0"/>
                </a:lnTo>
                <a:lnTo>
                  <a:pt x="7504416" y="612781"/>
                </a:lnTo>
                <a:lnTo>
                  <a:pt x="0" y="612781"/>
                </a:lnTo>
                <a:lnTo>
                  <a:pt x="0" y="0"/>
                </a:lnTo>
                <a:close/>
              </a:path>
            </a:pathLst>
          </a:custGeom>
          <a:solidFill>
            <a:srgbClr val="739600"/>
          </a:solidFill>
          <a:ln w="19050">
            <a:noFill/>
          </a:ln>
        </p:spPr>
        <p:txBody>
          <a:bodyPr wrap="square" lIns="0" tIns="91440" rIns="0" bIns="91440" rtlCol="0" anchor="ctr" anchorCtr="0">
            <a:noAutofit/>
          </a:bodyPr>
          <a:lstStyle/>
          <a:p>
            <a:pPr algn="ctr">
              <a:lnSpc>
                <a:spcPct val="95000"/>
              </a:lnSpc>
            </a:pPr>
            <a:endParaRPr lang="en-US" sz="1400" dirty="0">
              <a:solidFill>
                <a:schemeClr val="bg1"/>
              </a:solidFill>
              <a:latin typeface="Arial" pitchFamily="34" charset="0"/>
              <a:cs typeface="Arial" pitchFamily="34" charset="0"/>
            </a:endParaRPr>
          </a:p>
        </p:txBody>
      </p:sp>
      <p:sp>
        <p:nvSpPr>
          <p:cNvPr id="6" name="Title 1"/>
          <p:cNvSpPr txBox="1">
            <a:spLocks/>
          </p:cNvSpPr>
          <p:nvPr/>
        </p:nvSpPr>
        <p:spPr>
          <a:xfrm>
            <a:off x="580262" y="169900"/>
            <a:ext cx="8229600" cy="434975"/>
          </a:xfrm>
          <a:prstGeom prst="rect">
            <a:avLst/>
          </a:prstGeom>
        </p:spPr>
        <p:txBody>
          <a:bodyPr vert="horz" lIns="91440" tIns="45720" rIns="91440" bIns="45720" rtlCol="0" anchor="b" anchorCtr="0">
            <a:normAutofit/>
          </a:bodyPr>
          <a:lstStyle>
            <a:lvl1pPr algn="l" defTabSz="914400" rtl="0" eaLnBrk="1" latinLnBrk="0" hangingPunct="1">
              <a:lnSpc>
                <a:spcPct val="90000"/>
              </a:lnSpc>
              <a:spcBef>
                <a:spcPct val="0"/>
              </a:spcBef>
              <a:buNone/>
              <a:defRPr sz="2000" b="0" kern="1200">
                <a:solidFill>
                  <a:schemeClr val="tx1"/>
                </a:solidFill>
                <a:latin typeface="Arial" pitchFamily="34" charset="0"/>
                <a:ea typeface="+mj-ea"/>
                <a:cs typeface="Arial" pitchFamily="34" charset="0"/>
              </a:defRPr>
            </a:lvl1pPr>
          </a:lstStyle>
          <a:p>
            <a:pPr fontAlgn="auto">
              <a:spcAft>
                <a:spcPts val="0"/>
              </a:spcAft>
            </a:pPr>
            <a:r>
              <a:rPr lang="en-US" sz="2400" dirty="0" smtClean="0">
                <a:solidFill>
                  <a:schemeClr val="bg1"/>
                </a:solidFill>
              </a:rPr>
              <a:t>OSAM Reporting Hub – Report Visualization  </a:t>
            </a:r>
            <a:endParaRPr lang="en-US" sz="2400" dirty="0">
              <a:solidFill>
                <a:schemeClr val="bg1"/>
              </a:solidFill>
            </a:endParaRPr>
          </a:p>
        </p:txBody>
      </p:sp>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259" y="1981200"/>
            <a:ext cx="8985909" cy="34242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557486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580262" y="169900"/>
            <a:ext cx="8229600" cy="434975"/>
          </a:xfrm>
          <a:prstGeom prst="rect">
            <a:avLst/>
          </a:prstGeom>
        </p:spPr>
        <p:txBody>
          <a:bodyPr vert="horz" lIns="91440" tIns="45720" rIns="91440" bIns="45720" rtlCol="0" anchor="b" anchorCtr="0">
            <a:normAutofit/>
          </a:bodyPr>
          <a:lstStyle>
            <a:lvl1pPr algn="l" defTabSz="914400" rtl="0" eaLnBrk="1" latinLnBrk="0" hangingPunct="1">
              <a:lnSpc>
                <a:spcPct val="90000"/>
              </a:lnSpc>
              <a:spcBef>
                <a:spcPct val="0"/>
              </a:spcBef>
              <a:buNone/>
              <a:defRPr sz="2000" b="0" kern="1200">
                <a:solidFill>
                  <a:schemeClr val="tx1"/>
                </a:solidFill>
                <a:latin typeface="Arial" pitchFamily="34" charset="0"/>
                <a:ea typeface="+mj-ea"/>
                <a:cs typeface="Arial" pitchFamily="34" charset="0"/>
              </a:defRPr>
            </a:lvl1pPr>
          </a:lstStyle>
          <a:p>
            <a:pPr fontAlgn="auto">
              <a:spcAft>
                <a:spcPts val="0"/>
              </a:spcAft>
            </a:pPr>
            <a:r>
              <a:rPr lang="en-US" sz="2400" dirty="0" smtClean="0">
                <a:solidFill>
                  <a:schemeClr val="bg1"/>
                </a:solidFill>
              </a:rPr>
              <a:t>OSAM Reporting Hub – Report Visualization  </a:t>
            </a:r>
            <a:endParaRPr lang="en-US" sz="2400" dirty="0">
              <a:solidFill>
                <a:schemeClr val="bg1"/>
              </a:solidFill>
            </a:endParaRPr>
          </a:p>
        </p:txBody>
      </p:sp>
      <p:pic>
        <p:nvPicPr>
          <p:cNvPr id="5" name="Picture 4"/>
          <p:cNvPicPr>
            <a:picLocks noChangeAspect="1"/>
          </p:cNvPicPr>
          <p:nvPr/>
        </p:nvPicPr>
        <p:blipFill rotWithShape="1">
          <a:blip r:embed="rId3" cstate="print">
            <a:extLst>
              <a:ext uri="{28A0092B-C50C-407E-A947-70E740481C1C}">
                <a14:useLocalDpi xmlns:a14="http://schemas.microsoft.com/office/drawing/2010/main" val="0"/>
              </a:ext>
            </a:extLst>
          </a:blip>
          <a:srcRect t="3815"/>
          <a:stretch/>
        </p:blipFill>
        <p:spPr>
          <a:xfrm>
            <a:off x="186833" y="917134"/>
            <a:ext cx="1820887" cy="4849028"/>
          </a:xfrm>
          <a:prstGeom prst="rect">
            <a:avLst/>
          </a:prstGeom>
          <a:ln w="3175">
            <a:solidFill>
              <a:srgbClr val="B1B3B3"/>
            </a:solidFill>
          </a:ln>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24125" y="833102"/>
            <a:ext cx="6473228" cy="5078993"/>
          </a:xfrm>
          <a:prstGeom prst="rect">
            <a:avLst/>
          </a:prstGeom>
        </p:spPr>
      </p:pic>
      <p:sp>
        <p:nvSpPr>
          <p:cNvPr id="9" name="Freeform 8"/>
          <p:cNvSpPr/>
          <p:nvPr/>
        </p:nvSpPr>
        <p:spPr>
          <a:xfrm rot="5400000">
            <a:off x="4137662" y="-4137659"/>
            <a:ext cx="887107" cy="9162427"/>
          </a:xfrm>
          <a:custGeom>
            <a:avLst/>
            <a:gdLst>
              <a:gd name="connsiteX0" fmla="*/ 0 w 7504416"/>
              <a:gd name="connsiteY0" fmla="*/ 0 h 612781"/>
              <a:gd name="connsiteX1" fmla="*/ 7504416 w 7504416"/>
              <a:gd name="connsiteY1" fmla="*/ 0 h 612781"/>
              <a:gd name="connsiteX2" fmla="*/ 7504416 w 7504416"/>
              <a:gd name="connsiteY2" fmla="*/ 612781 h 612781"/>
              <a:gd name="connsiteX3" fmla="*/ 0 w 7504416"/>
              <a:gd name="connsiteY3" fmla="*/ 612781 h 612781"/>
              <a:gd name="connsiteX4" fmla="*/ 0 w 7504416"/>
              <a:gd name="connsiteY4" fmla="*/ 0 h 612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04416" h="612781">
                <a:moveTo>
                  <a:pt x="0" y="0"/>
                </a:moveTo>
                <a:lnTo>
                  <a:pt x="7504416" y="0"/>
                </a:lnTo>
                <a:lnTo>
                  <a:pt x="7504416" y="612781"/>
                </a:lnTo>
                <a:lnTo>
                  <a:pt x="0" y="612781"/>
                </a:lnTo>
                <a:lnTo>
                  <a:pt x="0" y="0"/>
                </a:lnTo>
                <a:close/>
              </a:path>
            </a:pathLst>
          </a:custGeom>
          <a:solidFill>
            <a:srgbClr val="739600"/>
          </a:solidFill>
          <a:ln w="19050">
            <a:noFill/>
          </a:ln>
        </p:spPr>
        <p:txBody>
          <a:bodyPr wrap="square" lIns="0" tIns="91440" rIns="0" bIns="91440" rtlCol="0" anchor="ctr" anchorCtr="0">
            <a:noAutofit/>
          </a:bodyPr>
          <a:lstStyle/>
          <a:p>
            <a:pPr algn="ctr">
              <a:lnSpc>
                <a:spcPct val="95000"/>
              </a:lnSpc>
            </a:pPr>
            <a:endParaRPr lang="en-US" sz="1400" dirty="0">
              <a:solidFill>
                <a:schemeClr val="bg1"/>
              </a:solidFill>
              <a:latin typeface="Arial" pitchFamily="34" charset="0"/>
              <a:cs typeface="Arial" pitchFamily="34" charset="0"/>
            </a:endParaRPr>
          </a:p>
        </p:txBody>
      </p:sp>
      <p:sp>
        <p:nvSpPr>
          <p:cNvPr id="10" name="Title 1"/>
          <p:cNvSpPr txBox="1">
            <a:spLocks/>
          </p:cNvSpPr>
          <p:nvPr/>
        </p:nvSpPr>
        <p:spPr>
          <a:xfrm>
            <a:off x="169770" y="256095"/>
            <a:ext cx="8229600" cy="434975"/>
          </a:xfrm>
          <a:prstGeom prst="rect">
            <a:avLst/>
          </a:prstGeom>
        </p:spPr>
        <p:txBody>
          <a:bodyPr vert="horz" lIns="91440" tIns="45720" rIns="91440" bIns="45720" rtlCol="0" anchor="b" anchorCtr="0">
            <a:normAutofit/>
          </a:bodyPr>
          <a:lstStyle>
            <a:lvl1pPr algn="l" defTabSz="914400" rtl="0" eaLnBrk="1" latinLnBrk="0" hangingPunct="1">
              <a:lnSpc>
                <a:spcPct val="90000"/>
              </a:lnSpc>
              <a:spcBef>
                <a:spcPct val="0"/>
              </a:spcBef>
              <a:buNone/>
              <a:defRPr sz="2000" b="0" kern="1200">
                <a:solidFill>
                  <a:schemeClr val="tx1"/>
                </a:solidFill>
                <a:latin typeface="Arial" pitchFamily="34" charset="0"/>
                <a:ea typeface="+mj-ea"/>
                <a:cs typeface="Arial" pitchFamily="34" charset="0"/>
              </a:defRPr>
            </a:lvl1pPr>
          </a:lstStyle>
          <a:p>
            <a:r>
              <a:rPr lang="en-US" sz="2400" dirty="0" smtClean="0">
                <a:solidFill>
                  <a:prstClr val="white"/>
                </a:solidFill>
              </a:rPr>
              <a:t>Summary Report </a:t>
            </a:r>
            <a:r>
              <a:rPr lang="en-US" sz="2400" dirty="0">
                <a:solidFill>
                  <a:prstClr val="white"/>
                </a:solidFill>
              </a:rPr>
              <a:t>– </a:t>
            </a:r>
            <a:r>
              <a:rPr lang="en-US" sz="2400" dirty="0" smtClean="0">
                <a:solidFill>
                  <a:prstClr val="white"/>
                </a:solidFill>
              </a:rPr>
              <a:t>Customer Defect Leakage MBO </a:t>
            </a:r>
            <a:endParaRPr lang="en-US" sz="1800" dirty="0">
              <a:solidFill>
                <a:prstClr val="white"/>
              </a:solidFill>
            </a:endParaRPr>
          </a:p>
        </p:txBody>
      </p:sp>
    </p:spTree>
    <p:extLst>
      <p:ext uri="{BB962C8B-B14F-4D97-AF65-F5344CB8AC3E}">
        <p14:creationId xmlns:p14="http://schemas.microsoft.com/office/powerpoint/2010/main" val="41491795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698632" y="1568592"/>
            <a:ext cx="540044" cy="440197"/>
            <a:chOff x="2751138" y="1573213"/>
            <a:chExt cx="463550" cy="377825"/>
          </a:xfrm>
          <a:solidFill>
            <a:srgbClr val="FFFFFF"/>
          </a:solidFill>
        </p:grpSpPr>
        <p:sp>
          <p:nvSpPr>
            <p:cNvPr id="15" name="Freeform 14"/>
            <p:cNvSpPr>
              <a:spLocks noEditPoints="1"/>
            </p:cNvSpPr>
            <p:nvPr/>
          </p:nvSpPr>
          <p:spPr bwMode="auto">
            <a:xfrm>
              <a:off x="2751138" y="1573213"/>
              <a:ext cx="463550" cy="377825"/>
            </a:xfrm>
            <a:custGeom>
              <a:avLst/>
              <a:gdLst>
                <a:gd name="T0" fmla="*/ 292 w 292"/>
                <a:gd name="T1" fmla="*/ 192 h 238"/>
                <a:gd name="T2" fmla="*/ 292 w 292"/>
                <a:gd name="T3" fmla="*/ 0 h 238"/>
                <a:gd name="T4" fmla="*/ 0 w 292"/>
                <a:gd name="T5" fmla="*/ 0 h 238"/>
                <a:gd name="T6" fmla="*/ 0 w 292"/>
                <a:gd name="T7" fmla="*/ 192 h 238"/>
                <a:gd name="T8" fmla="*/ 87 w 292"/>
                <a:gd name="T9" fmla="*/ 192 h 238"/>
                <a:gd name="T10" fmla="*/ 87 w 292"/>
                <a:gd name="T11" fmla="*/ 211 h 238"/>
                <a:gd name="T12" fmla="*/ 47 w 292"/>
                <a:gd name="T13" fmla="*/ 211 h 238"/>
                <a:gd name="T14" fmla="*/ 47 w 292"/>
                <a:gd name="T15" fmla="*/ 238 h 238"/>
                <a:gd name="T16" fmla="*/ 249 w 292"/>
                <a:gd name="T17" fmla="*/ 238 h 238"/>
                <a:gd name="T18" fmla="*/ 249 w 292"/>
                <a:gd name="T19" fmla="*/ 211 h 238"/>
                <a:gd name="T20" fmla="*/ 208 w 292"/>
                <a:gd name="T21" fmla="*/ 211 h 238"/>
                <a:gd name="T22" fmla="*/ 208 w 292"/>
                <a:gd name="T23" fmla="*/ 192 h 238"/>
                <a:gd name="T24" fmla="*/ 292 w 292"/>
                <a:gd name="T25" fmla="*/ 192 h 238"/>
                <a:gd name="T26" fmla="*/ 240 w 292"/>
                <a:gd name="T27" fmla="*/ 228 h 238"/>
                <a:gd name="T28" fmla="*/ 55 w 292"/>
                <a:gd name="T29" fmla="*/ 228 h 238"/>
                <a:gd name="T30" fmla="*/ 55 w 292"/>
                <a:gd name="T31" fmla="*/ 220 h 238"/>
                <a:gd name="T32" fmla="*/ 240 w 292"/>
                <a:gd name="T33" fmla="*/ 220 h 238"/>
                <a:gd name="T34" fmla="*/ 240 w 292"/>
                <a:gd name="T35" fmla="*/ 228 h 238"/>
                <a:gd name="T36" fmla="*/ 200 w 292"/>
                <a:gd name="T37" fmla="*/ 197 h 238"/>
                <a:gd name="T38" fmla="*/ 200 w 292"/>
                <a:gd name="T39" fmla="*/ 211 h 238"/>
                <a:gd name="T40" fmla="*/ 95 w 292"/>
                <a:gd name="T41" fmla="*/ 211 h 238"/>
                <a:gd name="T42" fmla="*/ 95 w 292"/>
                <a:gd name="T43" fmla="*/ 197 h 238"/>
                <a:gd name="T44" fmla="*/ 200 w 292"/>
                <a:gd name="T45" fmla="*/ 197 h 238"/>
                <a:gd name="T46" fmla="*/ 8 w 292"/>
                <a:gd name="T47" fmla="*/ 9 h 238"/>
                <a:gd name="T48" fmla="*/ 284 w 292"/>
                <a:gd name="T49" fmla="*/ 9 h 238"/>
                <a:gd name="T50" fmla="*/ 284 w 292"/>
                <a:gd name="T51" fmla="*/ 183 h 238"/>
                <a:gd name="T52" fmla="*/ 8 w 292"/>
                <a:gd name="T53" fmla="*/ 183 h 238"/>
                <a:gd name="T54" fmla="*/ 8 w 292"/>
                <a:gd name="T55" fmla="*/ 9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92" h="238">
                  <a:moveTo>
                    <a:pt x="292" y="192"/>
                  </a:moveTo>
                  <a:lnTo>
                    <a:pt x="292" y="0"/>
                  </a:lnTo>
                  <a:lnTo>
                    <a:pt x="0" y="0"/>
                  </a:lnTo>
                  <a:lnTo>
                    <a:pt x="0" y="192"/>
                  </a:lnTo>
                  <a:lnTo>
                    <a:pt x="87" y="192"/>
                  </a:lnTo>
                  <a:lnTo>
                    <a:pt x="87" y="211"/>
                  </a:lnTo>
                  <a:lnTo>
                    <a:pt x="47" y="211"/>
                  </a:lnTo>
                  <a:lnTo>
                    <a:pt x="47" y="238"/>
                  </a:lnTo>
                  <a:lnTo>
                    <a:pt x="249" y="238"/>
                  </a:lnTo>
                  <a:lnTo>
                    <a:pt x="249" y="211"/>
                  </a:lnTo>
                  <a:lnTo>
                    <a:pt x="208" y="211"/>
                  </a:lnTo>
                  <a:lnTo>
                    <a:pt x="208" y="192"/>
                  </a:lnTo>
                  <a:lnTo>
                    <a:pt x="292" y="192"/>
                  </a:lnTo>
                  <a:close/>
                  <a:moveTo>
                    <a:pt x="240" y="228"/>
                  </a:moveTo>
                  <a:lnTo>
                    <a:pt x="55" y="228"/>
                  </a:lnTo>
                  <a:lnTo>
                    <a:pt x="55" y="220"/>
                  </a:lnTo>
                  <a:lnTo>
                    <a:pt x="240" y="220"/>
                  </a:lnTo>
                  <a:lnTo>
                    <a:pt x="240" y="228"/>
                  </a:lnTo>
                  <a:close/>
                  <a:moveTo>
                    <a:pt x="200" y="197"/>
                  </a:moveTo>
                  <a:lnTo>
                    <a:pt x="200" y="211"/>
                  </a:lnTo>
                  <a:lnTo>
                    <a:pt x="95" y="211"/>
                  </a:lnTo>
                  <a:lnTo>
                    <a:pt x="95" y="197"/>
                  </a:lnTo>
                  <a:lnTo>
                    <a:pt x="200" y="197"/>
                  </a:lnTo>
                  <a:close/>
                  <a:moveTo>
                    <a:pt x="8" y="9"/>
                  </a:moveTo>
                  <a:lnTo>
                    <a:pt x="284" y="9"/>
                  </a:lnTo>
                  <a:lnTo>
                    <a:pt x="284" y="183"/>
                  </a:lnTo>
                  <a:lnTo>
                    <a:pt x="8" y="183"/>
                  </a:lnTo>
                  <a:lnTo>
                    <a:pt x="8" y="9"/>
                  </a:lnTo>
                  <a:close/>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sp>
          <p:nvSpPr>
            <p:cNvPr id="19" name="Freeform 18"/>
            <p:cNvSpPr>
              <a:spLocks noEditPoints="1"/>
            </p:cNvSpPr>
            <p:nvPr/>
          </p:nvSpPr>
          <p:spPr bwMode="auto">
            <a:xfrm>
              <a:off x="2797176" y="1616076"/>
              <a:ext cx="347663" cy="209550"/>
            </a:xfrm>
            <a:custGeom>
              <a:avLst/>
              <a:gdLst>
                <a:gd name="T0" fmla="*/ 31 w 219"/>
                <a:gd name="T1" fmla="*/ 132 h 132"/>
                <a:gd name="T2" fmla="*/ 24 w 219"/>
                <a:gd name="T3" fmla="*/ 126 h 132"/>
                <a:gd name="T4" fmla="*/ 75 w 219"/>
                <a:gd name="T5" fmla="*/ 57 h 132"/>
                <a:gd name="T6" fmla="*/ 142 w 219"/>
                <a:gd name="T7" fmla="*/ 103 h 132"/>
                <a:gd name="T8" fmla="*/ 213 w 219"/>
                <a:gd name="T9" fmla="*/ 31 h 132"/>
                <a:gd name="T10" fmla="*/ 219 w 219"/>
                <a:gd name="T11" fmla="*/ 38 h 132"/>
                <a:gd name="T12" fmla="*/ 143 w 219"/>
                <a:gd name="T13" fmla="*/ 115 h 132"/>
                <a:gd name="T14" fmla="*/ 77 w 219"/>
                <a:gd name="T15" fmla="*/ 69 h 132"/>
                <a:gd name="T16" fmla="*/ 31 w 219"/>
                <a:gd name="T17" fmla="*/ 132 h 132"/>
                <a:gd name="T18" fmla="*/ 54 w 219"/>
                <a:gd name="T19" fmla="*/ 21 h 132"/>
                <a:gd name="T20" fmla="*/ 32 w 219"/>
                <a:gd name="T21" fmla="*/ 21 h 132"/>
                <a:gd name="T22" fmla="*/ 32 w 219"/>
                <a:gd name="T23" fmla="*/ 0 h 132"/>
                <a:gd name="T24" fmla="*/ 23 w 219"/>
                <a:gd name="T25" fmla="*/ 0 h 132"/>
                <a:gd name="T26" fmla="*/ 23 w 219"/>
                <a:gd name="T27" fmla="*/ 21 h 132"/>
                <a:gd name="T28" fmla="*/ 0 w 219"/>
                <a:gd name="T29" fmla="*/ 21 h 132"/>
                <a:gd name="T30" fmla="*/ 0 w 219"/>
                <a:gd name="T31" fmla="*/ 30 h 132"/>
                <a:gd name="T32" fmla="*/ 23 w 219"/>
                <a:gd name="T33" fmla="*/ 30 h 132"/>
                <a:gd name="T34" fmla="*/ 23 w 219"/>
                <a:gd name="T35" fmla="*/ 52 h 132"/>
                <a:gd name="T36" fmla="*/ 32 w 219"/>
                <a:gd name="T37" fmla="*/ 52 h 132"/>
                <a:gd name="T38" fmla="*/ 32 w 219"/>
                <a:gd name="T39" fmla="*/ 30 h 132"/>
                <a:gd name="T40" fmla="*/ 54 w 219"/>
                <a:gd name="T41" fmla="*/ 30 h 132"/>
                <a:gd name="T42" fmla="*/ 54 w 219"/>
                <a:gd name="T43" fmla="*/ 21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9" h="132">
                  <a:moveTo>
                    <a:pt x="31" y="132"/>
                  </a:moveTo>
                  <a:lnTo>
                    <a:pt x="24" y="126"/>
                  </a:lnTo>
                  <a:lnTo>
                    <a:pt x="75" y="57"/>
                  </a:lnTo>
                  <a:lnTo>
                    <a:pt x="142" y="103"/>
                  </a:lnTo>
                  <a:lnTo>
                    <a:pt x="213" y="31"/>
                  </a:lnTo>
                  <a:lnTo>
                    <a:pt x="219" y="38"/>
                  </a:lnTo>
                  <a:lnTo>
                    <a:pt x="143" y="115"/>
                  </a:lnTo>
                  <a:lnTo>
                    <a:pt x="77" y="69"/>
                  </a:lnTo>
                  <a:lnTo>
                    <a:pt x="31" y="132"/>
                  </a:lnTo>
                  <a:close/>
                  <a:moveTo>
                    <a:pt x="54" y="21"/>
                  </a:moveTo>
                  <a:lnTo>
                    <a:pt x="32" y="21"/>
                  </a:lnTo>
                  <a:lnTo>
                    <a:pt x="32" y="0"/>
                  </a:lnTo>
                  <a:lnTo>
                    <a:pt x="23" y="0"/>
                  </a:lnTo>
                  <a:lnTo>
                    <a:pt x="23" y="21"/>
                  </a:lnTo>
                  <a:lnTo>
                    <a:pt x="0" y="21"/>
                  </a:lnTo>
                  <a:lnTo>
                    <a:pt x="0" y="30"/>
                  </a:lnTo>
                  <a:lnTo>
                    <a:pt x="23" y="30"/>
                  </a:lnTo>
                  <a:lnTo>
                    <a:pt x="23" y="52"/>
                  </a:lnTo>
                  <a:lnTo>
                    <a:pt x="32" y="52"/>
                  </a:lnTo>
                  <a:lnTo>
                    <a:pt x="32" y="30"/>
                  </a:lnTo>
                  <a:lnTo>
                    <a:pt x="54" y="30"/>
                  </a:lnTo>
                  <a:lnTo>
                    <a:pt x="54" y="21"/>
                  </a:lnTo>
                  <a:close/>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8" name="Title 1"/>
          <p:cNvSpPr txBox="1">
            <a:spLocks/>
          </p:cNvSpPr>
          <p:nvPr/>
        </p:nvSpPr>
        <p:spPr>
          <a:xfrm>
            <a:off x="461389" y="304803"/>
            <a:ext cx="8396863" cy="620359"/>
          </a:xfrm>
          <a:prstGeom prst="rect">
            <a:avLst/>
          </a:prstGeom>
        </p:spPr>
        <p:txBody>
          <a:bodyPr vert="horz" lIns="121914" tIns="60957" rIns="121914" bIns="60957" rtlCol="0" anchor="b" anchorCtr="0">
            <a:normAutofit/>
          </a:bodyPr>
          <a:lstStyle>
            <a:lvl1pPr algn="l" defTabSz="914400" rtl="0" eaLnBrk="1" latinLnBrk="0" hangingPunct="1">
              <a:lnSpc>
                <a:spcPct val="90000"/>
              </a:lnSpc>
              <a:spcBef>
                <a:spcPct val="0"/>
              </a:spcBef>
              <a:buNone/>
              <a:defRPr sz="2000" b="0" kern="1200">
                <a:solidFill>
                  <a:schemeClr val="tx1"/>
                </a:solidFill>
                <a:latin typeface="Arial" pitchFamily="34" charset="0"/>
                <a:ea typeface="+mj-ea"/>
                <a:cs typeface="Arial" pitchFamily="34" charset="0"/>
              </a:defRPr>
            </a:lvl1pPr>
          </a:lstStyle>
          <a:p>
            <a:r>
              <a:rPr lang="en-US" dirty="0" smtClean="0"/>
              <a:t>Delivery - Schedule</a:t>
            </a:r>
            <a:endParaRPr lang="en-US" dirty="0"/>
          </a:p>
        </p:txBody>
      </p:sp>
      <p:sp>
        <p:nvSpPr>
          <p:cNvPr id="9" name="Rectangle 26"/>
          <p:cNvSpPr>
            <a:spLocks noChangeArrowheads="1"/>
          </p:cNvSpPr>
          <p:nvPr/>
        </p:nvSpPr>
        <p:spPr bwMode="auto">
          <a:xfrm>
            <a:off x="531099" y="1337808"/>
            <a:ext cx="875110" cy="4453395"/>
          </a:xfrm>
          <a:prstGeom prst="rect">
            <a:avLst/>
          </a:prstGeom>
          <a:solidFill>
            <a:srgbClr val="422C8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51192" tIns="36566" rIns="21938" bIns="36566" numCol="1" anchor="ctr" anchorCtr="0" compatLnSpc="1">
            <a:prstTxWarp prst="textNoShape">
              <a:avLst/>
            </a:prstTxWarp>
          </a:bodyPr>
          <a:lstStyle/>
          <a:p>
            <a:pPr defTabSz="1219140">
              <a:lnSpc>
                <a:spcPct val="95000"/>
              </a:lnSpc>
            </a:pPr>
            <a:endParaRPr lang="en-US" sz="900" dirty="0">
              <a:solidFill>
                <a:srgbClr val="53565A"/>
              </a:solidFill>
            </a:endParaRPr>
          </a:p>
        </p:txBody>
      </p:sp>
      <p:grpSp>
        <p:nvGrpSpPr>
          <p:cNvPr id="18" name="Group 17"/>
          <p:cNvGrpSpPr/>
          <p:nvPr/>
        </p:nvGrpSpPr>
        <p:grpSpPr>
          <a:xfrm>
            <a:off x="676270" y="1568592"/>
            <a:ext cx="481031" cy="545220"/>
            <a:chOff x="8045450" y="5448300"/>
            <a:chExt cx="742950" cy="603250"/>
          </a:xfrm>
        </p:grpSpPr>
        <p:sp>
          <p:nvSpPr>
            <p:cNvPr id="20" name="Freeform 71"/>
            <p:cNvSpPr>
              <a:spLocks/>
            </p:cNvSpPr>
            <p:nvPr/>
          </p:nvSpPr>
          <p:spPr bwMode="auto">
            <a:xfrm>
              <a:off x="8175625" y="5594350"/>
              <a:ext cx="500062" cy="261938"/>
            </a:xfrm>
            <a:custGeom>
              <a:avLst/>
              <a:gdLst>
                <a:gd name="T0" fmla="*/ 15 w 315"/>
                <a:gd name="T1" fmla="*/ 165 h 165"/>
                <a:gd name="T2" fmla="*/ 0 w 315"/>
                <a:gd name="T3" fmla="*/ 153 h 165"/>
                <a:gd name="T4" fmla="*/ 86 w 315"/>
                <a:gd name="T5" fmla="*/ 40 h 165"/>
                <a:gd name="T6" fmla="*/ 189 w 315"/>
                <a:gd name="T7" fmla="*/ 113 h 165"/>
                <a:gd name="T8" fmla="*/ 303 w 315"/>
                <a:gd name="T9" fmla="*/ 0 h 165"/>
                <a:gd name="T10" fmla="*/ 315 w 315"/>
                <a:gd name="T11" fmla="*/ 12 h 165"/>
                <a:gd name="T12" fmla="*/ 192 w 315"/>
                <a:gd name="T13" fmla="*/ 137 h 165"/>
                <a:gd name="T14" fmla="*/ 88 w 315"/>
                <a:gd name="T15" fmla="*/ 66 h 165"/>
                <a:gd name="T16" fmla="*/ 15 w 315"/>
                <a:gd name="T17" fmla="*/ 165 h 165"/>
                <a:gd name="T18" fmla="*/ 15 w 315"/>
                <a:gd name="T19" fmla="*/ 165 h 165"/>
                <a:gd name="T20" fmla="*/ 15 w 315"/>
                <a:gd name="T21" fmla="*/ 165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5" h="165">
                  <a:moveTo>
                    <a:pt x="15" y="165"/>
                  </a:moveTo>
                  <a:lnTo>
                    <a:pt x="0" y="153"/>
                  </a:lnTo>
                  <a:lnTo>
                    <a:pt x="86" y="40"/>
                  </a:lnTo>
                  <a:lnTo>
                    <a:pt x="189" y="113"/>
                  </a:lnTo>
                  <a:lnTo>
                    <a:pt x="303" y="0"/>
                  </a:lnTo>
                  <a:lnTo>
                    <a:pt x="315" y="12"/>
                  </a:lnTo>
                  <a:lnTo>
                    <a:pt x="192" y="137"/>
                  </a:lnTo>
                  <a:lnTo>
                    <a:pt x="88" y="66"/>
                  </a:lnTo>
                  <a:lnTo>
                    <a:pt x="15" y="165"/>
                  </a:lnTo>
                  <a:lnTo>
                    <a:pt x="15" y="165"/>
                  </a:lnTo>
                  <a:lnTo>
                    <a:pt x="15" y="1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9140"/>
              <a:endParaRPr lang="en-US" sz="2400" dirty="0">
                <a:solidFill>
                  <a:srgbClr val="53565A"/>
                </a:solidFill>
              </a:endParaRPr>
            </a:p>
          </p:txBody>
        </p:sp>
        <p:sp>
          <p:nvSpPr>
            <p:cNvPr id="21" name="Freeform 72"/>
            <p:cNvSpPr>
              <a:spLocks/>
            </p:cNvSpPr>
            <p:nvPr/>
          </p:nvSpPr>
          <p:spPr bwMode="auto">
            <a:xfrm>
              <a:off x="8116888" y="5514975"/>
              <a:ext cx="141287" cy="139700"/>
            </a:xfrm>
            <a:custGeom>
              <a:avLst/>
              <a:gdLst>
                <a:gd name="T0" fmla="*/ 54 w 89"/>
                <a:gd name="T1" fmla="*/ 88 h 88"/>
                <a:gd name="T2" fmla="*/ 35 w 89"/>
                <a:gd name="T3" fmla="*/ 88 h 88"/>
                <a:gd name="T4" fmla="*/ 35 w 89"/>
                <a:gd name="T5" fmla="*/ 52 h 88"/>
                <a:gd name="T6" fmla="*/ 0 w 89"/>
                <a:gd name="T7" fmla="*/ 52 h 88"/>
                <a:gd name="T8" fmla="*/ 0 w 89"/>
                <a:gd name="T9" fmla="*/ 33 h 88"/>
                <a:gd name="T10" fmla="*/ 35 w 89"/>
                <a:gd name="T11" fmla="*/ 33 h 88"/>
                <a:gd name="T12" fmla="*/ 35 w 89"/>
                <a:gd name="T13" fmla="*/ 0 h 88"/>
                <a:gd name="T14" fmla="*/ 54 w 89"/>
                <a:gd name="T15" fmla="*/ 0 h 88"/>
                <a:gd name="T16" fmla="*/ 54 w 89"/>
                <a:gd name="T17" fmla="*/ 33 h 88"/>
                <a:gd name="T18" fmla="*/ 89 w 89"/>
                <a:gd name="T19" fmla="*/ 33 h 88"/>
                <a:gd name="T20" fmla="*/ 89 w 89"/>
                <a:gd name="T21" fmla="*/ 52 h 88"/>
                <a:gd name="T22" fmla="*/ 54 w 89"/>
                <a:gd name="T23" fmla="*/ 52 h 88"/>
                <a:gd name="T24" fmla="*/ 54 w 89"/>
                <a:gd name="T25" fmla="*/ 88 h 88"/>
                <a:gd name="T26" fmla="*/ 54 w 89"/>
                <a:gd name="T27" fmla="*/ 88 h 88"/>
                <a:gd name="T28" fmla="*/ 54 w 89"/>
                <a:gd name="T29" fmla="*/ 8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9" h="88">
                  <a:moveTo>
                    <a:pt x="54" y="88"/>
                  </a:moveTo>
                  <a:lnTo>
                    <a:pt x="35" y="88"/>
                  </a:lnTo>
                  <a:lnTo>
                    <a:pt x="35" y="52"/>
                  </a:lnTo>
                  <a:lnTo>
                    <a:pt x="0" y="52"/>
                  </a:lnTo>
                  <a:lnTo>
                    <a:pt x="0" y="33"/>
                  </a:lnTo>
                  <a:lnTo>
                    <a:pt x="35" y="33"/>
                  </a:lnTo>
                  <a:lnTo>
                    <a:pt x="35" y="0"/>
                  </a:lnTo>
                  <a:lnTo>
                    <a:pt x="54" y="0"/>
                  </a:lnTo>
                  <a:lnTo>
                    <a:pt x="54" y="33"/>
                  </a:lnTo>
                  <a:lnTo>
                    <a:pt x="89" y="33"/>
                  </a:lnTo>
                  <a:lnTo>
                    <a:pt x="89" y="52"/>
                  </a:lnTo>
                  <a:lnTo>
                    <a:pt x="54" y="52"/>
                  </a:lnTo>
                  <a:lnTo>
                    <a:pt x="54" y="88"/>
                  </a:lnTo>
                  <a:lnTo>
                    <a:pt x="54" y="88"/>
                  </a:lnTo>
                  <a:lnTo>
                    <a:pt x="54" y="8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9140"/>
              <a:endParaRPr lang="en-US" sz="2400" dirty="0">
                <a:solidFill>
                  <a:srgbClr val="53565A"/>
                </a:solidFill>
              </a:endParaRPr>
            </a:p>
          </p:txBody>
        </p:sp>
        <p:sp>
          <p:nvSpPr>
            <p:cNvPr id="22" name="Freeform 73"/>
            <p:cNvSpPr>
              <a:spLocks noEditPoints="1"/>
            </p:cNvSpPr>
            <p:nvPr/>
          </p:nvSpPr>
          <p:spPr bwMode="auto">
            <a:xfrm>
              <a:off x="8045450" y="5448300"/>
              <a:ext cx="742950" cy="603250"/>
            </a:xfrm>
            <a:custGeom>
              <a:avLst/>
              <a:gdLst>
                <a:gd name="T0" fmla="*/ 397 w 468"/>
                <a:gd name="T1" fmla="*/ 380 h 380"/>
                <a:gd name="T2" fmla="*/ 73 w 468"/>
                <a:gd name="T3" fmla="*/ 380 h 380"/>
                <a:gd name="T4" fmla="*/ 73 w 468"/>
                <a:gd name="T5" fmla="*/ 335 h 380"/>
                <a:gd name="T6" fmla="*/ 137 w 468"/>
                <a:gd name="T7" fmla="*/ 335 h 380"/>
                <a:gd name="T8" fmla="*/ 137 w 468"/>
                <a:gd name="T9" fmla="*/ 309 h 380"/>
                <a:gd name="T10" fmla="*/ 0 w 468"/>
                <a:gd name="T11" fmla="*/ 309 h 380"/>
                <a:gd name="T12" fmla="*/ 0 w 468"/>
                <a:gd name="T13" fmla="*/ 0 h 380"/>
                <a:gd name="T14" fmla="*/ 468 w 468"/>
                <a:gd name="T15" fmla="*/ 0 h 380"/>
                <a:gd name="T16" fmla="*/ 468 w 468"/>
                <a:gd name="T17" fmla="*/ 309 h 380"/>
                <a:gd name="T18" fmla="*/ 333 w 468"/>
                <a:gd name="T19" fmla="*/ 309 h 380"/>
                <a:gd name="T20" fmla="*/ 333 w 468"/>
                <a:gd name="T21" fmla="*/ 335 h 380"/>
                <a:gd name="T22" fmla="*/ 397 w 468"/>
                <a:gd name="T23" fmla="*/ 335 h 380"/>
                <a:gd name="T24" fmla="*/ 397 w 468"/>
                <a:gd name="T25" fmla="*/ 380 h 380"/>
                <a:gd name="T26" fmla="*/ 397 w 468"/>
                <a:gd name="T27" fmla="*/ 380 h 380"/>
                <a:gd name="T28" fmla="*/ 397 w 468"/>
                <a:gd name="T29" fmla="*/ 380 h 380"/>
                <a:gd name="T30" fmla="*/ 383 w 468"/>
                <a:gd name="T31" fmla="*/ 349 h 380"/>
                <a:gd name="T32" fmla="*/ 87 w 468"/>
                <a:gd name="T33" fmla="*/ 349 h 380"/>
                <a:gd name="T34" fmla="*/ 87 w 468"/>
                <a:gd name="T35" fmla="*/ 366 h 380"/>
                <a:gd name="T36" fmla="*/ 383 w 468"/>
                <a:gd name="T37" fmla="*/ 366 h 380"/>
                <a:gd name="T38" fmla="*/ 383 w 468"/>
                <a:gd name="T39" fmla="*/ 349 h 380"/>
                <a:gd name="T40" fmla="*/ 383 w 468"/>
                <a:gd name="T41" fmla="*/ 349 h 380"/>
                <a:gd name="T42" fmla="*/ 383 w 468"/>
                <a:gd name="T43" fmla="*/ 349 h 380"/>
                <a:gd name="T44" fmla="*/ 319 w 468"/>
                <a:gd name="T45" fmla="*/ 309 h 380"/>
                <a:gd name="T46" fmla="*/ 149 w 468"/>
                <a:gd name="T47" fmla="*/ 309 h 380"/>
                <a:gd name="T48" fmla="*/ 149 w 468"/>
                <a:gd name="T49" fmla="*/ 335 h 380"/>
                <a:gd name="T50" fmla="*/ 319 w 468"/>
                <a:gd name="T51" fmla="*/ 335 h 380"/>
                <a:gd name="T52" fmla="*/ 319 w 468"/>
                <a:gd name="T53" fmla="*/ 309 h 380"/>
                <a:gd name="T54" fmla="*/ 319 w 468"/>
                <a:gd name="T55" fmla="*/ 309 h 380"/>
                <a:gd name="T56" fmla="*/ 319 w 468"/>
                <a:gd name="T57" fmla="*/ 309 h 380"/>
                <a:gd name="T58" fmla="*/ 16 w 468"/>
                <a:gd name="T59" fmla="*/ 290 h 380"/>
                <a:gd name="T60" fmla="*/ 449 w 468"/>
                <a:gd name="T61" fmla="*/ 290 h 380"/>
                <a:gd name="T62" fmla="*/ 449 w 468"/>
                <a:gd name="T63" fmla="*/ 16 h 380"/>
                <a:gd name="T64" fmla="*/ 16 w 468"/>
                <a:gd name="T65" fmla="*/ 16 h 380"/>
                <a:gd name="T66" fmla="*/ 16 w 468"/>
                <a:gd name="T67" fmla="*/ 290 h 380"/>
                <a:gd name="T68" fmla="*/ 16 w 468"/>
                <a:gd name="T69" fmla="*/ 290 h 380"/>
                <a:gd name="T70" fmla="*/ 16 w 468"/>
                <a:gd name="T71" fmla="*/ 29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68" h="380">
                  <a:moveTo>
                    <a:pt x="397" y="380"/>
                  </a:moveTo>
                  <a:lnTo>
                    <a:pt x="73" y="380"/>
                  </a:lnTo>
                  <a:lnTo>
                    <a:pt x="73" y="335"/>
                  </a:lnTo>
                  <a:lnTo>
                    <a:pt x="137" y="335"/>
                  </a:lnTo>
                  <a:lnTo>
                    <a:pt x="137" y="309"/>
                  </a:lnTo>
                  <a:lnTo>
                    <a:pt x="0" y="309"/>
                  </a:lnTo>
                  <a:lnTo>
                    <a:pt x="0" y="0"/>
                  </a:lnTo>
                  <a:lnTo>
                    <a:pt x="468" y="0"/>
                  </a:lnTo>
                  <a:lnTo>
                    <a:pt x="468" y="309"/>
                  </a:lnTo>
                  <a:lnTo>
                    <a:pt x="333" y="309"/>
                  </a:lnTo>
                  <a:lnTo>
                    <a:pt x="333" y="335"/>
                  </a:lnTo>
                  <a:lnTo>
                    <a:pt x="397" y="335"/>
                  </a:lnTo>
                  <a:lnTo>
                    <a:pt x="397" y="380"/>
                  </a:lnTo>
                  <a:lnTo>
                    <a:pt x="397" y="380"/>
                  </a:lnTo>
                  <a:lnTo>
                    <a:pt x="397" y="380"/>
                  </a:lnTo>
                  <a:close/>
                  <a:moveTo>
                    <a:pt x="383" y="349"/>
                  </a:moveTo>
                  <a:lnTo>
                    <a:pt x="87" y="349"/>
                  </a:lnTo>
                  <a:lnTo>
                    <a:pt x="87" y="366"/>
                  </a:lnTo>
                  <a:lnTo>
                    <a:pt x="383" y="366"/>
                  </a:lnTo>
                  <a:lnTo>
                    <a:pt x="383" y="349"/>
                  </a:lnTo>
                  <a:lnTo>
                    <a:pt x="383" y="349"/>
                  </a:lnTo>
                  <a:lnTo>
                    <a:pt x="383" y="349"/>
                  </a:lnTo>
                  <a:close/>
                  <a:moveTo>
                    <a:pt x="319" y="309"/>
                  </a:moveTo>
                  <a:lnTo>
                    <a:pt x="149" y="309"/>
                  </a:lnTo>
                  <a:lnTo>
                    <a:pt x="149" y="335"/>
                  </a:lnTo>
                  <a:lnTo>
                    <a:pt x="319" y="335"/>
                  </a:lnTo>
                  <a:lnTo>
                    <a:pt x="319" y="309"/>
                  </a:lnTo>
                  <a:lnTo>
                    <a:pt x="319" y="309"/>
                  </a:lnTo>
                  <a:lnTo>
                    <a:pt x="319" y="309"/>
                  </a:lnTo>
                  <a:close/>
                  <a:moveTo>
                    <a:pt x="16" y="290"/>
                  </a:moveTo>
                  <a:lnTo>
                    <a:pt x="449" y="290"/>
                  </a:lnTo>
                  <a:lnTo>
                    <a:pt x="449" y="16"/>
                  </a:lnTo>
                  <a:lnTo>
                    <a:pt x="16" y="16"/>
                  </a:lnTo>
                  <a:lnTo>
                    <a:pt x="16" y="290"/>
                  </a:lnTo>
                  <a:lnTo>
                    <a:pt x="16" y="290"/>
                  </a:lnTo>
                  <a:lnTo>
                    <a:pt x="16" y="29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9140"/>
              <a:endParaRPr lang="en-US" sz="2400" dirty="0">
                <a:solidFill>
                  <a:srgbClr val="53565A"/>
                </a:solidFill>
              </a:endParaRPr>
            </a:p>
          </p:txBody>
        </p:sp>
      </p:grpSp>
      <p:sp>
        <p:nvSpPr>
          <p:cNvPr id="14" name="Text Placeholder 4"/>
          <p:cNvSpPr txBox="1">
            <a:spLocks/>
          </p:cNvSpPr>
          <p:nvPr/>
        </p:nvSpPr>
        <p:spPr>
          <a:xfrm>
            <a:off x="1406209" y="1337806"/>
            <a:ext cx="4464239" cy="4453394"/>
          </a:xfrm>
          <a:prstGeom prst="rect">
            <a:avLst/>
          </a:prstGeom>
        </p:spPr>
        <p:txBody>
          <a:bodyPr wrap="square" lIns="131829" tIns="0" rIns="91440" bIns="0" anchor="t"/>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b="1" spc="-50" dirty="0">
                <a:gradFill>
                  <a:gsLst>
                    <a:gs pos="5417">
                      <a:schemeClr val="tx1"/>
                    </a:gs>
                    <a:gs pos="28000">
                      <a:schemeClr val="tx1"/>
                    </a:gs>
                  </a:gsLst>
                  <a:lin ang="5400000" scaled="0"/>
                </a:gradFill>
                <a:latin typeface="+mn-lt"/>
              </a:rPr>
              <a:t>Schedule</a:t>
            </a:r>
          </a:p>
          <a:p>
            <a:pPr>
              <a:lnSpc>
                <a:spcPct val="100000"/>
              </a:lnSpc>
              <a:spcBef>
                <a:spcPts val="0"/>
              </a:spcBef>
              <a:buSzTx/>
            </a:pPr>
            <a:endParaRPr lang="en-US" sz="1600" b="1" u="sng" spc="-50" dirty="0">
              <a:gradFill>
                <a:gsLst>
                  <a:gs pos="5417">
                    <a:schemeClr val="tx1"/>
                  </a:gs>
                  <a:gs pos="28000">
                    <a:schemeClr val="tx1"/>
                  </a:gs>
                </a:gsLst>
                <a:lin ang="5400000" scaled="0"/>
              </a:gradFill>
              <a:latin typeface="+mn-lt"/>
            </a:endParaRPr>
          </a:p>
          <a:p>
            <a:pPr>
              <a:lnSpc>
                <a:spcPct val="100000"/>
              </a:lnSpc>
              <a:spcBef>
                <a:spcPts val="0"/>
              </a:spcBef>
              <a:buSzTx/>
            </a:pPr>
            <a:r>
              <a:rPr lang="en-US" sz="1600" b="1" u="sng" spc="-50" dirty="0">
                <a:gradFill>
                  <a:gsLst>
                    <a:gs pos="5417">
                      <a:schemeClr val="tx1"/>
                    </a:gs>
                    <a:gs pos="28000">
                      <a:schemeClr val="tx1"/>
                    </a:gs>
                  </a:gsLst>
                  <a:lin ang="5400000" scaled="0"/>
                </a:gradFill>
                <a:latin typeface="+mn-lt"/>
              </a:rPr>
              <a:t>What is changing?</a:t>
            </a:r>
          </a:p>
          <a:p>
            <a:pPr marL="171450" indent="-171450" defTabSz="914400">
              <a:lnSpc>
                <a:spcPct val="100000"/>
              </a:lnSpc>
              <a:spcBef>
                <a:spcPts val="0"/>
              </a:spcBef>
              <a:buSzTx/>
              <a:buFont typeface="Arial" panose="020B0604020202020204" pitchFamily="34" charset="0"/>
              <a:buChar char="•"/>
            </a:pPr>
            <a:r>
              <a:rPr lang="en-US" sz="1400" dirty="0">
                <a:gradFill>
                  <a:gsLst>
                    <a:gs pos="5417">
                      <a:srgbClr val="53565A"/>
                    </a:gs>
                    <a:gs pos="28000">
                      <a:srgbClr val="53565A"/>
                    </a:gs>
                  </a:gsLst>
                  <a:lin ang="5400000" scaled="0"/>
                </a:gradFill>
                <a:latin typeface="+mn-lt"/>
              </a:rPr>
              <a:t>The Schedule delivery measure remains unchanged but will now be collected automatically from CA Agile rather than gathered through Tracker entries. Sprinting and Flow projects will be exempted from this measure.</a:t>
            </a:r>
          </a:p>
          <a:p>
            <a:pPr>
              <a:lnSpc>
                <a:spcPct val="100000"/>
              </a:lnSpc>
              <a:spcBef>
                <a:spcPts val="0"/>
              </a:spcBef>
              <a:buSzTx/>
            </a:pPr>
            <a:endParaRPr lang="en-US" sz="1400" dirty="0">
              <a:gradFill>
                <a:gsLst>
                  <a:gs pos="5417">
                    <a:schemeClr val="tx1"/>
                  </a:gs>
                  <a:gs pos="28000">
                    <a:schemeClr val="tx1"/>
                  </a:gs>
                </a:gsLst>
                <a:lin ang="5400000" scaled="0"/>
              </a:gradFill>
              <a:latin typeface="+mn-lt"/>
            </a:endParaRPr>
          </a:p>
          <a:p>
            <a:pPr lvl="0" defTabSz="914400">
              <a:lnSpc>
                <a:spcPct val="100000"/>
              </a:lnSpc>
              <a:spcBef>
                <a:spcPts val="0"/>
              </a:spcBef>
              <a:buSzTx/>
            </a:pPr>
            <a:r>
              <a:rPr lang="en-US" sz="1600" b="1" u="sng" spc="-50" dirty="0">
                <a:gradFill>
                  <a:gsLst>
                    <a:gs pos="5417">
                      <a:srgbClr val="53565A"/>
                    </a:gs>
                    <a:gs pos="28000">
                      <a:srgbClr val="53565A"/>
                    </a:gs>
                  </a:gsLst>
                  <a:lin ang="5400000" scaled="0"/>
                </a:gradFill>
                <a:latin typeface="+mn-lt"/>
              </a:rPr>
              <a:t>Schedule Delivery</a:t>
            </a:r>
            <a:r>
              <a:rPr lang="en-US" sz="1600" b="1" spc="-50" dirty="0">
                <a:gradFill>
                  <a:gsLst>
                    <a:gs pos="5417">
                      <a:srgbClr val="53565A"/>
                    </a:gs>
                    <a:gs pos="28000">
                      <a:srgbClr val="53565A"/>
                    </a:gs>
                  </a:gsLst>
                  <a:lin ang="5400000" scaled="0"/>
                </a:gradFill>
                <a:latin typeface="+mn-lt"/>
              </a:rPr>
              <a:t> </a:t>
            </a:r>
            <a:r>
              <a:rPr lang="en-US" sz="1600" dirty="0">
                <a:solidFill>
                  <a:srgbClr val="FFC000"/>
                </a:solidFill>
                <a:latin typeface="+mn-lt"/>
              </a:rPr>
              <a:t>(updated)</a:t>
            </a:r>
            <a:endParaRPr lang="en-US" sz="1600" i="1" spc="-50" dirty="0">
              <a:solidFill>
                <a:srgbClr val="FFC000"/>
              </a:solidFill>
              <a:latin typeface="+mn-lt"/>
            </a:endParaRPr>
          </a:p>
          <a:p>
            <a:pPr marL="171450" indent="-171450" defTabSz="914400">
              <a:lnSpc>
                <a:spcPct val="100000"/>
              </a:lnSpc>
              <a:spcBef>
                <a:spcPts val="0"/>
              </a:spcBef>
              <a:buSzTx/>
              <a:buFont typeface="Arial" panose="020B0604020202020204" pitchFamily="34" charset="0"/>
              <a:buChar char="•"/>
            </a:pPr>
            <a:r>
              <a:rPr lang="en-US" sz="1400" dirty="0">
                <a:gradFill>
                  <a:gsLst>
                    <a:gs pos="5417">
                      <a:srgbClr val="53565A"/>
                    </a:gs>
                    <a:gs pos="28000">
                      <a:srgbClr val="53565A"/>
                    </a:gs>
                  </a:gsLst>
                  <a:lin ang="5400000" scaled="0"/>
                </a:gradFill>
                <a:latin typeface="+mn-lt"/>
              </a:rPr>
              <a:t>Assessed by comparing the actual release end date to the committed release end date.  If the actual date exceeds 10% beyond your original committed date, you fail. </a:t>
            </a:r>
          </a:p>
          <a:p>
            <a:pPr marL="171450" lvl="0" indent="-171450" defTabSz="914400">
              <a:lnSpc>
                <a:spcPct val="100000"/>
              </a:lnSpc>
              <a:spcBef>
                <a:spcPts val="0"/>
              </a:spcBef>
              <a:buSzTx/>
              <a:buFont typeface="Arial" panose="020B0604020202020204" pitchFamily="34" charset="0"/>
              <a:buChar char="•"/>
            </a:pPr>
            <a:endParaRPr lang="en-US" sz="1100" dirty="0">
              <a:gradFill>
                <a:gsLst>
                  <a:gs pos="5417">
                    <a:srgbClr val="53565A"/>
                  </a:gs>
                  <a:gs pos="28000">
                    <a:srgbClr val="53565A"/>
                  </a:gs>
                </a:gsLst>
                <a:lin ang="5400000" scaled="0"/>
              </a:gradFill>
              <a:latin typeface="+mn-lt"/>
            </a:endParaRPr>
          </a:p>
          <a:p>
            <a:pPr marL="171450" lvl="0" indent="-171450" defTabSz="914400">
              <a:lnSpc>
                <a:spcPct val="100000"/>
              </a:lnSpc>
              <a:spcBef>
                <a:spcPts val="0"/>
              </a:spcBef>
              <a:buSzTx/>
              <a:buFont typeface="Arial" panose="020B0604020202020204" pitchFamily="34" charset="0"/>
              <a:buChar char="•"/>
            </a:pPr>
            <a:r>
              <a:rPr lang="en-US" sz="1400" dirty="0">
                <a:gradFill>
                  <a:gsLst>
                    <a:gs pos="5417">
                      <a:srgbClr val="53565A"/>
                    </a:gs>
                    <a:gs pos="28000">
                      <a:srgbClr val="53565A"/>
                    </a:gs>
                  </a:gsLst>
                  <a:lin ang="5400000" scaled="0"/>
                </a:gradFill>
                <a:latin typeface="+mn-lt"/>
              </a:rPr>
              <a:t>Target:  PI completion will be within a variance of  10% of PI duration from the planned end date in the CA Agile Release object.</a:t>
            </a:r>
          </a:p>
        </p:txBody>
      </p:sp>
      <p:sp>
        <p:nvSpPr>
          <p:cNvPr id="16" name="TextBox 15"/>
          <p:cNvSpPr txBox="1"/>
          <p:nvPr/>
        </p:nvSpPr>
        <p:spPr>
          <a:xfrm>
            <a:off x="5952744" y="1337808"/>
            <a:ext cx="2450592" cy="4453393"/>
          </a:xfrm>
          <a:prstGeom prst="rect">
            <a:avLst/>
          </a:prstGeom>
          <a:solidFill>
            <a:schemeClr val="tx1">
              <a:lumMod val="20000"/>
              <a:lumOff val="80000"/>
            </a:schemeClr>
          </a:solidFill>
        </p:spPr>
        <p:txBody>
          <a:bodyPr wrap="square" lIns="27432" tIns="0" rIns="27432" bIns="0" rtlCol="0">
            <a:noAutofit/>
          </a:bodyPr>
          <a:lstStyle/>
          <a:p>
            <a:pPr>
              <a:lnSpc>
                <a:spcPct val="90000"/>
              </a:lnSpc>
              <a:spcAft>
                <a:spcPts val="200"/>
              </a:spcAft>
            </a:pPr>
            <a:r>
              <a:rPr lang="en-US" sz="1400" b="1" spc="-50" dirty="0">
                <a:gradFill>
                  <a:gsLst>
                    <a:gs pos="5417">
                      <a:schemeClr val="tx1"/>
                    </a:gs>
                    <a:gs pos="28000">
                      <a:schemeClr val="tx1"/>
                    </a:gs>
                  </a:gsLst>
                  <a:lin ang="5400000" scaled="0"/>
                </a:gradFill>
              </a:rPr>
              <a:t>Enabling this </a:t>
            </a:r>
            <a:r>
              <a:rPr lang="en-US" sz="1400" b="1" spc="-50" dirty="0" smtClean="0">
                <a:gradFill>
                  <a:gsLst>
                    <a:gs pos="5417">
                      <a:schemeClr val="tx1"/>
                    </a:gs>
                    <a:gs pos="28000">
                      <a:schemeClr val="tx1"/>
                    </a:gs>
                  </a:gsLst>
                  <a:lin ang="5400000" scaled="0"/>
                </a:gradFill>
              </a:rPr>
              <a:t>Measure</a:t>
            </a:r>
          </a:p>
          <a:p>
            <a:pPr>
              <a:lnSpc>
                <a:spcPct val="90000"/>
              </a:lnSpc>
              <a:spcAft>
                <a:spcPts val="200"/>
              </a:spcAft>
            </a:pPr>
            <a:endParaRPr lang="en-US" sz="1400" b="1" spc="-50" dirty="0">
              <a:gradFill>
                <a:gsLst>
                  <a:gs pos="5417">
                    <a:schemeClr val="tx1"/>
                  </a:gs>
                  <a:gs pos="28000">
                    <a:schemeClr val="tx1"/>
                  </a:gs>
                </a:gsLst>
                <a:lin ang="5400000" scaled="0"/>
              </a:gradFill>
            </a:endParaRPr>
          </a:p>
          <a:p>
            <a:pPr lvl="0">
              <a:lnSpc>
                <a:spcPct val="90000"/>
              </a:lnSpc>
              <a:spcAft>
                <a:spcPts val="200"/>
              </a:spcAft>
            </a:pPr>
            <a:r>
              <a:rPr lang="en-US" sz="1400" b="1" spc="-50" dirty="0">
                <a:gradFill>
                  <a:gsLst>
                    <a:gs pos="5417">
                      <a:srgbClr val="53565A"/>
                    </a:gs>
                    <a:gs pos="28000">
                      <a:srgbClr val="53565A"/>
                    </a:gs>
                  </a:gsLst>
                  <a:lin ang="5400000" scaled="0"/>
                </a:gradFill>
              </a:rPr>
              <a:t>Release Guidance</a:t>
            </a:r>
          </a:p>
          <a:p>
            <a:pPr marL="171450" lvl="0" indent="-171450">
              <a:lnSpc>
                <a:spcPct val="90000"/>
              </a:lnSpc>
              <a:spcAft>
                <a:spcPts val="200"/>
              </a:spcAft>
              <a:buFontTx/>
              <a:buChar char="-"/>
            </a:pPr>
            <a:r>
              <a:rPr lang="en-US" sz="1400" dirty="0" smtClean="0">
                <a:gradFill>
                  <a:gsLst>
                    <a:gs pos="5417">
                      <a:srgbClr val="53565A"/>
                    </a:gs>
                    <a:gs pos="28000">
                      <a:srgbClr val="53565A"/>
                    </a:gs>
                  </a:gsLst>
                  <a:lin ang="5400000" scaled="0"/>
                </a:gradFill>
              </a:rPr>
              <a:t>The start and end dates in the Release time box object must be populated before execution on a planning increment starts and be maintained to reflect and time box beginning and end date changes made. </a:t>
            </a:r>
          </a:p>
          <a:p>
            <a:pPr marL="171450" lvl="0" indent="-171450">
              <a:lnSpc>
                <a:spcPct val="90000"/>
              </a:lnSpc>
              <a:spcAft>
                <a:spcPts val="200"/>
              </a:spcAft>
              <a:buFontTx/>
              <a:buChar char="-"/>
            </a:pPr>
            <a:r>
              <a:rPr lang="en-US" sz="1400" dirty="0" smtClean="0">
                <a:gradFill>
                  <a:gsLst>
                    <a:gs pos="5417">
                      <a:srgbClr val="53565A"/>
                    </a:gs>
                    <a:gs pos="28000">
                      <a:srgbClr val="53565A"/>
                    </a:gs>
                  </a:gsLst>
                  <a:lin ang="5400000" scaled="0"/>
                </a:gradFill>
              </a:rPr>
              <a:t>Time box end dates do not need to correlate to software releases (delivery of code for production use) – a </a:t>
            </a:r>
            <a:r>
              <a:rPr lang="en-US" sz="1400" dirty="0" err="1" smtClean="0">
                <a:gradFill>
                  <a:gsLst>
                    <a:gs pos="5417">
                      <a:srgbClr val="53565A"/>
                    </a:gs>
                    <a:gs pos="28000">
                      <a:srgbClr val="53565A"/>
                    </a:gs>
                  </a:gsLst>
                  <a:lin ang="5400000" scaled="0"/>
                </a:gradFill>
              </a:rPr>
              <a:t>timebox</a:t>
            </a:r>
            <a:r>
              <a:rPr lang="en-US" sz="1400" dirty="0" smtClean="0">
                <a:gradFill>
                  <a:gsLst>
                    <a:gs pos="5417">
                      <a:srgbClr val="53565A"/>
                    </a:gs>
                    <a:gs pos="28000">
                      <a:srgbClr val="53565A"/>
                    </a:gs>
                  </a:gsLst>
                  <a:lin ang="5400000" scaled="0"/>
                </a:gradFill>
              </a:rPr>
              <a:t> can contain one, many, or no releases to production.</a:t>
            </a:r>
            <a:endParaRPr lang="en-US" sz="1400" dirty="0">
              <a:gradFill>
                <a:gsLst>
                  <a:gs pos="5417">
                    <a:srgbClr val="53565A"/>
                  </a:gs>
                  <a:gs pos="28000">
                    <a:srgbClr val="53565A"/>
                  </a:gs>
                </a:gsLst>
                <a:lin ang="5400000" scaled="0"/>
              </a:gradFill>
            </a:endParaRPr>
          </a:p>
        </p:txBody>
      </p:sp>
    </p:spTree>
    <p:extLst>
      <p:ext uri="{BB962C8B-B14F-4D97-AF65-F5344CB8AC3E}">
        <p14:creationId xmlns:p14="http://schemas.microsoft.com/office/powerpoint/2010/main" val="38878548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9" name="Slide Number Placeholder 3"/>
          <p:cNvSpPr>
            <a:spLocks noGrp="1"/>
          </p:cNvSpPr>
          <p:nvPr>
            <p:ph type="sldNum" sz="quarter" idx="4294967295"/>
          </p:nvPr>
        </p:nvSpPr>
        <p:spPr>
          <a:xfrm>
            <a:off x="8382000" y="6580188"/>
            <a:ext cx="304800" cy="152400"/>
          </a:xfrm>
          <a:prstGeom prst="rect">
            <a:avLst/>
          </a:prstGeom>
          <a:noFill/>
        </p:spPr>
        <p:txBody>
          <a:bodyPr/>
          <a:lstStyle>
            <a:lvl1pPr algn="l" eaLnBrk="0" hangingPunct="0">
              <a:defRPr sz="2000">
                <a:solidFill>
                  <a:schemeClr val="tx1"/>
                </a:solidFill>
                <a:latin typeface="Arial" pitchFamily="34" charset="0"/>
                <a:ea typeface="Arial Unicode MS" pitchFamily="34" charset="-128"/>
                <a:cs typeface="Arial Unicode MS" pitchFamily="34" charset="-128"/>
              </a:defRPr>
            </a:lvl1pPr>
            <a:lvl2pPr marL="742950" indent="-285750" algn="l" eaLnBrk="0" hangingPunct="0">
              <a:buClr>
                <a:schemeClr val="tx1"/>
              </a:buClr>
              <a:buFont typeface="Arial" pitchFamily="34" charset="0"/>
              <a:buChar char="–"/>
              <a:defRPr sz="2000">
                <a:solidFill>
                  <a:schemeClr val="tx1"/>
                </a:solidFill>
                <a:latin typeface="Arial" pitchFamily="34" charset="0"/>
                <a:ea typeface="Arial Unicode MS" pitchFamily="34" charset="-128"/>
                <a:cs typeface="Arial Unicode MS" pitchFamily="34" charset="-128"/>
              </a:defRPr>
            </a:lvl2pPr>
            <a:lvl3pPr marL="1143000" indent="-228600" algn="l" eaLnBrk="0" hangingPunct="0">
              <a:defRPr sz="2000">
                <a:solidFill>
                  <a:schemeClr val="tx1"/>
                </a:solidFill>
                <a:latin typeface="Arial" pitchFamily="34" charset="0"/>
                <a:ea typeface="Arial Unicode MS" pitchFamily="34" charset="-128"/>
                <a:cs typeface="Arial Unicode MS" pitchFamily="34" charset="-128"/>
              </a:defRPr>
            </a:lvl3pPr>
            <a:lvl4pPr marL="1600200" indent="-228600" algn="l" eaLnBrk="0" hangingPunct="0">
              <a:buClr>
                <a:schemeClr val="tx1"/>
              </a:buClr>
              <a:buFont typeface="Arial" pitchFamily="34" charset="0"/>
              <a:buChar char="–"/>
              <a:defRPr sz="2000">
                <a:solidFill>
                  <a:schemeClr val="tx1"/>
                </a:solidFill>
                <a:latin typeface="Arial" pitchFamily="34" charset="0"/>
                <a:ea typeface="Arial Unicode MS" pitchFamily="34" charset="-128"/>
                <a:cs typeface="Arial Unicode MS" pitchFamily="34" charset="-128"/>
              </a:defRPr>
            </a:lvl4pPr>
            <a:lvl5pPr marL="2057400" indent="-228600" algn="l" eaLnBrk="0" hangingPunct="0">
              <a:defRPr sz="2000">
                <a:solidFill>
                  <a:schemeClr val="tx1"/>
                </a:solidFill>
                <a:latin typeface="Arial" pitchFamily="34" charset="0"/>
                <a:ea typeface="Arial Unicode MS" pitchFamily="34" charset="-128"/>
                <a:cs typeface="Arial Unicode MS" pitchFamily="34" charset="-128"/>
              </a:defRPr>
            </a:lvl5pPr>
            <a:lvl6pPr marL="2514600" indent="-228600" eaLnBrk="0" fontAlgn="base" hangingPunct="0">
              <a:lnSpc>
                <a:spcPct val="95000"/>
              </a:lnSpc>
              <a:spcBef>
                <a:spcPct val="0"/>
              </a:spcBef>
              <a:spcAft>
                <a:spcPct val="35000"/>
              </a:spcAft>
              <a:buClr>
                <a:schemeClr val="accent1"/>
              </a:buClr>
              <a:buChar char="•"/>
              <a:defRPr sz="2000">
                <a:solidFill>
                  <a:schemeClr val="tx1"/>
                </a:solidFill>
                <a:latin typeface="Arial" pitchFamily="34" charset="0"/>
                <a:ea typeface="Arial Unicode MS" pitchFamily="34" charset="-128"/>
                <a:cs typeface="Arial Unicode MS" pitchFamily="34" charset="-128"/>
              </a:defRPr>
            </a:lvl6pPr>
            <a:lvl7pPr marL="2971800" indent="-228600" eaLnBrk="0" fontAlgn="base" hangingPunct="0">
              <a:lnSpc>
                <a:spcPct val="95000"/>
              </a:lnSpc>
              <a:spcBef>
                <a:spcPct val="0"/>
              </a:spcBef>
              <a:spcAft>
                <a:spcPct val="35000"/>
              </a:spcAft>
              <a:buClr>
                <a:schemeClr val="accent1"/>
              </a:buClr>
              <a:buChar char="•"/>
              <a:defRPr sz="2000">
                <a:solidFill>
                  <a:schemeClr val="tx1"/>
                </a:solidFill>
                <a:latin typeface="Arial" pitchFamily="34" charset="0"/>
                <a:ea typeface="Arial Unicode MS" pitchFamily="34" charset="-128"/>
                <a:cs typeface="Arial Unicode MS" pitchFamily="34" charset="-128"/>
              </a:defRPr>
            </a:lvl7pPr>
            <a:lvl8pPr marL="3429000" indent="-228600" eaLnBrk="0" fontAlgn="base" hangingPunct="0">
              <a:lnSpc>
                <a:spcPct val="95000"/>
              </a:lnSpc>
              <a:spcBef>
                <a:spcPct val="0"/>
              </a:spcBef>
              <a:spcAft>
                <a:spcPct val="35000"/>
              </a:spcAft>
              <a:buClr>
                <a:schemeClr val="accent1"/>
              </a:buClr>
              <a:buChar char="•"/>
              <a:defRPr sz="2000">
                <a:solidFill>
                  <a:schemeClr val="tx1"/>
                </a:solidFill>
                <a:latin typeface="Arial" pitchFamily="34" charset="0"/>
                <a:ea typeface="Arial Unicode MS" pitchFamily="34" charset="-128"/>
                <a:cs typeface="Arial Unicode MS" pitchFamily="34" charset="-128"/>
              </a:defRPr>
            </a:lvl8pPr>
            <a:lvl9pPr marL="3886200" indent="-228600" eaLnBrk="0" fontAlgn="base" hangingPunct="0">
              <a:lnSpc>
                <a:spcPct val="95000"/>
              </a:lnSpc>
              <a:spcBef>
                <a:spcPct val="0"/>
              </a:spcBef>
              <a:spcAft>
                <a:spcPct val="35000"/>
              </a:spcAft>
              <a:buClr>
                <a:schemeClr val="accent1"/>
              </a:buClr>
              <a:buChar char="•"/>
              <a:defRPr sz="2000">
                <a:solidFill>
                  <a:schemeClr val="tx1"/>
                </a:solidFill>
                <a:latin typeface="Arial" pitchFamily="34" charset="0"/>
                <a:ea typeface="Arial Unicode MS" pitchFamily="34" charset="-128"/>
                <a:cs typeface="Arial Unicode MS" pitchFamily="34" charset="-128"/>
              </a:defRPr>
            </a:lvl9pPr>
          </a:lstStyle>
          <a:p>
            <a:pPr algn="r"/>
            <a:fld id="{21B8B175-FD57-48D2-8F71-BEFD08C0452B}" type="slidenum">
              <a:rPr lang="en-US" altLang="en-US" sz="800" smtClean="0">
                <a:solidFill>
                  <a:srgbClr val="53565A"/>
                </a:solidFill>
              </a:rPr>
              <a:pPr algn="r"/>
              <a:t>80</a:t>
            </a:fld>
            <a:endParaRPr lang="en-US" altLang="en-US" sz="800" dirty="0" smtClean="0">
              <a:solidFill>
                <a:srgbClr val="53565A"/>
              </a:solidFill>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285" y="1295401"/>
            <a:ext cx="8821557" cy="43767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Freeform 10"/>
          <p:cNvSpPr/>
          <p:nvPr/>
        </p:nvSpPr>
        <p:spPr>
          <a:xfrm rot="5400000">
            <a:off x="4143511" y="-4137660"/>
            <a:ext cx="887107" cy="9162427"/>
          </a:xfrm>
          <a:custGeom>
            <a:avLst/>
            <a:gdLst>
              <a:gd name="connsiteX0" fmla="*/ 0 w 7504416"/>
              <a:gd name="connsiteY0" fmla="*/ 0 h 612781"/>
              <a:gd name="connsiteX1" fmla="*/ 7504416 w 7504416"/>
              <a:gd name="connsiteY1" fmla="*/ 0 h 612781"/>
              <a:gd name="connsiteX2" fmla="*/ 7504416 w 7504416"/>
              <a:gd name="connsiteY2" fmla="*/ 612781 h 612781"/>
              <a:gd name="connsiteX3" fmla="*/ 0 w 7504416"/>
              <a:gd name="connsiteY3" fmla="*/ 612781 h 612781"/>
              <a:gd name="connsiteX4" fmla="*/ 0 w 7504416"/>
              <a:gd name="connsiteY4" fmla="*/ 0 h 612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04416" h="612781">
                <a:moveTo>
                  <a:pt x="0" y="0"/>
                </a:moveTo>
                <a:lnTo>
                  <a:pt x="7504416" y="0"/>
                </a:lnTo>
                <a:lnTo>
                  <a:pt x="7504416" y="612781"/>
                </a:lnTo>
                <a:lnTo>
                  <a:pt x="0" y="612781"/>
                </a:lnTo>
                <a:lnTo>
                  <a:pt x="0" y="0"/>
                </a:lnTo>
                <a:close/>
              </a:path>
            </a:pathLst>
          </a:custGeom>
          <a:solidFill>
            <a:srgbClr val="739600"/>
          </a:solidFill>
          <a:ln w="19050">
            <a:noFill/>
          </a:ln>
        </p:spPr>
        <p:txBody>
          <a:bodyPr wrap="square" lIns="0" tIns="91440" rIns="0" bIns="91440" rtlCol="0" anchor="ctr" anchorCtr="0">
            <a:noAutofit/>
          </a:bodyPr>
          <a:lstStyle/>
          <a:p>
            <a:pPr algn="ctr">
              <a:lnSpc>
                <a:spcPct val="95000"/>
              </a:lnSpc>
            </a:pPr>
            <a:endParaRPr lang="en-US" sz="1400" dirty="0">
              <a:solidFill>
                <a:schemeClr val="bg1"/>
              </a:solidFill>
              <a:latin typeface="Arial" pitchFamily="34" charset="0"/>
              <a:cs typeface="Arial" pitchFamily="34" charset="0"/>
            </a:endParaRPr>
          </a:p>
        </p:txBody>
      </p:sp>
      <p:sp>
        <p:nvSpPr>
          <p:cNvPr id="45058" name="Title 1"/>
          <p:cNvSpPr>
            <a:spLocks noGrp="1"/>
          </p:cNvSpPr>
          <p:nvPr>
            <p:ph type="title"/>
          </p:nvPr>
        </p:nvSpPr>
        <p:spPr>
          <a:xfrm>
            <a:off x="472261" y="137959"/>
            <a:ext cx="8229600" cy="611188"/>
          </a:xfrm>
        </p:spPr>
        <p:txBody>
          <a:bodyPr/>
          <a:lstStyle/>
          <a:p>
            <a:r>
              <a:rPr lang="en-US" altLang="en-US" sz="1800" b="0" dirty="0" smtClean="0">
                <a:solidFill>
                  <a:schemeClr val="bg1"/>
                </a:solidFill>
              </a:rPr>
              <a:t>Customer Defect Leakage</a:t>
            </a:r>
            <a:r>
              <a:rPr lang="en-US" altLang="en-US" dirty="0" smtClean="0">
                <a:solidFill>
                  <a:schemeClr val="bg1"/>
                </a:solidFill>
              </a:rPr>
              <a:t/>
            </a:r>
            <a:br>
              <a:rPr lang="en-US" altLang="en-US" dirty="0" smtClean="0">
                <a:solidFill>
                  <a:schemeClr val="bg1"/>
                </a:solidFill>
              </a:rPr>
            </a:br>
            <a:r>
              <a:rPr lang="en-US" altLang="en-US" dirty="0" smtClean="0">
                <a:solidFill>
                  <a:schemeClr val="bg1"/>
                </a:solidFill>
              </a:rPr>
              <a:t>Report Visualization</a:t>
            </a:r>
          </a:p>
        </p:txBody>
      </p:sp>
    </p:spTree>
    <p:extLst>
      <p:ext uri="{BB962C8B-B14F-4D97-AF65-F5344CB8AC3E}">
        <p14:creationId xmlns:p14="http://schemas.microsoft.com/office/powerpoint/2010/main" val="38060947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9" name="Slide Number Placeholder 3"/>
          <p:cNvSpPr>
            <a:spLocks noGrp="1"/>
          </p:cNvSpPr>
          <p:nvPr>
            <p:ph type="sldNum" sz="quarter" idx="4294967295"/>
          </p:nvPr>
        </p:nvSpPr>
        <p:spPr>
          <a:xfrm>
            <a:off x="8382000" y="6580188"/>
            <a:ext cx="304800" cy="152400"/>
          </a:xfrm>
          <a:prstGeom prst="rect">
            <a:avLst/>
          </a:prstGeom>
          <a:noFill/>
        </p:spPr>
        <p:txBody>
          <a:bodyPr/>
          <a:lstStyle>
            <a:lvl1pPr algn="l" eaLnBrk="0" hangingPunct="0">
              <a:defRPr sz="2000">
                <a:solidFill>
                  <a:schemeClr val="tx1"/>
                </a:solidFill>
                <a:latin typeface="Arial" pitchFamily="34" charset="0"/>
                <a:ea typeface="Arial Unicode MS" pitchFamily="34" charset="-128"/>
                <a:cs typeface="Arial Unicode MS" pitchFamily="34" charset="-128"/>
              </a:defRPr>
            </a:lvl1pPr>
            <a:lvl2pPr marL="742950" indent="-285750" algn="l" eaLnBrk="0" hangingPunct="0">
              <a:buClr>
                <a:schemeClr val="tx1"/>
              </a:buClr>
              <a:buFont typeface="Arial" pitchFamily="34" charset="0"/>
              <a:buChar char="–"/>
              <a:defRPr sz="2000">
                <a:solidFill>
                  <a:schemeClr val="tx1"/>
                </a:solidFill>
                <a:latin typeface="Arial" pitchFamily="34" charset="0"/>
                <a:ea typeface="Arial Unicode MS" pitchFamily="34" charset="-128"/>
                <a:cs typeface="Arial Unicode MS" pitchFamily="34" charset="-128"/>
              </a:defRPr>
            </a:lvl2pPr>
            <a:lvl3pPr marL="1143000" indent="-228600" algn="l" eaLnBrk="0" hangingPunct="0">
              <a:defRPr sz="2000">
                <a:solidFill>
                  <a:schemeClr val="tx1"/>
                </a:solidFill>
                <a:latin typeface="Arial" pitchFamily="34" charset="0"/>
                <a:ea typeface="Arial Unicode MS" pitchFamily="34" charset="-128"/>
                <a:cs typeface="Arial Unicode MS" pitchFamily="34" charset="-128"/>
              </a:defRPr>
            </a:lvl3pPr>
            <a:lvl4pPr marL="1600200" indent="-228600" algn="l" eaLnBrk="0" hangingPunct="0">
              <a:buClr>
                <a:schemeClr val="tx1"/>
              </a:buClr>
              <a:buFont typeface="Arial" pitchFamily="34" charset="0"/>
              <a:buChar char="–"/>
              <a:defRPr sz="2000">
                <a:solidFill>
                  <a:schemeClr val="tx1"/>
                </a:solidFill>
                <a:latin typeface="Arial" pitchFamily="34" charset="0"/>
                <a:ea typeface="Arial Unicode MS" pitchFamily="34" charset="-128"/>
                <a:cs typeface="Arial Unicode MS" pitchFamily="34" charset="-128"/>
              </a:defRPr>
            </a:lvl4pPr>
            <a:lvl5pPr marL="2057400" indent="-228600" algn="l" eaLnBrk="0" hangingPunct="0">
              <a:defRPr sz="2000">
                <a:solidFill>
                  <a:schemeClr val="tx1"/>
                </a:solidFill>
                <a:latin typeface="Arial" pitchFamily="34" charset="0"/>
                <a:ea typeface="Arial Unicode MS" pitchFamily="34" charset="-128"/>
                <a:cs typeface="Arial Unicode MS" pitchFamily="34" charset="-128"/>
              </a:defRPr>
            </a:lvl5pPr>
            <a:lvl6pPr marL="2514600" indent="-228600" eaLnBrk="0" fontAlgn="base" hangingPunct="0">
              <a:lnSpc>
                <a:spcPct val="95000"/>
              </a:lnSpc>
              <a:spcBef>
                <a:spcPct val="0"/>
              </a:spcBef>
              <a:spcAft>
                <a:spcPct val="35000"/>
              </a:spcAft>
              <a:buClr>
                <a:schemeClr val="accent1"/>
              </a:buClr>
              <a:buChar char="•"/>
              <a:defRPr sz="2000">
                <a:solidFill>
                  <a:schemeClr val="tx1"/>
                </a:solidFill>
                <a:latin typeface="Arial" pitchFamily="34" charset="0"/>
                <a:ea typeface="Arial Unicode MS" pitchFamily="34" charset="-128"/>
                <a:cs typeface="Arial Unicode MS" pitchFamily="34" charset="-128"/>
              </a:defRPr>
            </a:lvl6pPr>
            <a:lvl7pPr marL="2971800" indent="-228600" eaLnBrk="0" fontAlgn="base" hangingPunct="0">
              <a:lnSpc>
                <a:spcPct val="95000"/>
              </a:lnSpc>
              <a:spcBef>
                <a:spcPct val="0"/>
              </a:spcBef>
              <a:spcAft>
                <a:spcPct val="35000"/>
              </a:spcAft>
              <a:buClr>
                <a:schemeClr val="accent1"/>
              </a:buClr>
              <a:buChar char="•"/>
              <a:defRPr sz="2000">
                <a:solidFill>
                  <a:schemeClr val="tx1"/>
                </a:solidFill>
                <a:latin typeface="Arial" pitchFamily="34" charset="0"/>
                <a:ea typeface="Arial Unicode MS" pitchFamily="34" charset="-128"/>
                <a:cs typeface="Arial Unicode MS" pitchFamily="34" charset="-128"/>
              </a:defRPr>
            </a:lvl7pPr>
            <a:lvl8pPr marL="3429000" indent="-228600" eaLnBrk="0" fontAlgn="base" hangingPunct="0">
              <a:lnSpc>
                <a:spcPct val="95000"/>
              </a:lnSpc>
              <a:spcBef>
                <a:spcPct val="0"/>
              </a:spcBef>
              <a:spcAft>
                <a:spcPct val="35000"/>
              </a:spcAft>
              <a:buClr>
                <a:schemeClr val="accent1"/>
              </a:buClr>
              <a:buChar char="•"/>
              <a:defRPr sz="2000">
                <a:solidFill>
                  <a:schemeClr val="tx1"/>
                </a:solidFill>
                <a:latin typeface="Arial" pitchFamily="34" charset="0"/>
                <a:ea typeface="Arial Unicode MS" pitchFamily="34" charset="-128"/>
                <a:cs typeface="Arial Unicode MS" pitchFamily="34" charset="-128"/>
              </a:defRPr>
            </a:lvl8pPr>
            <a:lvl9pPr marL="3886200" indent="-228600" eaLnBrk="0" fontAlgn="base" hangingPunct="0">
              <a:lnSpc>
                <a:spcPct val="95000"/>
              </a:lnSpc>
              <a:spcBef>
                <a:spcPct val="0"/>
              </a:spcBef>
              <a:spcAft>
                <a:spcPct val="35000"/>
              </a:spcAft>
              <a:buClr>
                <a:schemeClr val="accent1"/>
              </a:buClr>
              <a:buChar char="•"/>
              <a:defRPr sz="2000">
                <a:solidFill>
                  <a:schemeClr val="tx1"/>
                </a:solidFill>
                <a:latin typeface="Arial" pitchFamily="34" charset="0"/>
                <a:ea typeface="Arial Unicode MS" pitchFamily="34" charset="-128"/>
                <a:cs typeface="Arial Unicode MS" pitchFamily="34" charset="-128"/>
              </a:defRPr>
            </a:lvl9pPr>
          </a:lstStyle>
          <a:p>
            <a:pPr algn="r"/>
            <a:fld id="{21B8B175-FD57-48D2-8F71-BEFD08C0452B}" type="slidenum">
              <a:rPr lang="en-US" altLang="en-US" sz="800" smtClean="0">
                <a:solidFill>
                  <a:srgbClr val="53565A"/>
                </a:solidFill>
              </a:rPr>
              <a:pPr algn="r"/>
              <a:t>81</a:t>
            </a:fld>
            <a:endParaRPr lang="en-US" altLang="en-US" sz="800" dirty="0" smtClean="0">
              <a:solidFill>
                <a:srgbClr val="53565A"/>
              </a:solidFill>
            </a:endParaRPr>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3" y="1447800"/>
            <a:ext cx="8360801" cy="41481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Freeform 6"/>
          <p:cNvSpPr/>
          <p:nvPr/>
        </p:nvSpPr>
        <p:spPr>
          <a:xfrm rot="5400000">
            <a:off x="4119236" y="-4137659"/>
            <a:ext cx="887107" cy="9162427"/>
          </a:xfrm>
          <a:custGeom>
            <a:avLst/>
            <a:gdLst>
              <a:gd name="connsiteX0" fmla="*/ 0 w 7504416"/>
              <a:gd name="connsiteY0" fmla="*/ 0 h 612781"/>
              <a:gd name="connsiteX1" fmla="*/ 7504416 w 7504416"/>
              <a:gd name="connsiteY1" fmla="*/ 0 h 612781"/>
              <a:gd name="connsiteX2" fmla="*/ 7504416 w 7504416"/>
              <a:gd name="connsiteY2" fmla="*/ 612781 h 612781"/>
              <a:gd name="connsiteX3" fmla="*/ 0 w 7504416"/>
              <a:gd name="connsiteY3" fmla="*/ 612781 h 612781"/>
              <a:gd name="connsiteX4" fmla="*/ 0 w 7504416"/>
              <a:gd name="connsiteY4" fmla="*/ 0 h 612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04416" h="612781">
                <a:moveTo>
                  <a:pt x="0" y="0"/>
                </a:moveTo>
                <a:lnTo>
                  <a:pt x="7504416" y="0"/>
                </a:lnTo>
                <a:lnTo>
                  <a:pt x="7504416" y="612781"/>
                </a:lnTo>
                <a:lnTo>
                  <a:pt x="0" y="612781"/>
                </a:lnTo>
                <a:lnTo>
                  <a:pt x="0" y="0"/>
                </a:lnTo>
                <a:close/>
              </a:path>
            </a:pathLst>
          </a:custGeom>
          <a:solidFill>
            <a:srgbClr val="739600"/>
          </a:solidFill>
          <a:ln w="19050">
            <a:noFill/>
          </a:ln>
        </p:spPr>
        <p:txBody>
          <a:bodyPr wrap="square" lIns="0" tIns="91440" rIns="0" bIns="91440" rtlCol="0" anchor="ctr" anchorCtr="0">
            <a:noAutofit/>
          </a:bodyPr>
          <a:lstStyle/>
          <a:p>
            <a:pPr algn="ctr">
              <a:lnSpc>
                <a:spcPct val="95000"/>
              </a:lnSpc>
            </a:pPr>
            <a:endParaRPr lang="en-US" sz="1400" dirty="0">
              <a:solidFill>
                <a:schemeClr val="bg1"/>
              </a:solidFill>
              <a:latin typeface="Arial" pitchFamily="34" charset="0"/>
              <a:cs typeface="Arial" pitchFamily="34" charset="0"/>
            </a:endParaRPr>
          </a:p>
        </p:txBody>
      </p:sp>
      <p:sp>
        <p:nvSpPr>
          <p:cNvPr id="45058" name="Title 1"/>
          <p:cNvSpPr>
            <a:spLocks noGrp="1"/>
          </p:cNvSpPr>
          <p:nvPr>
            <p:ph type="title"/>
          </p:nvPr>
        </p:nvSpPr>
        <p:spPr>
          <a:xfrm>
            <a:off x="446964" y="137960"/>
            <a:ext cx="8229600" cy="611188"/>
          </a:xfrm>
        </p:spPr>
        <p:txBody>
          <a:bodyPr/>
          <a:lstStyle/>
          <a:p>
            <a:r>
              <a:rPr lang="en-US" altLang="en-US" sz="1800" b="0" dirty="0" smtClean="0">
                <a:solidFill>
                  <a:schemeClr val="bg1"/>
                </a:solidFill>
              </a:rPr>
              <a:t>Customer Defect Leakage</a:t>
            </a:r>
            <a:r>
              <a:rPr lang="en-US" altLang="en-US" dirty="0" smtClean="0">
                <a:solidFill>
                  <a:schemeClr val="bg1"/>
                </a:solidFill>
              </a:rPr>
              <a:t/>
            </a:r>
            <a:br>
              <a:rPr lang="en-US" altLang="en-US" dirty="0" smtClean="0">
                <a:solidFill>
                  <a:schemeClr val="bg1"/>
                </a:solidFill>
              </a:rPr>
            </a:br>
            <a:r>
              <a:rPr lang="en-US" altLang="en-US" dirty="0" smtClean="0">
                <a:solidFill>
                  <a:schemeClr val="bg1"/>
                </a:solidFill>
              </a:rPr>
              <a:t>Reading the Report Visualization</a:t>
            </a:r>
          </a:p>
        </p:txBody>
      </p:sp>
    </p:spTree>
    <p:extLst>
      <p:ext uri="{BB962C8B-B14F-4D97-AF65-F5344CB8AC3E}">
        <p14:creationId xmlns:p14="http://schemas.microsoft.com/office/powerpoint/2010/main" val="6455334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9" name="Slide Number Placeholder 3"/>
          <p:cNvSpPr>
            <a:spLocks noGrp="1"/>
          </p:cNvSpPr>
          <p:nvPr>
            <p:ph type="sldNum" sz="quarter" idx="4294967295"/>
          </p:nvPr>
        </p:nvSpPr>
        <p:spPr>
          <a:xfrm>
            <a:off x="8382000" y="6580188"/>
            <a:ext cx="304800" cy="152400"/>
          </a:xfrm>
          <a:prstGeom prst="rect">
            <a:avLst/>
          </a:prstGeom>
          <a:noFill/>
        </p:spPr>
        <p:txBody>
          <a:bodyPr/>
          <a:lstStyle>
            <a:lvl1pPr algn="l" eaLnBrk="0" hangingPunct="0">
              <a:defRPr sz="2000">
                <a:solidFill>
                  <a:schemeClr val="tx1"/>
                </a:solidFill>
                <a:latin typeface="Arial" pitchFamily="34" charset="0"/>
                <a:ea typeface="Arial Unicode MS" pitchFamily="34" charset="-128"/>
                <a:cs typeface="Arial Unicode MS" pitchFamily="34" charset="-128"/>
              </a:defRPr>
            </a:lvl1pPr>
            <a:lvl2pPr marL="742950" indent="-285750" algn="l" eaLnBrk="0" hangingPunct="0">
              <a:buClr>
                <a:schemeClr val="tx1"/>
              </a:buClr>
              <a:buFont typeface="Arial" pitchFamily="34" charset="0"/>
              <a:buChar char="–"/>
              <a:defRPr sz="2000">
                <a:solidFill>
                  <a:schemeClr val="tx1"/>
                </a:solidFill>
                <a:latin typeface="Arial" pitchFamily="34" charset="0"/>
                <a:ea typeface="Arial Unicode MS" pitchFamily="34" charset="-128"/>
                <a:cs typeface="Arial Unicode MS" pitchFamily="34" charset="-128"/>
              </a:defRPr>
            </a:lvl2pPr>
            <a:lvl3pPr marL="1143000" indent="-228600" algn="l" eaLnBrk="0" hangingPunct="0">
              <a:defRPr sz="2000">
                <a:solidFill>
                  <a:schemeClr val="tx1"/>
                </a:solidFill>
                <a:latin typeface="Arial" pitchFamily="34" charset="0"/>
                <a:ea typeface="Arial Unicode MS" pitchFamily="34" charset="-128"/>
                <a:cs typeface="Arial Unicode MS" pitchFamily="34" charset="-128"/>
              </a:defRPr>
            </a:lvl3pPr>
            <a:lvl4pPr marL="1600200" indent="-228600" algn="l" eaLnBrk="0" hangingPunct="0">
              <a:buClr>
                <a:schemeClr val="tx1"/>
              </a:buClr>
              <a:buFont typeface="Arial" pitchFamily="34" charset="0"/>
              <a:buChar char="–"/>
              <a:defRPr sz="2000">
                <a:solidFill>
                  <a:schemeClr val="tx1"/>
                </a:solidFill>
                <a:latin typeface="Arial" pitchFamily="34" charset="0"/>
                <a:ea typeface="Arial Unicode MS" pitchFamily="34" charset="-128"/>
                <a:cs typeface="Arial Unicode MS" pitchFamily="34" charset="-128"/>
              </a:defRPr>
            </a:lvl4pPr>
            <a:lvl5pPr marL="2057400" indent="-228600" algn="l" eaLnBrk="0" hangingPunct="0">
              <a:defRPr sz="2000">
                <a:solidFill>
                  <a:schemeClr val="tx1"/>
                </a:solidFill>
                <a:latin typeface="Arial" pitchFamily="34" charset="0"/>
                <a:ea typeface="Arial Unicode MS" pitchFamily="34" charset="-128"/>
                <a:cs typeface="Arial Unicode MS" pitchFamily="34" charset="-128"/>
              </a:defRPr>
            </a:lvl5pPr>
            <a:lvl6pPr marL="2514600" indent="-228600" eaLnBrk="0" fontAlgn="base" hangingPunct="0">
              <a:lnSpc>
                <a:spcPct val="95000"/>
              </a:lnSpc>
              <a:spcBef>
                <a:spcPct val="0"/>
              </a:spcBef>
              <a:spcAft>
                <a:spcPct val="35000"/>
              </a:spcAft>
              <a:buClr>
                <a:schemeClr val="accent1"/>
              </a:buClr>
              <a:buChar char="•"/>
              <a:defRPr sz="2000">
                <a:solidFill>
                  <a:schemeClr val="tx1"/>
                </a:solidFill>
                <a:latin typeface="Arial" pitchFamily="34" charset="0"/>
                <a:ea typeface="Arial Unicode MS" pitchFamily="34" charset="-128"/>
                <a:cs typeface="Arial Unicode MS" pitchFamily="34" charset="-128"/>
              </a:defRPr>
            </a:lvl6pPr>
            <a:lvl7pPr marL="2971800" indent="-228600" eaLnBrk="0" fontAlgn="base" hangingPunct="0">
              <a:lnSpc>
                <a:spcPct val="95000"/>
              </a:lnSpc>
              <a:spcBef>
                <a:spcPct val="0"/>
              </a:spcBef>
              <a:spcAft>
                <a:spcPct val="35000"/>
              </a:spcAft>
              <a:buClr>
                <a:schemeClr val="accent1"/>
              </a:buClr>
              <a:buChar char="•"/>
              <a:defRPr sz="2000">
                <a:solidFill>
                  <a:schemeClr val="tx1"/>
                </a:solidFill>
                <a:latin typeface="Arial" pitchFamily="34" charset="0"/>
                <a:ea typeface="Arial Unicode MS" pitchFamily="34" charset="-128"/>
                <a:cs typeface="Arial Unicode MS" pitchFamily="34" charset="-128"/>
              </a:defRPr>
            </a:lvl7pPr>
            <a:lvl8pPr marL="3429000" indent="-228600" eaLnBrk="0" fontAlgn="base" hangingPunct="0">
              <a:lnSpc>
                <a:spcPct val="95000"/>
              </a:lnSpc>
              <a:spcBef>
                <a:spcPct val="0"/>
              </a:spcBef>
              <a:spcAft>
                <a:spcPct val="35000"/>
              </a:spcAft>
              <a:buClr>
                <a:schemeClr val="accent1"/>
              </a:buClr>
              <a:buChar char="•"/>
              <a:defRPr sz="2000">
                <a:solidFill>
                  <a:schemeClr val="tx1"/>
                </a:solidFill>
                <a:latin typeface="Arial" pitchFamily="34" charset="0"/>
                <a:ea typeface="Arial Unicode MS" pitchFamily="34" charset="-128"/>
                <a:cs typeface="Arial Unicode MS" pitchFamily="34" charset="-128"/>
              </a:defRPr>
            </a:lvl8pPr>
            <a:lvl9pPr marL="3886200" indent="-228600" eaLnBrk="0" fontAlgn="base" hangingPunct="0">
              <a:lnSpc>
                <a:spcPct val="95000"/>
              </a:lnSpc>
              <a:spcBef>
                <a:spcPct val="0"/>
              </a:spcBef>
              <a:spcAft>
                <a:spcPct val="35000"/>
              </a:spcAft>
              <a:buClr>
                <a:schemeClr val="accent1"/>
              </a:buClr>
              <a:buChar char="•"/>
              <a:defRPr sz="2000">
                <a:solidFill>
                  <a:schemeClr val="tx1"/>
                </a:solidFill>
                <a:latin typeface="Arial" pitchFamily="34" charset="0"/>
                <a:ea typeface="Arial Unicode MS" pitchFamily="34" charset="-128"/>
                <a:cs typeface="Arial Unicode MS" pitchFamily="34" charset="-128"/>
              </a:defRPr>
            </a:lvl9pPr>
          </a:lstStyle>
          <a:p>
            <a:pPr algn="r"/>
            <a:fld id="{21B8B175-FD57-48D2-8F71-BEFD08C0452B}" type="slidenum">
              <a:rPr lang="en-US" altLang="en-US" sz="800" smtClean="0">
                <a:solidFill>
                  <a:srgbClr val="53565A"/>
                </a:solidFill>
              </a:rPr>
              <a:pPr algn="r"/>
              <a:t>82</a:t>
            </a:fld>
            <a:endParaRPr lang="en-US" altLang="en-US" sz="800" dirty="0" smtClean="0">
              <a:solidFill>
                <a:srgbClr val="53565A"/>
              </a:solidFill>
            </a:endParaRPr>
          </a:p>
        </p:txBody>
      </p:sp>
      <p:sp>
        <p:nvSpPr>
          <p:cNvPr id="7" name="Freeform 6"/>
          <p:cNvSpPr/>
          <p:nvPr/>
        </p:nvSpPr>
        <p:spPr>
          <a:xfrm rot="5400000">
            <a:off x="4137662" y="-4137660"/>
            <a:ext cx="887107" cy="9162427"/>
          </a:xfrm>
          <a:custGeom>
            <a:avLst/>
            <a:gdLst>
              <a:gd name="connsiteX0" fmla="*/ 0 w 7504416"/>
              <a:gd name="connsiteY0" fmla="*/ 0 h 612781"/>
              <a:gd name="connsiteX1" fmla="*/ 7504416 w 7504416"/>
              <a:gd name="connsiteY1" fmla="*/ 0 h 612781"/>
              <a:gd name="connsiteX2" fmla="*/ 7504416 w 7504416"/>
              <a:gd name="connsiteY2" fmla="*/ 612781 h 612781"/>
              <a:gd name="connsiteX3" fmla="*/ 0 w 7504416"/>
              <a:gd name="connsiteY3" fmla="*/ 612781 h 612781"/>
              <a:gd name="connsiteX4" fmla="*/ 0 w 7504416"/>
              <a:gd name="connsiteY4" fmla="*/ 0 h 612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04416" h="612781">
                <a:moveTo>
                  <a:pt x="0" y="0"/>
                </a:moveTo>
                <a:lnTo>
                  <a:pt x="7504416" y="0"/>
                </a:lnTo>
                <a:lnTo>
                  <a:pt x="7504416" y="612781"/>
                </a:lnTo>
                <a:lnTo>
                  <a:pt x="0" y="612781"/>
                </a:lnTo>
                <a:lnTo>
                  <a:pt x="0" y="0"/>
                </a:lnTo>
                <a:close/>
              </a:path>
            </a:pathLst>
          </a:custGeom>
          <a:solidFill>
            <a:srgbClr val="739600"/>
          </a:solidFill>
          <a:ln w="19050">
            <a:noFill/>
          </a:ln>
        </p:spPr>
        <p:txBody>
          <a:bodyPr wrap="square" lIns="0" tIns="91440" rIns="0" bIns="91440" rtlCol="0" anchor="ctr" anchorCtr="0">
            <a:noAutofit/>
          </a:bodyPr>
          <a:lstStyle/>
          <a:p>
            <a:pPr algn="ctr">
              <a:lnSpc>
                <a:spcPct val="95000"/>
              </a:lnSpc>
            </a:pPr>
            <a:endParaRPr lang="en-US" sz="1400" dirty="0">
              <a:solidFill>
                <a:schemeClr val="bg1"/>
              </a:solidFill>
              <a:latin typeface="Arial" pitchFamily="34" charset="0"/>
              <a:cs typeface="Arial" pitchFamily="34" charset="0"/>
            </a:endParaRPr>
          </a:p>
        </p:txBody>
      </p:sp>
      <p:sp>
        <p:nvSpPr>
          <p:cNvPr id="45058" name="Title 1"/>
          <p:cNvSpPr>
            <a:spLocks noGrp="1"/>
          </p:cNvSpPr>
          <p:nvPr>
            <p:ph type="title"/>
          </p:nvPr>
        </p:nvSpPr>
        <p:spPr>
          <a:xfrm>
            <a:off x="304800" y="137959"/>
            <a:ext cx="8229600" cy="611188"/>
          </a:xfrm>
        </p:spPr>
        <p:txBody>
          <a:bodyPr/>
          <a:lstStyle/>
          <a:p>
            <a:r>
              <a:rPr lang="en-US" altLang="en-US" sz="1800" b="0" dirty="0" smtClean="0">
                <a:solidFill>
                  <a:schemeClr val="bg1"/>
                </a:solidFill>
              </a:rPr>
              <a:t>Customer Defect Leakage</a:t>
            </a:r>
            <a:r>
              <a:rPr lang="en-US" altLang="en-US" dirty="0" smtClean="0">
                <a:solidFill>
                  <a:schemeClr val="bg1"/>
                </a:solidFill>
              </a:rPr>
              <a:t/>
            </a:r>
            <a:br>
              <a:rPr lang="en-US" altLang="en-US" dirty="0" smtClean="0">
                <a:solidFill>
                  <a:schemeClr val="bg1"/>
                </a:solidFill>
              </a:rPr>
            </a:br>
            <a:r>
              <a:rPr lang="en-US" altLang="en-US" dirty="0" smtClean="0">
                <a:solidFill>
                  <a:schemeClr val="bg1"/>
                </a:solidFill>
              </a:rPr>
              <a:t>Reading the Report Visualization-</a:t>
            </a:r>
            <a:r>
              <a:rPr lang="en-US" altLang="en-US" dirty="0" err="1" smtClean="0">
                <a:solidFill>
                  <a:schemeClr val="bg1"/>
                </a:solidFill>
              </a:rPr>
              <a:t>Continue’d</a:t>
            </a:r>
            <a:endParaRPr lang="en-US" altLang="en-US" dirty="0" smtClean="0">
              <a:solidFill>
                <a:schemeClr val="bg1"/>
              </a:solidFill>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4020" y="1622063"/>
            <a:ext cx="8514387" cy="42243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640869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9" name="Slide Number Placeholder 3"/>
          <p:cNvSpPr>
            <a:spLocks noGrp="1"/>
          </p:cNvSpPr>
          <p:nvPr>
            <p:ph type="sldNum" sz="quarter" idx="4294967295"/>
          </p:nvPr>
        </p:nvSpPr>
        <p:spPr>
          <a:xfrm>
            <a:off x="8382000" y="6580188"/>
            <a:ext cx="304800" cy="152400"/>
          </a:xfrm>
          <a:prstGeom prst="rect">
            <a:avLst/>
          </a:prstGeom>
          <a:noFill/>
        </p:spPr>
        <p:txBody>
          <a:bodyPr/>
          <a:lstStyle>
            <a:lvl1pPr algn="l" eaLnBrk="0" hangingPunct="0">
              <a:defRPr sz="2000">
                <a:solidFill>
                  <a:schemeClr val="tx1"/>
                </a:solidFill>
                <a:latin typeface="Arial" pitchFamily="34" charset="0"/>
                <a:ea typeface="Arial Unicode MS" pitchFamily="34" charset="-128"/>
                <a:cs typeface="Arial Unicode MS" pitchFamily="34" charset="-128"/>
              </a:defRPr>
            </a:lvl1pPr>
            <a:lvl2pPr marL="742950" indent="-285750" algn="l" eaLnBrk="0" hangingPunct="0">
              <a:buClr>
                <a:schemeClr val="tx1"/>
              </a:buClr>
              <a:buFont typeface="Arial" pitchFamily="34" charset="0"/>
              <a:buChar char="–"/>
              <a:defRPr sz="2000">
                <a:solidFill>
                  <a:schemeClr val="tx1"/>
                </a:solidFill>
                <a:latin typeface="Arial" pitchFamily="34" charset="0"/>
                <a:ea typeface="Arial Unicode MS" pitchFamily="34" charset="-128"/>
                <a:cs typeface="Arial Unicode MS" pitchFamily="34" charset="-128"/>
              </a:defRPr>
            </a:lvl2pPr>
            <a:lvl3pPr marL="1143000" indent="-228600" algn="l" eaLnBrk="0" hangingPunct="0">
              <a:defRPr sz="2000">
                <a:solidFill>
                  <a:schemeClr val="tx1"/>
                </a:solidFill>
                <a:latin typeface="Arial" pitchFamily="34" charset="0"/>
                <a:ea typeface="Arial Unicode MS" pitchFamily="34" charset="-128"/>
                <a:cs typeface="Arial Unicode MS" pitchFamily="34" charset="-128"/>
              </a:defRPr>
            </a:lvl3pPr>
            <a:lvl4pPr marL="1600200" indent="-228600" algn="l" eaLnBrk="0" hangingPunct="0">
              <a:buClr>
                <a:schemeClr val="tx1"/>
              </a:buClr>
              <a:buFont typeface="Arial" pitchFamily="34" charset="0"/>
              <a:buChar char="–"/>
              <a:defRPr sz="2000">
                <a:solidFill>
                  <a:schemeClr val="tx1"/>
                </a:solidFill>
                <a:latin typeface="Arial" pitchFamily="34" charset="0"/>
                <a:ea typeface="Arial Unicode MS" pitchFamily="34" charset="-128"/>
                <a:cs typeface="Arial Unicode MS" pitchFamily="34" charset="-128"/>
              </a:defRPr>
            </a:lvl4pPr>
            <a:lvl5pPr marL="2057400" indent="-228600" algn="l" eaLnBrk="0" hangingPunct="0">
              <a:defRPr sz="2000">
                <a:solidFill>
                  <a:schemeClr val="tx1"/>
                </a:solidFill>
                <a:latin typeface="Arial" pitchFamily="34" charset="0"/>
                <a:ea typeface="Arial Unicode MS" pitchFamily="34" charset="-128"/>
                <a:cs typeface="Arial Unicode MS" pitchFamily="34" charset="-128"/>
              </a:defRPr>
            </a:lvl5pPr>
            <a:lvl6pPr marL="2514600" indent="-228600" eaLnBrk="0" fontAlgn="base" hangingPunct="0">
              <a:lnSpc>
                <a:spcPct val="95000"/>
              </a:lnSpc>
              <a:spcBef>
                <a:spcPct val="0"/>
              </a:spcBef>
              <a:spcAft>
                <a:spcPct val="35000"/>
              </a:spcAft>
              <a:buClr>
                <a:schemeClr val="accent1"/>
              </a:buClr>
              <a:buChar char="•"/>
              <a:defRPr sz="2000">
                <a:solidFill>
                  <a:schemeClr val="tx1"/>
                </a:solidFill>
                <a:latin typeface="Arial" pitchFamily="34" charset="0"/>
                <a:ea typeface="Arial Unicode MS" pitchFamily="34" charset="-128"/>
                <a:cs typeface="Arial Unicode MS" pitchFamily="34" charset="-128"/>
              </a:defRPr>
            </a:lvl6pPr>
            <a:lvl7pPr marL="2971800" indent="-228600" eaLnBrk="0" fontAlgn="base" hangingPunct="0">
              <a:lnSpc>
                <a:spcPct val="95000"/>
              </a:lnSpc>
              <a:spcBef>
                <a:spcPct val="0"/>
              </a:spcBef>
              <a:spcAft>
                <a:spcPct val="35000"/>
              </a:spcAft>
              <a:buClr>
                <a:schemeClr val="accent1"/>
              </a:buClr>
              <a:buChar char="•"/>
              <a:defRPr sz="2000">
                <a:solidFill>
                  <a:schemeClr val="tx1"/>
                </a:solidFill>
                <a:latin typeface="Arial" pitchFamily="34" charset="0"/>
                <a:ea typeface="Arial Unicode MS" pitchFamily="34" charset="-128"/>
                <a:cs typeface="Arial Unicode MS" pitchFamily="34" charset="-128"/>
              </a:defRPr>
            </a:lvl7pPr>
            <a:lvl8pPr marL="3429000" indent="-228600" eaLnBrk="0" fontAlgn="base" hangingPunct="0">
              <a:lnSpc>
                <a:spcPct val="95000"/>
              </a:lnSpc>
              <a:spcBef>
                <a:spcPct val="0"/>
              </a:spcBef>
              <a:spcAft>
                <a:spcPct val="35000"/>
              </a:spcAft>
              <a:buClr>
                <a:schemeClr val="accent1"/>
              </a:buClr>
              <a:buChar char="•"/>
              <a:defRPr sz="2000">
                <a:solidFill>
                  <a:schemeClr val="tx1"/>
                </a:solidFill>
                <a:latin typeface="Arial" pitchFamily="34" charset="0"/>
                <a:ea typeface="Arial Unicode MS" pitchFamily="34" charset="-128"/>
                <a:cs typeface="Arial Unicode MS" pitchFamily="34" charset="-128"/>
              </a:defRPr>
            </a:lvl8pPr>
            <a:lvl9pPr marL="3886200" indent="-228600" eaLnBrk="0" fontAlgn="base" hangingPunct="0">
              <a:lnSpc>
                <a:spcPct val="95000"/>
              </a:lnSpc>
              <a:spcBef>
                <a:spcPct val="0"/>
              </a:spcBef>
              <a:spcAft>
                <a:spcPct val="35000"/>
              </a:spcAft>
              <a:buClr>
                <a:schemeClr val="accent1"/>
              </a:buClr>
              <a:buChar char="•"/>
              <a:defRPr sz="2000">
                <a:solidFill>
                  <a:schemeClr val="tx1"/>
                </a:solidFill>
                <a:latin typeface="Arial" pitchFamily="34" charset="0"/>
                <a:ea typeface="Arial Unicode MS" pitchFamily="34" charset="-128"/>
                <a:cs typeface="Arial Unicode MS" pitchFamily="34" charset="-128"/>
              </a:defRPr>
            </a:lvl9pPr>
          </a:lstStyle>
          <a:p>
            <a:pPr algn="r"/>
            <a:fld id="{21B8B175-FD57-48D2-8F71-BEFD08C0452B}" type="slidenum">
              <a:rPr lang="en-US" altLang="en-US" sz="800" smtClean="0">
                <a:solidFill>
                  <a:srgbClr val="53565A"/>
                </a:solidFill>
              </a:rPr>
              <a:pPr algn="r"/>
              <a:t>83</a:t>
            </a:fld>
            <a:endParaRPr lang="en-US" altLang="en-US" sz="800" dirty="0" smtClean="0">
              <a:solidFill>
                <a:srgbClr val="53565A"/>
              </a:solidFill>
            </a:endParaRPr>
          </a:p>
        </p:txBody>
      </p:sp>
      <p:pic>
        <p:nvPicPr>
          <p:cNvPr id="512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1295402"/>
            <a:ext cx="8667972" cy="43005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Freeform 9"/>
          <p:cNvSpPr/>
          <p:nvPr/>
        </p:nvSpPr>
        <p:spPr>
          <a:xfrm rot="5400000">
            <a:off x="4137662" y="-4137660"/>
            <a:ext cx="887107" cy="9162427"/>
          </a:xfrm>
          <a:custGeom>
            <a:avLst/>
            <a:gdLst>
              <a:gd name="connsiteX0" fmla="*/ 0 w 7504416"/>
              <a:gd name="connsiteY0" fmla="*/ 0 h 612781"/>
              <a:gd name="connsiteX1" fmla="*/ 7504416 w 7504416"/>
              <a:gd name="connsiteY1" fmla="*/ 0 h 612781"/>
              <a:gd name="connsiteX2" fmla="*/ 7504416 w 7504416"/>
              <a:gd name="connsiteY2" fmla="*/ 612781 h 612781"/>
              <a:gd name="connsiteX3" fmla="*/ 0 w 7504416"/>
              <a:gd name="connsiteY3" fmla="*/ 612781 h 612781"/>
              <a:gd name="connsiteX4" fmla="*/ 0 w 7504416"/>
              <a:gd name="connsiteY4" fmla="*/ 0 h 612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04416" h="612781">
                <a:moveTo>
                  <a:pt x="0" y="0"/>
                </a:moveTo>
                <a:lnTo>
                  <a:pt x="7504416" y="0"/>
                </a:lnTo>
                <a:lnTo>
                  <a:pt x="7504416" y="612781"/>
                </a:lnTo>
                <a:lnTo>
                  <a:pt x="0" y="612781"/>
                </a:lnTo>
                <a:lnTo>
                  <a:pt x="0" y="0"/>
                </a:lnTo>
                <a:close/>
              </a:path>
            </a:pathLst>
          </a:custGeom>
          <a:solidFill>
            <a:srgbClr val="739600"/>
          </a:solidFill>
          <a:ln w="19050">
            <a:noFill/>
          </a:ln>
        </p:spPr>
        <p:txBody>
          <a:bodyPr wrap="square" lIns="0" tIns="91440" rIns="0" bIns="91440" rtlCol="0" anchor="ctr" anchorCtr="0">
            <a:noAutofit/>
          </a:bodyPr>
          <a:lstStyle/>
          <a:p>
            <a:pPr algn="ctr">
              <a:lnSpc>
                <a:spcPct val="95000"/>
              </a:lnSpc>
            </a:pPr>
            <a:endParaRPr lang="en-US" sz="1400" dirty="0">
              <a:solidFill>
                <a:schemeClr val="bg1"/>
              </a:solidFill>
              <a:latin typeface="Arial" pitchFamily="34" charset="0"/>
              <a:cs typeface="Arial" pitchFamily="34" charset="0"/>
            </a:endParaRPr>
          </a:p>
        </p:txBody>
      </p:sp>
      <p:sp>
        <p:nvSpPr>
          <p:cNvPr id="45058" name="Title 1"/>
          <p:cNvSpPr>
            <a:spLocks noGrp="1"/>
          </p:cNvSpPr>
          <p:nvPr>
            <p:ph type="title"/>
          </p:nvPr>
        </p:nvSpPr>
        <p:spPr>
          <a:xfrm>
            <a:off x="447786" y="137959"/>
            <a:ext cx="8229600" cy="611188"/>
          </a:xfrm>
        </p:spPr>
        <p:txBody>
          <a:bodyPr/>
          <a:lstStyle/>
          <a:p>
            <a:r>
              <a:rPr lang="en-US" altLang="en-US" sz="1800" b="0" dirty="0" smtClean="0">
                <a:solidFill>
                  <a:schemeClr val="bg1"/>
                </a:solidFill>
              </a:rPr>
              <a:t>Customer Defect Leakage</a:t>
            </a:r>
            <a:r>
              <a:rPr lang="en-US" altLang="en-US" dirty="0" smtClean="0">
                <a:solidFill>
                  <a:schemeClr val="bg1"/>
                </a:solidFill>
              </a:rPr>
              <a:t/>
            </a:r>
            <a:br>
              <a:rPr lang="en-US" altLang="en-US" dirty="0" smtClean="0">
                <a:solidFill>
                  <a:schemeClr val="bg1"/>
                </a:solidFill>
              </a:rPr>
            </a:br>
            <a:r>
              <a:rPr lang="en-US" altLang="en-US" dirty="0" smtClean="0">
                <a:solidFill>
                  <a:schemeClr val="bg1"/>
                </a:solidFill>
              </a:rPr>
              <a:t>Reading the Report Visualization</a:t>
            </a:r>
          </a:p>
        </p:txBody>
      </p:sp>
    </p:spTree>
    <p:extLst>
      <p:ext uri="{BB962C8B-B14F-4D97-AF65-F5344CB8AC3E}">
        <p14:creationId xmlns:p14="http://schemas.microsoft.com/office/powerpoint/2010/main" val="6883610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4" y="2819400"/>
            <a:ext cx="5029199" cy="31402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5641478" y="1247479"/>
            <a:ext cx="3335337" cy="1295400"/>
          </a:xfrm>
          <a:prstGeom prst="rect">
            <a:avLst/>
          </a:prstGeom>
          <a:noFill/>
        </p:spPr>
        <p:txBody>
          <a:bodyPr wrap="square" lIns="0" tIns="0" rIns="0" bIns="0" rtlCol="0">
            <a:noAutofit/>
          </a:bodyPr>
          <a:lstStyle/>
          <a:p>
            <a:r>
              <a:rPr lang="en-US" dirty="0" smtClean="0">
                <a:latin typeface="Arial" pitchFamily="34" charset="0"/>
                <a:cs typeface="Arial" pitchFamily="34" charset="0"/>
              </a:rPr>
              <a:t>Create a custom view in CA Agile Central with the following criteria.</a:t>
            </a:r>
          </a:p>
          <a:p>
            <a:endParaRPr lang="en-US" dirty="0" err="1" smtClean="0">
              <a:latin typeface="Arial" pitchFamily="34" charset="0"/>
              <a:cs typeface="Arial" pitchFamily="34" charset="0"/>
            </a:endParaRPr>
          </a:p>
        </p:txBody>
      </p:sp>
      <p:sp>
        <p:nvSpPr>
          <p:cNvPr id="17" name="TextBox 16"/>
          <p:cNvSpPr txBox="1"/>
          <p:nvPr/>
        </p:nvSpPr>
        <p:spPr>
          <a:xfrm>
            <a:off x="5565076" y="3810000"/>
            <a:ext cx="3488138" cy="2554714"/>
          </a:xfrm>
          <a:prstGeom prst="rect">
            <a:avLst/>
          </a:prstGeom>
          <a:noFill/>
        </p:spPr>
        <p:txBody>
          <a:bodyPr wrap="square" lIns="0" tIns="0" rIns="0" bIns="0" rtlCol="0">
            <a:noAutofit/>
          </a:bodyPr>
          <a:lstStyle/>
          <a:p>
            <a:pPr fontAlgn="ctr"/>
            <a:r>
              <a:rPr lang="en-US" b="1" dirty="0">
                <a:latin typeface="inherit"/>
              </a:rPr>
              <a:t>Conditions</a:t>
            </a:r>
          </a:p>
          <a:p>
            <a:pPr fontAlgn="ctr"/>
            <a:r>
              <a:rPr lang="en-US" dirty="0">
                <a:latin typeface="inherit"/>
              </a:rPr>
              <a:t>(Creation Date &gt;= 2018-01-01) AND</a:t>
            </a:r>
          </a:p>
          <a:p>
            <a:pPr fontAlgn="ctr">
              <a:defRPr/>
            </a:pPr>
            <a:r>
              <a:rPr lang="en-US" dirty="0">
                <a:latin typeface="inherit"/>
              </a:rPr>
              <a:t>(Reported By = Customer Reported) AND</a:t>
            </a:r>
          </a:p>
          <a:p>
            <a:pPr fontAlgn="ctr"/>
            <a:r>
              <a:rPr lang="en-US" dirty="0">
                <a:latin typeface="inherit"/>
              </a:rPr>
              <a:t>(Resolution != Not a Defect) AND (Resolution != Duplicate Issue) AND (Resolution != Rejected) </a:t>
            </a:r>
          </a:p>
          <a:p>
            <a:endParaRPr lang="en-US" dirty="0" err="1" smtClean="0">
              <a:latin typeface="Arial" pitchFamily="34" charset="0"/>
              <a:cs typeface="Arial" pitchFamily="34" charset="0"/>
            </a:endParaRPr>
          </a:p>
        </p:txBody>
      </p:sp>
      <p:sp>
        <p:nvSpPr>
          <p:cNvPr id="18" name="TextBox 17"/>
          <p:cNvSpPr txBox="1"/>
          <p:nvPr/>
        </p:nvSpPr>
        <p:spPr>
          <a:xfrm>
            <a:off x="5641478" y="2286000"/>
            <a:ext cx="3335337" cy="1295400"/>
          </a:xfrm>
          <a:prstGeom prst="rect">
            <a:avLst/>
          </a:prstGeom>
          <a:noFill/>
        </p:spPr>
        <p:txBody>
          <a:bodyPr wrap="square" lIns="0" tIns="0" rIns="0" bIns="0" rtlCol="0">
            <a:noAutofit/>
          </a:bodyPr>
          <a:lstStyle/>
          <a:p>
            <a:pPr fontAlgn="ctr"/>
            <a:r>
              <a:rPr lang="en-US" b="1" dirty="0">
                <a:latin typeface="inherit"/>
              </a:rPr>
              <a:t>Selected Column</a:t>
            </a:r>
          </a:p>
          <a:p>
            <a:pPr fontAlgn="ctr"/>
            <a:r>
              <a:rPr lang="en-US" dirty="0">
                <a:latin typeface="inherit"/>
              </a:rPr>
              <a:t>Formatted ID, Name, Defect Reported By, Creation Date, Project, Resolution</a:t>
            </a:r>
          </a:p>
          <a:p>
            <a:endParaRPr lang="en-US" dirty="0" err="1" smtClean="0">
              <a:latin typeface="Arial" pitchFamily="34" charset="0"/>
              <a:cs typeface="Arial" pitchFamily="34" charset="0"/>
            </a:endParaRPr>
          </a:p>
        </p:txBody>
      </p:sp>
      <p:sp>
        <p:nvSpPr>
          <p:cNvPr id="19" name="Freeform 18"/>
          <p:cNvSpPr/>
          <p:nvPr/>
        </p:nvSpPr>
        <p:spPr>
          <a:xfrm rot="5400000">
            <a:off x="4119236" y="-4142366"/>
            <a:ext cx="887107" cy="9162427"/>
          </a:xfrm>
          <a:custGeom>
            <a:avLst/>
            <a:gdLst>
              <a:gd name="connsiteX0" fmla="*/ 0 w 7504416"/>
              <a:gd name="connsiteY0" fmla="*/ 0 h 612781"/>
              <a:gd name="connsiteX1" fmla="*/ 7504416 w 7504416"/>
              <a:gd name="connsiteY1" fmla="*/ 0 h 612781"/>
              <a:gd name="connsiteX2" fmla="*/ 7504416 w 7504416"/>
              <a:gd name="connsiteY2" fmla="*/ 612781 h 612781"/>
              <a:gd name="connsiteX3" fmla="*/ 0 w 7504416"/>
              <a:gd name="connsiteY3" fmla="*/ 612781 h 612781"/>
              <a:gd name="connsiteX4" fmla="*/ 0 w 7504416"/>
              <a:gd name="connsiteY4" fmla="*/ 0 h 612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04416" h="612781">
                <a:moveTo>
                  <a:pt x="0" y="0"/>
                </a:moveTo>
                <a:lnTo>
                  <a:pt x="7504416" y="0"/>
                </a:lnTo>
                <a:lnTo>
                  <a:pt x="7504416" y="612781"/>
                </a:lnTo>
                <a:lnTo>
                  <a:pt x="0" y="612781"/>
                </a:lnTo>
                <a:lnTo>
                  <a:pt x="0" y="0"/>
                </a:lnTo>
                <a:close/>
              </a:path>
            </a:pathLst>
          </a:custGeom>
          <a:solidFill>
            <a:srgbClr val="739600"/>
          </a:solidFill>
          <a:ln w="19050">
            <a:noFill/>
          </a:ln>
        </p:spPr>
        <p:txBody>
          <a:bodyPr wrap="square" lIns="0" tIns="91440" rIns="0" bIns="91440" rtlCol="0" anchor="ctr" anchorCtr="0">
            <a:noAutofit/>
          </a:bodyPr>
          <a:lstStyle/>
          <a:p>
            <a:pPr algn="ctr">
              <a:lnSpc>
                <a:spcPct val="95000"/>
              </a:lnSpc>
            </a:pPr>
            <a:endParaRPr lang="en-US" sz="1400" dirty="0">
              <a:solidFill>
                <a:schemeClr val="bg1"/>
              </a:solidFill>
              <a:latin typeface="Arial" pitchFamily="34" charset="0"/>
              <a:cs typeface="Arial" pitchFamily="34" charset="0"/>
            </a:endParaRPr>
          </a:p>
        </p:txBody>
      </p:sp>
      <p:sp>
        <p:nvSpPr>
          <p:cNvPr id="46088" name="Title 1"/>
          <p:cNvSpPr>
            <a:spLocks noGrp="1"/>
          </p:cNvSpPr>
          <p:nvPr>
            <p:ph type="title"/>
          </p:nvPr>
        </p:nvSpPr>
        <p:spPr>
          <a:xfrm>
            <a:off x="438082" y="133253"/>
            <a:ext cx="8226425" cy="611188"/>
          </a:xfrm>
        </p:spPr>
        <p:txBody>
          <a:bodyPr/>
          <a:lstStyle/>
          <a:p>
            <a:pPr eaLnBrk="1" hangingPunct="1"/>
            <a:r>
              <a:rPr lang="en-US" altLang="en-US" sz="1800" b="0" i="1" dirty="0" smtClean="0">
                <a:solidFill>
                  <a:schemeClr val="bg1"/>
                </a:solidFill>
              </a:rPr>
              <a:t>Customer Defect Leakage</a:t>
            </a:r>
            <a:r>
              <a:rPr lang="en-US" altLang="en-US" dirty="0" smtClean="0">
                <a:solidFill>
                  <a:schemeClr val="bg1"/>
                </a:solidFill>
              </a:rPr>
              <a:t/>
            </a:r>
            <a:br>
              <a:rPr lang="en-US" altLang="en-US" dirty="0" smtClean="0">
                <a:solidFill>
                  <a:schemeClr val="bg1"/>
                </a:solidFill>
              </a:rPr>
            </a:br>
            <a:r>
              <a:rPr lang="en-US" altLang="en-US" dirty="0" smtClean="0">
                <a:solidFill>
                  <a:schemeClr val="bg1"/>
                </a:solidFill>
              </a:rPr>
              <a:t>Trouble Shooting Tips  </a:t>
            </a:r>
          </a:p>
        </p:txBody>
      </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1095375"/>
            <a:ext cx="1981200" cy="16069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61477" y="1091692"/>
            <a:ext cx="1686239" cy="16069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372213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865316" y="3719950"/>
            <a:ext cx="3187700" cy="2071255"/>
          </a:xfrm>
          <a:prstGeom prst="rect">
            <a:avLst/>
          </a:prstGeom>
          <a:noFill/>
        </p:spPr>
        <p:txBody>
          <a:bodyPr wrap="square" lIns="0" tIns="0" rIns="0" bIns="0" rtlCol="0">
            <a:noAutofit/>
          </a:bodyPr>
          <a:lstStyle/>
          <a:p>
            <a:r>
              <a:rPr lang="en-US" dirty="0" smtClean="0">
                <a:latin typeface="Arial" pitchFamily="34" charset="0"/>
                <a:cs typeface="Arial" pitchFamily="34" charset="0"/>
              </a:rPr>
              <a:t>When the custom view is applied to a leaf child project it should match the data in on the Customer Defect Leakage report on the OSAM Reporting Hub</a:t>
            </a:r>
          </a:p>
        </p:txBody>
      </p:sp>
      <p:sp>
        <p:nvSpPr>
          <p:cNvPr id="10" name="Freeform 9"/>
          <p:cNvSpPr/>
          <p:nvPr/>
        </p:nvSpPr>
        <p:spPr>
          <a:xfrm rot="5400000">
            <a:off x="4124480" y="-4137660"/>
            <a:ext cx="887107" cy="9162427"/>
          </a:xfrm>
          <a:custGeom>
            <a:avLst/>
            <a:gdLst>
              <a:gd name="connsiteX0" fmla="*/ 0 w 7504416"/>
              <a:gd name="connsiteY0" fmla="*/ 0 h 612781"/>
              <a:gd name="connsiteX1" fmla="*/ 7504416 w 7504416"/>
              <a:gd name="connsiteY1" fmla="*/ 0 h 612781"/>
              <a:gd name="connsiteX2" fmla="*/ 7504416 w 7504416"/>
              <a:gd name="connsiteY2" fmla="*/ 612781 h 612781"/>
              <a:gd name="connsiteX3" fmla="*/ 0 w 7504416"/>
              <a:gd name="connsiteY3" fmla="*/ 612781 h 612781"/>
              <a:gd name="connsiteX4" fmla="*/ 0 w 7504416"/>
              <a:gd name="connsiteY4" fmla="*/ 0 h 612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04416" h="612781">
                <a:moveTo>
                  <a:pt x="0" y="0"/>
                </a:moveTo>
                <a:lnTo>
                  <a:pt x="7504416" y="0"/>
                </a:lnTo>
                <a:lnTo>
                  <a:pt x="7504416" y="612781"/>
                </a:lnTo>
                <a:lnTo>
                  <a:pt x="0" y="612781"/>
                </a:lnTo>
                <a:lnTo>
                  <a:pt x="0" y="0"/>
                </a:lnTo>
                <a:close/>
              </a:path>
            </a:pathLst>
          </a:custGeom>
          <a:solidFill>
            <a:srgbClr val="739600"/>
          </a:solidFill>
          <a:ln w="19050">
            <a:noFill/>
          </a:ln>
        </p:spPr>
        <p:txBody>
          <a:bodyPr wrap="square" lIns="0" tIns="91440" rIns="0" bIns="91440" rtlCol="0" anchor="ctr" anchorCtr="0">
            <a:noAutofit/>
          </a:bodyPr>
          <a:lstStyle/>
          <a:p>
            <a:pPr algn="ctr">
              <a:lnSpc>
                <a:spcPct val="95000"/>
              </a:lnSpc>
            </a:pPr>
            <a:endParaRPr lang="en-US" sz="1400" dirty="0">
              <a:solidFill>
                <a:schemeClr val="bg1"/>
              </a:solidFill>
              <a:latin typeface="Arial" pitchFamily="34" charset="0"/>
              <a:cs typeface="Arial" pitchFamily="34" charset="0"/>
            </a:endParaRPr>
          </a:p>
        </p:txBody>
      </p:sp>
      <p:sp>
        <p:nvSpPr>
          <p:cNvPr id="46088" name="Title 1"/>
          <p:cNvSpPr>
            <a:spLocks noGrp="1"/>
          </p:cNvSpPr>
          <p:nvPr>
            <p:ph type="title"/>
          </p:nvPr>
        </p:nvSpPr>
        <p:spPr>
          <a:xfrm>
            <a:off x="304803" y="137959"/>
            <a:ext cx="8226425" cy="611188"/>
          </a:xfrm>
        </p:spPr>
        <p:txBody>
          <a:bodyPr/>
          <a:lstStyle/>
          <a:p>
            <a:pPr eaLnBrk="1" hangingPunct="1"/>
            <a:r>
              <a:rPr lang="en-US" altLang="en-US" sz="1800" b="0" i="1" dirty="0" smtClean="0">
                <a:solidFill>
                  <a:schemeClr val="bg1"/>
                </a:solidFill>
              </a:rPr>
              <a:t>Customer Defect Leakage</a:t>
            </a:r>
            <a:r>
              <a:rPr lang="en-US" altLang="en-US" dirty="0" smtClean="0">
                <a:solidFill>
                  <a:schemeClr val="bg1"/>
                </a:solidFill>
              </a:rPr>
              <a:t/>
            </a:r>
            <a:br>
              <a:rPr lang="en-US" altLang="en-US" dirty="0" smtClean="0">
                <a:solidFill>
                  <a:schemeClr val="bg1"/>
                </a:solidFill>
              </a:rPr>
            </a:br>
            <a:r>
              <a:rPr lang="en-US" altLang="en-US" dirty="0" smtClean="0">
                <a:solidFill>
                  <a:schemeClr val="bg1"/>
                </a:solidFill>
              </a:rPr>
              <a:t>Trouble Shooting Tips - Example  </a:t>
            </a:r>
          </a:p>
        </p:txBody>
      </p:sp>
      <p:pic>
        <p:nvPicPr>
          <p:cNvPr id="307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733" y="1524000"/>
            <a:ext cx="8610600" cy="18470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8"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2736" y="3429001"/>
            <a:ext cx="5528467" cy="24311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497269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txBox="1">
            <a:spLocks/>
          </p:cNvSpPr>
          <p:nvPr/>
        </p:nvSpPr>
        <p:spPr>
          <a:xfrm>
            <a:off x="1475099" y="1337808"/>
            <a:ext cx="7251051" cy="4758193"/>
          </a:xfrm>
          <a:prstGeom prst="rect">
            <a:avLst/>
          </a:prstGeom>
        </p:spPr>
        <p:txBody>
          <a:bodyPr wrap="square" lIns="175768" tIns="0" rIns="175768" bIns="0" anchor="t"/>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1219170">
              <a:lnSpc>
                <a:spcPct val="100000"/>
              </a:lnSpc>
              <a:spcBef>
                <a:spcPts val="0"/>
              </a:spcBef>
              <a:buSzTx/>
            </a:pPr>
            <a:r>
              <a:rPr lang="en-US" sz="1600" b="1" u="sng" spc="-67" dirty="0" smtClean="0">
                <a:gradFill>
                  <a:gsLst>
                    <a:gs pos="5417">
                      <a:srgbClr val="53565A"/>
                    </a:gs>
                    <a:gs pos="28000">
                      <a:srgbClr val="53565A"/>
                    </a:gs>
                  </a:gsLst>
                  <a:lin ang="5400000" scaled="0"/>
                </a:gradFill>
                <a:latin typeface="Arial"/>
              </a:rPr>
              <a:t>Job Aids</a:t>
            </a:r>
            <a:endParaRPr lang="en-US" sz="1600" b="1" u="sng" spc="-67" dirty="0">
              <a:gradFill>
                <a:gsLst>
                  <a:gs pos="5417">
                    <a:srgbClr val="53565A"/>
                  </a:gs>
                  <a:gs pos="28000">
                    <a:srgbClr val="53565A"/>
                  </a:gs>
                </a:gsLst>
                <a:lin ang="5400000" scaled="0"/>
              </a:gradFill>
              <a:latin typeface="Arial"/>
            </a:endParaRPr>
          </a:p>
          <a:p>
            <a:pPr marL="228594" indent="-228594" defTabSz="1219170">
              <a:lnSpc>
                <a:spcPct val="100000"/>
              </a:lnSpc>
              <a:spcBef>
                <a:spcPts val="0"/>
              </a:spcBef>
              <a:buSzTx/>
              <a:buFont typeface="Arial" panose="020B0604020202020204" pitchFamily="34" charset="0"/>
              <a:buChar char="•"/>
            </a:pPr>
            <a:r>
              <a:rPr lang="en-US" sz="1500" dirty="0" smtClean="0">
                <a:gradFill>
                  <a:gsLst>
                    <a:gs pos="5417">
                      <a:srgbClr val="53565A"/>
                    </a:gs>
                    <a:gs pos="28000">
                      <a:srgbClr val="53565A"/>
                    </a:gs>
                  </a:gsLst>
                  <a:lin ang="5400000" scaled="0"/>
                </a:gradFill>
                <a:latin typeface="+mn-lt"/>
                <a:hlinkClick r:id="rId3"/>
              </a:rPr>
              <a:t>Customer Defect Leakage MBO Job Aid</a:t>
            </a:r>
            <a:endParaRPr lang="en-US" sz="1500" dirty="0" smtClean="0">
              <a:gradFill>
                <a:gsLst>
                  <a:gs pos="5417">
                    <a:srgbClr val="53565A"/>
                  </a:gs>
                  <a:gs pos="28000">
                    <a:srgbClr val="53565A"/>
                  </a:gs>
                </a:gsLst>
                <a:lin ang="5400000" scaled="0"/>
              </a:gradFill>
              <a:latin typeface="+mn-lt"/>
            </a:endParaRPr>
          </a:p>
          <a:p>
            <a:pPr marL="228594" indent="-228594" defTabSz="1219170">
              <a:lnSpc>
                <a:spcPct val="100000"/>
              </a:lnSpc>
              <a:spcBef>
                <a:spcPts val="0"/>
              </a:spcBef>
              <a:buSzTx/>
              <a:buFont typeface="Arial" panose="020B0604020202020204" pitchFamily="34" charset="0"/>
              <a:buChar char="•"/>
            </a:pPr>
            <a:endParaRPr lang="en-US" sz="1100" dirty="0">
              <a:gradFill>
                <a:gsLst>
                  <a:gs pos="5417">
                    <a:srgbClr val="53565A"/>
                  </a:gs>
                  <a:gs pos="28000">
                    <a:srgbClr val="53565A"/>
                  </a:gs>
                </a:gsLst>
                <a:lin ang="5400000" scaled="0"/>
              </a:gradFill>
              <a:latin typeface="Arial"/>
            </a:endParaRPr>
          </a:p>
          <a:p>
            <a:pPr marL="228594" indent="-228594" defTabSz="1219170">
              <a:lnSpc>
                <a:spcPct val="100000"/>
              </a:lnSpc>
              <a:spcBef>
                <a:spcPts val="0"/>
              </a:spcBef>
              <a:buSzTx/>
              <a:buFont typeface="Arial" panose="020B0604020202020204" pitchFamily="34" charset="0"/>
              <a:buChar char="•"/>
            </a:pPr>
            <a:r>
              <a:rPr lang="en-US" sz="1500" dirty="0" smtClean="0">
                <a:gradFill>
                  <a:gsLst>
                    <a:gs pos="5417">
                      <a:srgbClr val="53565A"/>
                    </a:gs>
                    <a:gs pos="28000">
                      <a:srgbClr val="53565A"/>
                    </a:gs>
                  </a:gsLst>
                  <a:lin ang="5400000" scaled="0"/>
                </a:gradFill>
                <a:latin typeface="Arial"/>
                <a:hlinkClick r:id="rId4"/>
              </a:rPr>
              <a:t>How to create A customer reported defect Job Aid</a:t>
            </a:r>
            <a:endParaRPr lang="en-US" sz="1500" dirty="0">
              <a:gradFill>
                <a:gsLst>
                  <a:gs pos="5417">
                    <a:srgbClr val="53565A"/>
                  </a:gs>
                  <a:gs pos="28000">
                    <a:srgbClr val="53565A"/>
                  </a:gs>
                </a:gsLst>
                <a:lin ang="5400000" scaled="0"/>
              </a:gradFill>
              <a:latin typeface="Arial"/>
            </a:endParaRPr>
          </a:p>
        </p:txBody>
      </p:sp>
      <p:sp>
        <p:nvSpPr>
          <p:cNvPr id="14" name="Freeform 58"/>
          <p:cNvSpPr>
            <a:spLocks noEditPoints="1"/>
          </p:cNvSpPr>
          <p:nvPr/>
        </p:nvSpPr>
        <p:spPr bwMode="auto">
          <a:xfrm>
            <a:off x="736665" y="1523750"/>
            <a:ext cx="463978" cy="768620"/>
          </a:xfrm>
          <a:custGeom>
            <a:avLst/>
            <a:gdLst>
              <a:gd name="T0" fmla="*/ 72 w 192"/>
              <a:gd name="T1" fmla="*/ 109 h 256"/>
              <a:gd name="T2" fmla="*/ 59 w 192"/>
              <a:gd name="T3" fmla="*/ 98 h 256"/>
              <a:gd name="T4" fmla="*/ 39 w 192"/>
              <a:gd name="T5" fmla="*/ 76 h 256"/>
              <a:gd name="T6" fmla="*/ 35 w 192"/>
              <a:gd name="T7" fmla="*/ 59 h 256"/>
              <a:gd name="T8" fmla="*/ 42 w 192"/>
              <a:gd name="T9" fmla="*/ 41 h 256"/>
              <a:gd name="T10" fmla="*/ 55 w 192"/>
              <a:gd name="T11" fmla="*/ 34 h 256"/>
              <a:gd name="T12" fmla="*/ 70 w 192"/>
              <a:gd name="T13" fmla="*/ 36 h 256"/>
              <a:gd name="T14" fmla="*/ 76 w 192"/>
              <a:gd name="T15" fmla="*/ 39 h 256"/>
              <a:gd name="T16" fmla="*/ 105 w 192"/>
              <a:gd name="T17" fmla="*/ 37 h 256"/>
              <a:gd name="T18" fmla="*/ 115 w 192"/>
              <a:gd name="T19" fmla="*/ 52 h 256"/>
              <a:gd name="T20" fmla="*/ 114 w 192"/>
              <a:gd name="T21" fmla="*/ 72 h 256"/>
              <a:gd name="T22" fmla="*/ 98 w 192"/>
              <a:gd name="T23" fmla="*/ 93 h 256"/>
              <a:gd name="T24" fmla="*/ 79 w 192"/>
              <a:gd name="T25" fmla="*/ 109 h 256"/>
              <a:gd name="T26" fmla="*/ 59 w 192"/>
              <a:gd name="T27" fmla="*/ 42 h 256"/>
              <a:gd name="T28" fmla="*/ 51 w 192"/>
              <a:gd name="T29" fmla="*/ 44 h 256"/>
              <a:gd name="T30" fmla="*/ 45 w 192"/>
              <a:gd name="T31" fmla="*/ 50 h 256"/>
              <a:gd name="T32" fmla="*/ 43 w 192"/>
              <a:gd name="T33" fmla="*/ 64 h 256"/>
              <a:gd name="T34" fmla="*/ 52 w 192"/>
              <a:gd name="T35" fmla="*/ 80 h 256"/>
              <a:gd name="T36" fmla="*/ 74 w 192"/>
              <a:gd name="T37" fmla="*/ 100 h 256"/>
              <a:gd name="T38" fmla="*/ 79 w 192"/>
              <a:gd name="T39" fmla="*/ 99 h 256"/>
              <a:gd name="T40" fmla="*/ 101 w 192"/>
              <a:gd name="T41" fmla="*/ 78 h 256"/>
              <a:gd name="T42" fmla="*/ 108 w 192"/>
              <a:gd name="T43" fmla="*/ 61 h 256"/>
              <a:gd name="T44" fmla="*/ 107 w 192"/>
              <a:gd name="T45" fmla="*/ 52 h 256"/>
              <a:gd name="T46" fmla="*/ 87 w 192"/>
              <a:gd name="T47" fmla="*/ 42 h 256"/>
              <a:gd name="T48" fmla="*/ 79 w 192"/>
              <a:gd name="T49" fmla="*/ 48 h 256"/>
              <a:gd name="T50" fmla="*/ 73 w 192"/>
              <a:gd name="T51" fmla="*/ 48 h 256"/>
              <a:gd name="T52" fmla="*/ 62 w 192"/>
              <a:gd name="T53" fmla="*/ 42 h 256"/>
              <a:gd name="T54" fmla="*/ 100 w 192"/>
              <a:gd name="T55" fmla="*/ 256 h 256"/>
              <a:gd name="T56" fmla="*/ 25 w 192"/>
              <a:gd name="T57" fmla="*/ 212 h 256"/>
              <a:gd name="T58" fmla="*/ 11 w 192"/>
              <a:gd name="T59" fmla="*/ 145 h 256"/>
              <a:gd name="T60" fmla="*/ 84 w 192"/>
              <a:gd name="T61" fmla="*/ 0 h 256"/>
              <a:gd name="T62" fmla="*/ 177 w 192"/>
              <a:gd name="T63" fmla="*/ 77 h 256"/>
              <a:gd name="T64" fmla="*/ 174 w 192"/>
              <a:gd name="T65" fmla="*/ 94 h 256"/>
              <a:gd name="T66" fmla="*/ 189 w 192"/>
              <a:gd name="T67" fmla="*/ 129 h 256"/>
              <a:gd name="T68" fmla="*/ 181 w 192"/>
              <a:gd name="T69" fmla="*/ 152 h 256"/>
              <a:gd name="T70" fmla="*/ 170 w 192"/>
              <a:gd name="T71" fmla="*/ 186 h 256"/>
              <a:gd name="T72" fmla="*/ 131 w 192"/>
              <a:gd name="T73" fmla="*/ 209 h 256"/>
              <a:gd name="T74" fmla="*/ 114 w 192"/>
              <a:gd name="T75" fmla="*/ 242 h 256"/>
              <a:gd name="T76" fmla="*/ 100 w 192"/>
              <a:gd name="T77" fmla="*/ 256 h 256"/>
              <a:gd name="T78" fmla="*/ 8 w 192"/>
              <a:gd name="T79" fmla="*/ 85 h 256"/>
              <a:gd name="T80" fmla="*/ 29 w 192"/>
              <a:gd name="T81" fmla="*/ 205 h 256"/>
              <a:gd name="T82" fmla="*/ 103 w 192"/>
              <a:gd name="T83" fmla="*/ 247 h 256"/>
              <a:gd name="T84" fmla="*/ 106 w 192"/>
              <a:gd name="T85" fmla="*/ 227 h 256"/>
              <a:gd name="T86" fmla="*/ 145 w 192"/>
              <a:gd name="T87" fmla="*/ 201 h 256"/>
              <a:gd name="T88" fmla="*/ 165 w 192"/>
              <a:gd name="T89" fmla="*/ 152 h 256"/>
              <a:gd name="T90" fmla="*/ 178 w 192"/>
              <a:gd name="T91" fmla="*/ 144 h 256"/>
              <a:gd name="T92" fmla="*/ 182 w 192"/>
              <a:gd name="T93" fmla="*/ 133 h 256"/>
              <a:gd name="T94" fmla="*/ 166 w 192"/>
              <a:gd name="T95" fmla="*/ 92 h 256"/>
              <a:gd name="T96" fmla="*/ 101 w 192"/>
              <a:gd name="T97" fmla="*/ 8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92" h="256">
                <a:moveTo>
                  <a:pt x="76" y="110"/>
                </a:moveTo>
                <a:cubicBezTo>
                  <a:pt x="75" y="110"/>
                  <a:pt x="73" y="109"/>
                  <a:pt x="72" y="109"/>
                </a:cubicBezTo>
                <a:cubicBezTo>
                  <a:pt x="71" y="108"/>
                  <a:pt x="70" y="107"/>
                  <a:pt x="69" y="106"/>
                </a:cubicBezTo>
                <a:cubicBezTo>
                  <a:pt x="65" y="104"/>
                  <a:pt x="62" y="101"/>
                  <a:pt x="59" y="98"/>
                </a:cubicBezTo>
                <a:cubicBezTo>
                  <a:pt x="54" y="94"/>
                  <a:pt x="49" y="90"/>
                  <a:pt x="46" y="86"/>
                </a:cubicBezTo>
                <a:cubicBezTo>
                  <a:pt x="43" y="82"/>
                  <a:pt x="41" y="79"/>
                  <a:pt x="39" y="76"/>
                </a:cubicBezTo>
                <a:cubicBezTo>
                  <a:pt x="37" y="73"/>
                  <a:pt x="36" y="69"/>
                  <a:pt x="35" y="66"/>
                </a:cubicBezTo>
                <a:cubicBezTo>
                  <a:pt x="35" y="63"/>
                  <a:pt x="35" y="61"/>
                  <a:pt x="35" y="59"/>
                </a:cubicBezTo>
                <a:cubicBezTo>
                  <a:pt x="35" y="54"/>
                  <a:pt x="36" y="50"/>
                  <a:pt x="38" y="46"/>
                </a:cubicBezTo>
                <a:cubicBezTo>
                  <a:pt x="39" y="44"/>
                  <a:pt x="41" y="42"/>
                  <a:pt x="42" y="41"/>
                </a:cubicBezTo>
                <a:cubicBezTo>
                  <a:pt x="44" y="39"/>
                  <a:pt x="45" y="38"/>
                  <a:pt x="48" y="37"/>
                </a:cubicBezTo>
                <a:cubicBezTo>
                  <a:pt x="50" y="35"/>
                  <a:pt x="53" y="35"/>
                  <a:pt x="55" y="34"/>
                </a:cubicBezTo>
                <a:cubicBezTo>
                  <a:pt x="58" y="34"/>
                  <a:pt x="60" y="34"/>
                  <a:pt x="63" y="34"/>
                </a:cubicBezTo>
                <a:cubicBezTo>
                  <a:pt x="65" y="35"/>
                  <a:pt x="68" y="35"/>
                  <a:pt x="70" y="36"/>
                </a:cubicBezTo>
                <a:cubicBezTo>
                  <a:pt x="72" y="37"/>
                  <a:pt x="74" y="38"/>
                  <a:pt x="76" y="40"/>
                </a:cubicBezTo>
                <a:cubicBezTo>
                  <a:pt x="76" y="40"/>
                  <a:pt x="76" y="39"/>
                  <a:pt x="76" y="39"/>
                </a:cubicBezTo>
                <a:cubicBezTo>
                  <a:pt x="79" y="37"/>
                  <a:pt x="82" y="35"/>
                  <a:pt x="85" y="35"/>
                </a:cubicBezTo>
                <a:cubicBezTo>
                  <a:pt x="92" y="33"/>
                  <a:pt x="99" y="34"/>
                  <a:pt x="105" y="37"/>
                </a:cubicBezTo>
                <a:cubicBezTo>
                  <a:pt x="109" y="40"/>
                  <a:pt x="112" y="44"/>
                  <a:pt x="114" y="48"/>
                </a:cubicBezTo>
                <a:cubicBezTo>
                  <a:pt x="115" y="50"/>
                  <a:pt x="115" y="51"/>
                  <a:pt x="115" y="52"/>
                </a:cubicBezTo>
                <a:cubicBezTo>
                  <a:pt x="116" y="56"/>
                  <a:pt x="116" y="59"/>
                  <a:pt x="116" y="62"/>
                </a:cubicBezTo>
                <a:cubicBezTo>
                  <a:pt x="116" y="65"/>
                  <a:pt x="115" y="69"/>
                  <a:pt x="114" y="72"/>
                </a:cubicBezTo>
                <a:cubicBezTo>
                  <a:pt x="113" y="76"/>
                  <a:pt x="110" y="80"/>
                  <a:pt x="107" y="83"/>
                </a:cubicBezTo>
                <a:cubicBezTo>
                  <a:pt x="105" y="87"/>
                  <a:pt x="102" y="90"/>
                  <a:pt x="98" y="93"/>
                </a:cubicBezTo>
                <a:cubicBezTo>
                  <a:pt x="94" y="97"/>
                  <a:pt x="89" y="102"/>
                  <a:pt x="84" y="106"/>
                </a:cubicBezTo>
                <a:cubicBezTo>
                  <a:pt x="82" y="107"/>
                  <a:pt x="80" y="108"/>
                  <a:pt x="79" y="109"/>
                </a:cubicBezTo>
                <a:cubicBezTo>
                  <a:pt x="78" y="109"/>
                  <a:pt x="77" y="110"/>
                  <a:pt x="76" y="110"/>
                </a:cubicBezTo>
                <a:close/>
                <a:moveTo>
                  <a:pt x="59" y="42"/>
                </a:moveTo>
                <a:cubicBezTo>
                  <a:pt x="58" y="42"/>
                  <a:pt x="57" y="42"/>
                  <a:pt x="57" y="42"/>
                </a:cubicBezTo>
                <a:cubicBezTo>
                  <a:pt x="55" y="42"/>
                  <a:pt x="53" y="43"/>
                  <a:pt x="51" y="44"/>
                </a:cubicBezTo>
                <a:cubicBezTo>
                  <a:pt x="50" y="45"/>
                  <a:pt x="49" y="46"/>
                  <a:pt x="48" y="46"/>
                </a:cubicBezTo>
                <a:cubicBezTo>
                  <a:pt x="47" y="47"/>
                  <a:pt x="46" y="49"/>
                  <a:pt x="45" y="50"/>
                </a:cubicBezTo>
                <a:cubicBezTo>
                  <a:pt x="44" y="53"/>
                  <a:pt x="43" y="56"/>
                  <a:pt x="43" y="59"/>
                </a:cubicBezTo>
                <a:cubicBezTo>
                  <a:pt x="43" y="61"/>
                  <a:pt x="43" y="63"/>
                  <a:pt x="43" y="64"/>
                </a:cubicBezTo>
                <a:cubicBezTo>
                  <a:pt x="44" y="67"/>
                  <a:pt x="45" y="70"/>
                  <a:pt x="46" y="72"/>
                </a:cubicBezTo>
                <a:cubicBezTo>
                  <a:pt x="47" y="75"/>
                  <a:pt x="49" y="77"/>
                  <a:pt x="52" y="80"/>
                </a:cubicBezTo>
                <a:cubicBezTo>
                  <a:pt x="55" y="84"/>
                  <a:pt x="59" y="88"/>
                  <a:pt x="64" y="92"/>
                </a:cubicBezTo>
                <a:cubicBezTo>
                  <a:pt x="67" y="95"/>
                  <a:pt x="70" y="97"/>
                  <a:pt x="74" y="100"/>
                </a:cubicBezTo>
                <a:cubicBezTo>
                  <a:pt x="74" y="100"/>
                  <a:pt x="75" y="101"/>
                  <a:pt x="76" y="101"/>
                </a:cubicBezTo>
                <a:cubicBezTo>
                  <a:pt x="77" y="101"/>
                  <a:pt x="78" y="100"/>
                  <a:pt x="79" y="99"/>
                </a:cubicBezTo>
                <a:cubicBezTo>
                  <a:pt x="84" y="95"/>
                  <a:pt x="89" y="91"/>
                  <a:pt x="93" y="87"/>
                </a:cubicBezTo>
                <a:cubicBezTo>
                  <a:pt x="96" y="85"/>
                  <a:pt x="99" y="82"/>
                  <a:pt x="101" y="78"/>
                </a:cubicBezTo>
                <a:cubicBezTo>
                  <a:pt x="104" y="75"/>
                  <a:pt x="105" y="72"/>
                  <a:pt x="106" y="69"/>
                </a:cubicBezTo>
                <a:cubicBezTo>
                  <a:pt x="107" y="67"/>
                  <a:pt x="108" y="64"/>
                  <a:pt x="108" y="61"/>
                </a:cubicBezTo>
                <a:cubicBezTo>
                  <a:pt x="108" y="59"/>
                  <a:pt x="108" y="56"/>
                  <a:pt x="108" y="54"/>
                </a:cubicBezTo>
                <a:cubicBezTo>
                  <a:pt x="107" y="53"/>
                  <a:pt x="107" y="52"/>
                  <a:pt x="107" y="52"/>
                </a:cubicBezTo>
                <a:cubicBezTo>
                  <a:pt x="106" y="48"/>
                  <a:pt x="104" y="46"/>
                  <a:pt x="101" y="44"/>
                </a:cubicBezTo>
                <a:cubicBezTo>
                  <a:pt x="97" y="42"/>
                  <a:pt x="92" y="41"/>
                  <a:pt x="87" y="42"/>
                </a:cubicBezTo>
                <a:cubicBezTo>
                  <a:pt x="85" y="43"/>
                  <a:pt x="83" y="44"/>
                  <a:pt x="82" y="45"/>
                </a:cubicBezTo>
                <a:cubicBezTo>
                  <a:pt x="80" y="46"/>
                  <a:pt x="80" y="47"/>
                  <a:pt x="79" y="48"/>
                </a:cubicBezTo>
                <a:cubicBezTo>
                  <a:pt x="76" y="52"/>
                  <a:pt x="76" y="52"/>
                  <a:pt x="76" y="52"/>
                </a:cubicBezTo>
                <a:cubicBezTo>
                  <a:pt x="73" y="48"/>
                  <a:pt x="73" y="48"/>
                  <a:pt x="73" y="48"/>
                </a:cubicBezTo>
                <a:cubicBezTo>
                  <a:pt x="71" y="46"/>
                  <a:pt x="69" y="45"/>
                  <a:pt x="67" y="44"/>
                </a:cubicBezTo>
                <a:cubicBezTo>
                  <a:pt x="65" y="43"/>
                  <a:pt x="64" y="42"/>
                  <a:pt x="62" y="42"/>
                </a:cubicBezTo>
                <a:cubicBezTo>
                  <a:pt x="61" y="42"/>
                  <a:pt x="60" y="42"/>
                  <a:pt x="59" y="42"/>
                </a:cubicBezTo>
                <a:close/>
                <a:moveTo>
                  <a:pt x="100" y="256"/>
                </a:moveTo>
                <a:cubicBezTo>
                  <a:pt x="98" y="256"/>
                  <a:pt x="95" y="255"/>
                  <a:pt x="93" y="254"/>
                </a:cubicBezTo>
                <a:cubicBezTo>
                  <a:pt x="25" y="212"/>
                  <a:pt x="25" y="212"/>
                  <a:pt x="25" y="212"/>
                </a:cubicBezTo>
                <a:cubicBezTo>
                  <a:pt x="23" y="211"/>
                  <a:pt x="21" y="208"/>
                  <a:pt x="21" y="205"/>
                </a:cubicBezTo>
                <a:cubicBezTo>
                  <a:pt x="21" y="182"/>
                  <a:pt x="16" y="163"/>
                  <a:pt x="11" y="145"/>
                </a:cubicBezTo>
                <a:cubicBezTo>
                  <a:pt x="5" y="127"/>
                  <a:pt x="0" y="108"/>
                  <a:pt x="0" y="85"/>
                </a:cubicBezTo>
                <a:cubicBezTo>
                  <a:pt x="0" y="38"/>
                  <a:pt x="38" y="0"/>
                  <a:pt x="84" y="0"/>
                </a:cubicBezTo>
                <a:cubicBezTo>
                  <a:pt x="101" y="0"/>
                  <a:pt x="101" y="0"/>
                  <a:pt x="101" y="0"/>
                </a:cubicBezTo>
                <a:cubicBezTo>
                  <a:pt x="143" y="0"/>
                  <a:pt x="177" y="34"/>
                  <a:pt x="177" y="77"/>
                </a:cubicBezTo>
                <a:cubicBezTo>
                  <a:pt x="177" y="77"/>
                  <a:pt x="177" y="78"/>
                  <a:pt x="177" y="78"/>
                </a:cubicBezTo>
                <a:cubicBezTo>
                  <a:pt x="174" y="94"/>
                  <a:pt x="174" y="94"/>
                  <a:pt x="174" y="94"/>
                </a:cubicBezTo>
                <a:cubicBezTo>
                  <a:pt x="174" y="96"/>
                  <a:pt x="174" y="98"/>
                  <a:pt x="175" y="100"/>
                </a:cubicBezTo>
                <a:cubicBezTo>
                  <a:pt x="189" y="129"/>
                  <a:pt x="189" y="129"/>
                  <a:pt x="189" y="129"/>
                </a:cubicBezTo>
                <a:cubicBezTo>
                  <a:pt x="191" y="133"/>
                  <a:pt x="192" y="138"/>
                  <a:pt x="190" y="142"/>
                </a:cubicBezTo>
                <a:cubicBezTo>
                  <a:pt x="188" y="147"/>
                  <a:pt x="185" y="150"/>
                  <a:pt x="181" y="152"/>
                </a:cubicBezTo>
                <a:cubicBezTo>
                  <a:pt x="173" y="155"/>
                  <a:pt x="173" y="155"/>
                  <a:pt x="173" y="155"/>
                </a:cubicBezTo>
                <a:cubicBezTo>
                  <a:pt x="170" y="186"/>
                  <a:pt x="170" y="186"/>
                  <a:pt x="170" y="186"/>
                </a:cubicBezTo>
                <a:cubicBezTo>
                  <a:pt x="169" y="199"/>
                  <a:pt x="158" y="209"/>
                  <a:pt x="145" y="209"/>
                </a:cubicBezTo>
                <a:cubicBezTo>
                  <a:pt x="131" y="209"/>
                  <a:pt x="131" y="209"/>
                  <a:pt x="131" y="209"/>
                </a:cubicBezTo>
                <a:cubicBezTo>
                  <a:pt x="121" y="209"/>
                  <a:pt x="114" y="217"/>
                  <a:pt x="114" y="227"/>
                </a:cubicBezTo>
                <a:cubicBezTo>
                  <a:pt x="114" y="242"/>
                  <a:pt x="114" y="242"/>
                  <a:pt x="114" y="242"/>
                </a:cubicBezTo>
                <a:cubicBezTo>
                  <a:pt x="114" y="247"/>
                  <a:pt x="111" y="252"/>
                  <a:pt x="107" y="254"/>
                </a:cubicBezTo>
                <a:cubicBezTo>
                  <a:pt x="105" y="255"/>
                  <a:pt x="102" y="256"/>
                  <a:pt x="100" y="256"/>
                </a:cubicBezTo>
                <a:close/>
                <a:moveTo>
                  <a:pt x="84" y="8"/>
                </a:moveTo>
                <a:cubicBezTo>
                  <a:pt x="42" y="8"/>
                  <a:pt x="8" y="43"/>
                  <a:pt x="8" y="85"/>
                </a:cubicBezTo>
                <a:cubicBezTo>
                  <a:pt x="8" y="107"/>
                  <a:pt x="13" y="125"/>
                  <a:pt x="18" y="143"/>
                </a:cubicBezTo>
                <a:cubicBezTo>
                  <a:pt x="24" y="161"/>
                  <a:pt x="29" y="181"/>
                  <a:pt x="29" y="205"/>
                </a:cubicBezTo>
                <a:cubicBezTo>
                  <a:pt x="97" y="247"/>
                  <a:pt x="97" y="247"/>
                  <a:pt x="97" y="247"/>
                </a:cubicBezTo>
                <a:cubicBezTo>
                  <a:pt x="99" y="248"/>
                  <a:pt x="101" y="248"/>
                  <a:pt x="103" y="247"/>
                </a:cubicBezTo>
                <a:cubicBezTo>
                  <a:pt x="105" y="246"/>
                  <a:pt x="106" y="244"/>
                  <a:pt x="106" y="242"/>
                </a:cubicBezTo>
                <a:cubicBezTo>
                  <a:pt x="106" y="227"/>
                  <a:pt x="106" y="227"/>
                  <a:pt x="106" y="227"/>
                </a:cubicBezTo>
                <a:cubicBezTo>
                  <a:pt x="106" y="212"/>
                  <a:pt x="117" y="201"/>
                  <a:pt x="131" y="201"/>
                </a:cubicBezTo>
                <a:cubicBezTo>
                  <a:pt x="145" y="201"/>
                  <a:pt x="145" y="201"/>
                  <a:pt x="145" y="201"/>
                </a:cubicBezTo>
                <a:cubicBezTo>
                  <a:pt x="154" y="201"/>
                  <a:pt x="161" y="194"/>
                  <a:pt x="162" y="185"/>
                </a:cubicBezTo>
                <a:cubicBezTo>
                  <a:pt x="165" y="152"/>
                  <a:pt x="165" y="152"/>
                  <a:pt x="165" y="152"/>
                </a:cubicBezTo>
                <a:cubicBezTo>
                  <a:pt x="165" y="150"/>
                  <a:pt x="166" y="149"/>
                  <a:pt x="167" y="148"/>
                </a:cubicBezTo>
                <a:cubicBezTo>
                  <a:pt x="178" y="144"/>
                  <a:pt x="178" y="144"/>
                  <a:pt x="178" y="144"/>
                </a:cubicBezTo>
                <a:cubicBezTo>
                  <a:pt x="180" y="143"/>
                  <a:pt x="182" y="142"/>
                  <a:pt x="182" y="139"/>
                </a:cubicBezTo>
                <a:cubicBezTo>
                  <a:pt x="183" y="137"/>
                  <a:pt x="183" y="135"/>
                  <a:pt x="182" y="133"/>
                </a:cubicBezTo>
                <a:cubicBezTo>
                  <a:pt x="168" y="103"/>
                  <a:pt x="168" y="103"/>
                  <a:pt x="168" y="103"/>
                </a:cubicBezTo>
                <a:cubicBezTo>
                  <a:pt x="166" y="100"/>
                  <a:pt x="165" y="96"/>
                  <a:pt x="166" y="92"/>
                </a:cubicBezTo>
                <a:cubicBezTo>
                  <a:pt x="169" y="77"/>
                  <a:pt x="169" y="77"/>
                  <a:pt x="169" y="77"/>
                </a:cubicBezTo>
                <a:cubicBezTo>
                  <a:pt x="169" y="39"/>
                  <a:pt x="139" y="8"/>
                  <a:pt x="101" y="8"/>
                </a:cubicBezTo>
                <a:lnTo>
                  <a:pt x="84" y="8"/>
                </a:lnTo>
                <a:close/>
              </a:path>
            </a:pathLst>
          </a:custGeom>
          <a:solidFill>
            <a:schemeClr val="bg1"/>
          </a:solidFill>
          <a:ln>
            <a:noFill/>
          </a:ln>
          <a:extLst/>
        </p:spPr>
        <p:txBody>
          <a:bodyPr vert="horz" wrap="square" lIns="119528" tIns="59764" rIns="119528" bIns="59764" numCol="1" anchor="t" anchorCtr="0" compatLnSpc="1">
            <a:prstTxWarp prst="textNoShape">
              <a:avLst/>
            </a:prstTxWarp>
          </a:bodyPr>
          <a:lstStyle/>
          <a:p>
            <a:endParaRPr lang="en-US" dirty="0"/>
          </a:p>
        </p:txBody>
      </p:sp>
      <p:sp>
        <p:nvSpPr>
          <p:cNvPr id="7" name="Freeform 6"/>
          <p:cNvSpPr/>
          <p:nvPr/>
        </p:nvSpPr>
        <p:spPr>
          <a:xfrm>
            <a:off x="391199" y="1290284"/>
            <a:ext cx="1154910" cy="4805717"/>
          </a:xfrm>
          <a:custGeom>
            <a:avLst/>
            <a:gdLst>
              <a:gd name="connsiteX0" fmla="*/ 0 w 7504416"/>
              <a:gd name="connsiteY0" fmla="*/ 0 h 612781"/>
              <a:gd name="connsiteX1" fmla="*/ 7504416 w 7504416"/>
              <a:gd name="connsiteY1" fmla="*/ 0 h 612781"/>
              <a:gd name="connsiteX2" fmla="*/ 7504416 w 7504416"/>
              <a:gd name="connsiteY2" fmla="*/ 612781 h 612781"/>
              <a:gd name="connsiteX3" fmla="*/ 0 w 7504416"/>
              <a:gd name="connsiteY3" fmla="*/ 612781 h 612781"/>
              <a:gd name="connsiteX4" fmla="*/ 0 w 7504416"/>
              <a:gd name="connsiteY4" fmla="*/ 0 h 612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04416" h="612781">
                <a:moveTo>
                  <a:pt x="0" y="0"/>
                </a:moveTo>
                <a:lnTo>
                  <a:pt x="7504416" y="0"/>
                </a:lnTo>
                <a:lnTo>
                  <a:pt x="7504416" y="612781"/>
                </a:lnTo>
                <a:lnTo>
                  <a:pt x="0" y="612781"/>
                </a:lnTo>
                <a:lnTo>
                  <a:pt x="0" y="0"/>
                </a:lnTo>
                <a:close/>
              </a:path>
            </a:pathLst>
          </a:custGeom>
          <a:solidFill>
            <a:srgbClr val="739600"/>
          </a:solidFill>
          <a:ln w="19050">
            <a:noFill/>
          </a:ln>
        </p:spPr>
        <p:txBody>
          <a:bodyPr wrap="square" lIns="0" tIns="91440" rIns="0" bIns="91440" rtlCol="0" anchor="ctr" anchorCtr="0">
            <a:noAutofit/>
          </a:bodyPr>
          <a:lstStyle/>
          <a:p>
            <a:pPr algn="ctr">
              <a:lnSpc>
                <a:spcPct val="95000"/>
              </a:lnSpc>
            </a:pPr>
            <a:endParaRPr lang="en-US" sz="1400" dirty="0">
              <a:solidFill>
                <a:schemeClr val="bg1"/>
              </a:solidFill>
              <a:latin typeface="Arial" pitchFamily="34" charset="0"/>
              <a:cs typeface="Arial" pitchFamily="34" charset="0"/>
            </a:endParaRPr>
          </a:p>
        </p:txBody>
      </p:sp>
      <p:grpSp>
        <p:nvGrpSpPr>
          <p:cNvPr id="8" name="Group 7"/>
          <p:cNvGrpSpPr/>
          <p:nvPr/>
        </p:nvGrpSpPr>
        <p:grpSpPr>
          <a:xfrm>
            <a:off x="561463" y="1432429"/>
            <a:ext cx="814387" cy="742950"/>
            <a:chOff x="4519613" y="1881188"/>
            <a:chExt cx="814387" cy="742950"/>
          </a:xfrm>
        </p:grpSpPr>
        <p:sp>
          <p:nvSpPr>
            <p:cNvPr id="9" name="Freeform 37"/>
            <p:cNvSpPr>
              <a:spLocks/>
            </p:cNvSpPr>
            <p:nvPr/>
          </p:nvSpPr>
          <p:spPr bwMode="auto">
            <a:xfrm>
              <a:off x="4921250" y="1881188"/>
              <a:ext cx="412750" cy="412750"/>
            </a:xfrm>
            <a:custGeom>
              <a:avLst/>
              <a:gdLst>
                <a:gd name="T0" fmla="*/ 92 w 110"/>
                <a:gd name="T1" fmla="*/ 110 h 110"/>
                <a:gd name="T2" fmla="*/ 88 w 110"/>
                <a:gd name="T3" fmla="*/ 107 h 110"/>
                <a:gd name="T4" fmla="*/ 84 w 110"/>
                <a:gd name="T5" fmla="*/ 37 h 110"/>
                <a:gd name="T6" fmla="*/ 73 w 110"/>
                <a:gd name="T7" fmla="*/ 27 h 110"/>
                <a:gd name="T8" fmla="*/ 3 w 110"/>
                <a:gd name="T9" fmla="*/ 23 h 110"/>
                <a:gd name="T10" fmla="*/ 0 w 110"/>
                <a:gd name="T11" fmla="*/ 18 h 110"/>
                <a:gd name="T12" fmla="*/ 77 w 110"/>
                <a:gd name="T13" fmla="*/ 23 h 110"/>
                <a:gd name="T14" fmla="*/ 88 w 110"/>
                <a:gd name="T15" fmla="*/ 33 h 110"/>
                <a:gd name="T16" fmla="*/ 92 w 110"/>
                <a:gd name="T17"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10">
                  <a:moveTo>
                    <a:pt x="92" y="110"/>
                  </a:moveTo>
                  <a:cubicBezTo>
                    <a:pt x="88" y="107"/>
                    <a:pt x="88" y="107"/>
                    <a:pt x="88" y="107"/>
                  </a:cubicBezTo>
                  <a:cubicBezTo>
                    <a:pt x="104" y="86"/>
                    <a:pt x="103" y="56"/>
                    <a:pt x="84" y="37"/>
                  </a:cubicBezTo>
                  <a:cubicBezTo>
                    <a:pt x="73" y="27"/>
                    <a:pt x="73" y="27"/>
                    <a:pt x="73" y="27"/>
                  </a:cubicBezTo>
                  <a:cubicBezTo>
                    <a:pt x="54" y="8"/>
                    <a:pt x="24" y="6"/>
                    <a:pt x="3" y="23"/>
                  </a:cubicBezTo>
                  <a:cubicBezTo>
                    <a:pt x="0" y="18"/>
                    <a:pt x="0" y="18"/>
                    <a:pt x="0" y="18"/>
                  </a:cubicBezTo>
                  <a:cubicBezTo>
                    <a:pt x="23" y="0"/>
                    <a:pt x="56" y="2"/>
                    <a:pt x="77" y="23"/>
                  </a:cubicBezTo>
                  <a:cubicBezTo>
                    <a:pt x="88" y="33"/>
                    <a:pt x="88" y="33"/>
                    <a:pt x="88" y="33"/>
                  </a:cubicBezTo>
                  <a:cubicBezTo>
                    <a:pt x="109" y="54"/>
                    <a:pt x="110" y="87"/>
                    <a:pt x="92" y="11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38"/>
            <p:cNvSpPr>
              <a:spLocks/>
            </p:cNvSpPr>
            <p:nvPr/>
          </p:nvSpPr>
          <p:spPr bwMode="auto">
            <a:xfrm>
              <a:off x="4519613" y="1885950"/>
              <a:ext cx="561975" cy="412750"/>
            </a:xfrm>
            <a:custGeom>
              <a:avLst/>
              <a:gdLst>
                <a:gd name="T0" fmla="*/ 146 w 150"/>
                <a:gd name="T1" fmla="*/ 52 h 110"/>
                <a:gd name="T2" fmla="*/ 113 w 150"/>
                <a:gd name="T3" fmla="*/ 20 h 110"/>
                <a:gd name="T4" fmla="*/ 113 w 150"/>
                <a:gd name="T5" fmla="*/ 20 h 110"/>
                <a:gd name="T6" fmla="*/ 33 w 150"/>
                <a:gd name="T7" fmla="*/ 22 h 110"/>
                <a:gd name="T8" fmla="*/ 23 w 150"/>
                <a:gd name="T9" fmla="*/ 33 h 110"/>
                <a:gd name="T10" fmla="*/ 19 w 150"/>
                <a:gd name="T11" fmla="*/ 110 h 110"/>
                <a:gd name="T12" fmla="*/ 23 w 150"/>
                <a:gd name="T13" fmla="*/ 107 h 110"/>
                <a:gd name="T14" fmla="*/ 27 w 150"/>
                <a:gd name="T15" fmla="*/ 37 h 110"/>
                <a:gd name="T16" fmla="*/ 37 w 150"/>
                <a:gd name="T17" fmla="*/ 26 h 110"/>
                <a:gd name="T18" fmla="*/ 112 w 150"/>
                <a:gd name="T19" fmla="*/ 26 h 110"/>
                <a:gd name="T20" fmla="*/ 112 w 150"/>
                <a:gd name="T21" fmla="*/ 26 h 110"/>
                <a:gd name="T22" fmla="*/ 142 w 150"/>
                <a:gd name="T23" fmla="*/ 56 h 110"/>
                <a:gd name="T24" fmla="*/ 143 w 150"/>
                <a:gd name="T25" fmla="*/ 62 h 110"/>
                <a:gd name="T26" fmla="*/ 140 w 150"/>
                <a:gd name="T27" fmla="*/ 66 h 110"/>
                <a:gd name="T28" fmla="*/ 110 w 150"/>
                <a:gd name="T29" fmla="*/ 61 h 110"/>
                <a:gd name="T30" fmla="*/ 86 w 150"/>
                <a:gd name="T31" fmla="*/ 37 h 110"/>
                <a:gd name="T32" fmla="*/ 82 w 150"/>
                <a:gd name="T33" fmla="*/ 41 h 110"/>
                <a:gd name="T34" fmla="*/ 86 w 150"/>
                <a:gd name="T35" fmla="*/ 45 h 110"/>
                <a:gd name="T36" fmla="*/ 106 w 150"/>
                <a:gd name="T37" fmla="*/ 65 h 110"/>
                <a:gd name="T38" fmla="*/ 142 w 150"/>
                <a:gd name="T39" fmla="*/ 71 h 110"/>
                <a:gd name="T40" fmla="*/ 149 w 150"/>
                <a:gd name="T41" fmla="*/ 63 h 110"/>
                <a:gd name="T42" fmla="*/ 146 w 150"/>
                <a:gd name="T43" fmla="*/ 52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50" h="110">
                  <a:moveTo>
                    <a:pt x="146" y="52"/>
                  </a:moveTo>
                  <a:cubicBezTo>
                    <a:pt x="113" y="20"/>
                    <a:pt x="113" y="20"/>
                    <a:pt x="113" y="20"/>
                  </a:cubicBezTo>
                  <a:cubicBezTo>
                    <a:pt x="113" y="20"/>
                    <a:pt x="113" y="20"/>
                    <a:pt x="113" y="20"/>
                  </a:cubicBezTo>
                  <a:cubicBezTo>
                    <a:pt x="90" y="0"/>
                    <a:pt x="55" y="1"/>
                    <a:pt x="33" y="22"/>
                  </a:cubicBezTo>
                  <a:cubicBezTo>
                    <a:pt x="23" y="33"/>
                    <a:pt x="23" y="33"/>
                    <a:pt x="23" y="33"/>
                  </a:cubicBezTo>
                  <a:cubicBezTo>
                    <a:pt x="1" y="54"/>
                    <a:pt x="0" y="87"/>
                    <a:pt x="19" y="110"/>
                  </a:cubicBezTo>
                  <a:cubicBezTo>
                    <a:pt x="23" y="107"/>
                    <a:pt x="23" y="107"/>
                    <a:pt x="23" y="107"/>
                  </a:cubicBezTo>
                  <a:cubicBezTo>
                    <a:pt x="6" y="86"/>
                    <a:pt x="7" y="56"/>
                    <a:pt x="27" y="37"/>
                  </a:cubicBezTo>
                  <a:cubicBezTo>
                    <a:pt x="37" y="26"/>
                    <a:pt x="37" y="26"/>
                    <a:pt x="37" y="26"/>
                  </a:cubicBezTo>
                  <a:cubicBezTo>
                    <a:pt x="58" y="6"/>
                    <a:pt x="91" y="6"/>
                    <a:pt x="112" y="26"/>
                  </a:cubicBezTo>
                  <a:cubicBezTo>
                    <a:pt x="112" y="26"/>
                    <a:pt x="112" y="26"/>
                    <a:pt x="112" y="26"/>
                  </a:cubicBezTo>
                  <a:cubicBezTo>
                    <a:pt x="142" y="56"/>
                    <a:pt x="142" y="56"/>
                    <a:pt x="142" y="56"/>
                  </a:cubicBezTo>
                  <a:cubicBezTo>
                    <a:pt x="143" y="58"/>
                    <a:pt x="144" y="60"/>
                    <a:pt x="143" y="62"/>
                  </a:cubicBezTo>
                  <a:cubicBezTo>
                    <a:pt x="143" y="63"/>
                    <a:pt x="142" y="65"/>
                    <a:pt x="140" y="66"/>
                  </a:cubicBezTo>
                  <a:cubicBezTo>
                    <a:pt x="132" y="69"/>
                    <a:pt x="120" y="71"/>
                    <a:pt x="110" y="61"/>
                  </a:cubicBezTo>
                  <a:cubicBezTo>
                    <a:pt x="86" y="37"/>
                    <a:pt x="86" y="37"/>
                    <a:pt x="86" y="37"/>
                  </a:cubicBezTo>
                  <a:cubicBezTo>
                    <a:pt x="82" y="41"/>
                    <a:pt x="82" y="41"/>
                    <a:pt x="82" y="41"/>
                  </a:cubicBezTo>
                  <a:cubicBezTo>
                    <a:pt x="86" y="45"/>
                    <a:pt x="86" y="45"/>
                    <a:pt x="86" y="45"/>
                  </a:cubicBezTo>
                  <a:cubicBezTo>
                    <a:pt x="106" y="65"/>
                    <a:pt x="106" y="65"/>
                    <a:pt x="106" y="65"/>
                  </a:cubicBezTo>
                  <a:cubicBezTo>
                    <a:pt x="118" y="77"/>
                    <a:pt x="133" y="75"/>
                    <a:pt x="142" y="71"/>
                  </a:cubicBezTo>
                  <a:cubicBezTo>
                    <a:pt x="146" y="69"/>
                    <a:pt x="148" y="66"/>
                    <a:pt x="149" y="63"/>
                  </a:cubicBezTo>
                  <a:cubicBezTo>
                    <a:pt x="150" y="59"/>
                    <a:pt x="148" y="55"/>
                    <a:pt x="146" y="5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39"/>
            <p:cNvSpPr>
              <a:spLocks/>
            </p:cNvSpPr>
            <p:nvPr/>
          </p:nvSpPr>
          <p:spPr bwMode="auto">
            <a:xfrm>
              <a:off x="4583113" y="2039938"/>
              <a:ext cx="346075" cy="506413"/>
            </a:xfrm>
            <a:custGeom>
              <a:avLst/>
              <a:gdLst>
                <a:gd name="T0" fmla="*/ 55 w 92"/>
                <a:gd name="T1" fmla="*/ 126 h 135"/>
                <a:gd name="T2" fmla="*/ 54 w 92"/>
                <a:gd name="T3" fmla="*/ 125 h 135"/>
                <a:gd name="T4" fmla="*/ 50 w 92"/>
                <a:gd name="T5" fmla="*/ 117 h 135"/>
                <a:gd name="T6" fmla="*/ 54 w 92"/>
                <a:gd name="T7" fmla="*/ 108 h 135"/>
                <a:gd name="T8" fmla="*/ 92 w 92"/>
                <a:gd name="T9" fmla="*/ 71 h 135"/>
                <a:gd name="T10" fmla="*/ 88 w 92"/>
                <a:gd name="T11" fmla="*/ 67 h 135"/>
                <a:gd name="T12" fmla="*/ 50 w 92"/>
                <a:gd name="T13" fmla="*/ 104 h 135"/>
                <a:gd name="T14" fmla="*/ 33 w 92"/>
                <a:gd name="T15" fmla="*/ 104 h 135"/>
                <a:gd name="T16" fmla="*/ 32 w 92"/>
                <a:gd name="T17" fmla="*/ 103 h 135"/>
                <a:gd name="T18" fmla="*/ 28 w 92"/>
                <a:gd name="T19" fmla="*/ 95 h 135"/>
                <a:gd name="T20" fmla="*/ 32 w 92"/>
                <a:gd name="T21" fmla="*/ 86 h 135"/>
                <a:gd name="T22" fmla="*/ 32 w 92"/>
                <a:gd name="T23" fmla="*/ 86 h 135"/>
                <a:gd name="T24" fmla="*/ 32 w 92"/>
                <a:gd name="T25" fmla="*/ 86 h 135"/>
                <a:gd name="T26" fmla="*/ 69 w 92"/>
                <a:gd name="T27" fmla="*/ 48 h 135"/>
                <a:gd name="T28" fmla="*/ 65 w 92"/>
                <a:gd name="T29" fmla="*/ 45 h 135"/>
                <a:gd name="T30" fmla="*/ 28 w 92"/>
                <a:gd name="T31" fmla="*/ 82 h 135"/>
                <a:gd name="T32" fmla="*/ 10 w 92"/>
                <a:gd name="T33" fmla="*/ 82 h 135"/>
                <a:gd name="T34" fmla="*/ 10 w 92"/>
                <a:gd name="T35" fmla="*/ 81 h 135"/>
                <a:gd name="T36" fmla="*/ 6 w 92"/>
                <a:gd name="T37" fmla="*/ 72 h 135"/>
                <a:gd name="T38" fmla="*/ 10 w 92"/>
                <a:gd name="T39" fmla="*/ 64 h 135"/>
                <a:gd name="T40" fmla="*/ 69 w 92"/>
                <a:gd name="T41" fmla="*/ 4 h 135"/>
                <a:gd name="T42" fmla="*/ 65 w 92"/>
                <a:gd name="T43" fmla="*/ 0 h 135"/>
                <a:gd name="T44" fmla="*/ 6 w 92"/>
                <a:gd name="T45" fmla="*/ 60 h 135"/>
                <a:gd name="T46" fmla="*/ 0 w 92"/>
                <a:gd name="T47" fmla="*/ 72 h 135"/>
                <a:gd name="T48" fmla="*/ 6 w 92"/>
                <a:gd name="T49" fmla="*/ 85 h 135"/>
                <a:gd name="T50" fmla="*/ 6 w 92"/>
                <a:gd name="T51" fmla="*/ 86 h 135"/>
                <a:gd name="T52" fmla="*/ 19 w 92"/>
                <a:gd name="T53" fmla="*/ 91 h 135"/>
                <a:gd name="T54" fmla="*/ 23 w 92"/>
                <a:gd name="T55" fmla="*/ 91 h 135"/>
                <a:gd name="T56" fmla="*/ 23 w 92"/>
                <a:gd name="T57" fmla="*/ 95 h 135"/>
                <a:gd name="T58" fmla="*/ 28 w 92"/>
                <a:gd name="T59" fmla="*/ 107 h 135"/>
                <a:gd name="T60" fmla="*/ 29 w 92"/>
                <a:gd name="T61" fmla="*/ 108 h 135"/>
                <a:gd name="T62" fmla="*/ 41 w 92"/>
                <a:gd name="T63" fmla="*/ 113 h 135"/>
                <a:gd name="T64" fmla="*/ 45 w 92"/>
                <a:gd name="T65" fmla="*/ 113 h 135"/>
                <a:gd name="T66" fmla="*/ 45 w 92"/>
                <a:gd name="T67" fmla="*/ 117 h 135"/>
                <a:gd name="T68" fmla="*/ 50 w 92"/>
                <a:gd name="T69" fmla="*/ 129 h 135"/>
                <a:gd name="T70" fmla="*/ 51 w 92"/>
                <a:gd name="T71" fmla="*/ 130 h 135"/>
                <a:gd name="T72" fmla="*/ 64 w 92"/>
                <a:gd name="T73" fmla="*/ 135 h 135"/>
                <a:gd name="T74" fmla="*/ 68 w 92"/>
                <a:gd name="T75" fmla="*/ 135 h 135"/>
                <a:gd name="T76" fmla="*/ 67 w 92"/>
                <a:gd name="T77" fmla="*/ 129 h 135"/>
                <a:gd name="T78" fmla="*/ 55 w 92"/>
                <a:gd name="T79" fmla="*/ 12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2" h="135">
                  <a:moveTo>
                    <a:pt x="55" y="126"/>
                  </a:moveTo>
                  <a:cubicBezTo>
                    <a:pt x="54" y="125"/>
                    <a:pt x="54" y="125"/>
                    <a:pt x="54" y="125"/>
                  </a:cubicBezTo>
                  <a:cubicBezTo>
                    <a:pt x="52" y="123"/>
                    <a:pt x="50" y="120"/>
                    <a:pt x="50" y="117"/>
                  </a:cubicBezTo>
                  <a:cubicBezTo>
                    <a:pt x="50" y="113"/>
                    <a:pt x="52" y="110"/>
                    <a:pt x="54" y="108"/>
                  </a:cubicBezTo>
                  <a:cubicBezTo>
                    <a:pt x="92" y="71"/>
                    <a:pt x="92" y="71"/>
                    <a:pt x="92" y="71"/>
                  </a:cubicBezTo>
                  <a:cubicBezTo>
                    <a:pt x="88" y="67"/>
                    <a:pt x="88" y="67"/>
                    <a:pt x="88" y="67"/>
                  </a:cubicBezTo>
                  <a:cubicBezTo>
                    <a:pt x="50" y="104"/>
                    <a:pt x="50" y="104"/>
                    <a:pt x="50" y="104"/>
                  </a:cubicBezTo>
                  <a:cubicBezTo>
                    <a:pt x="45" y="109"/>
                    <a:pt x="37" y="109"/>
                    <a:pt x="33" y="104"/>
                  </a:cubicBezTo>
                  <a:cubicBezTo>
                    <a:pt x="32" y="103"/>
                    <a:pt x="32" y="103"/>
                    <a:pt x="32" y="103"/>
                  </a:cubicBezTo>
                  <a:cubicBezTo>
                    <a:pt x="29" y="101"/>
                    <a:pt x="28" y="98"/>
                    <a:pt x="28" y="95"/>
                  </a:cubicBezTo>
                  <a:cubicBezTo>
                    <a:pt x="28" y="91"/>
                    <a:pt x="29" y="88"/>
                    <a:pt x="32" y="86"/>
                  </a:cubicBezTo>
                  <a:cubicBezTo>
                    <a:pt x="32" y="86"/>
                    <a:pt x="32" y="86"/>
                    <a:pt x="32" y="86"/>
                  </a:cubicBezTo>
                  <a:cubicBezTo>
                    <a:pt x="32" y="86"/>
                    <a:pt x="32" y="86"/>
                    <a:pt x="32" y="86"/>
                  </a:cubicBezTo>
                  <a:cubicBezTo>
                    <a:pt x="69" y="48"/>
                    <a:pt x="69" y="48"/>
                    <a:pt x="69" y="48"/>
                  </a:cubicBezTo>
                  <a:cubicBezTo>
                    <a:pt x="65" y="45"/>
                    <a:pt x="65" y="45"/>
                    <a:pt x="65" y="45"/>
                  </a:cubicBezTo>
                  <a:cubicBezTo>
                    <a:pt x="28" y="82"/>
                    <a:pt x="28" y="82"/>
                    <a:pt x="28" y="82"/>
                  </a:cubicBezTo>
                  <a:cubicBezTo>
                    <a:pt x="23" y="87"/>
                    <a:pt x="15" y="87"/>
                    <a:pt x="10" y="82"/>
                  </a:cubicBezTo>
                  <a:cubicBezTo>
                    <a:pt x="10" y="81"/>
                    <a:pt x="10" y="81"/>
                    <a:pt x="10" y="81"/>
                  </a:cubicBezTo>
                  <a:cubicBezTo>
                    <a:pt x="7" y="79"/>
                    <a:pt x="6" y="76"/>
                    <a:pt x="6" y="72"/>
                  </a:cubicBezTo>
                  <a:cubicBezTo>
                    <a:pt x="6" y="69"/>
                    <a:pt x="7" y="66"/>
                    <a:pt x="10" y="64"/>
                  </a:cubicBezTo>
                  <a:cubicBezTo>
                    <a:pt x="69" y="4"/>
                    <a:pt x="69" y="4"/>
                    <a:pt x="69" y="4"/>
                  </a:cubicBezTo>
                  <a:cubicBezTo>
                    <a:pt x="65" y="0"/>
                    <a:pt x="65" y="0"/>
                    <a:pt x="65" y="0"/>
                  </a:cubicBezTo>
                  <a:cubicBezTo>
                    <a:pt x="6" y="60"/>
                    <a:pt x="6" y="60"/>
                    <a:pt x="6" y="60"/>
                  </a:cubicBezTo>
                  <a:cubicBezTo>
                    <a:pt x="2" y="63"/>
                    <a:pt x="0" y="68"/>
                    <a:pt x="0" y="72"/>
                  </a:cubicBezTo>
                  <a:cubicBezTo>
                    <a:pt x="0" y="77"/>
                    <a:pt x="2" y="82"/>
                    <a:pt x="6" y="85"/>
                  </a:cubicBezTo>
                  <a:cubicBezTo>
                    <a:pt x="6" y="86"/>
                    <a:pt x="6" y="86"/>
                    <a:pt x="6" y="86"/>
                  </a:cubicBezTo>
                  <a:cubicBezTo>
                    <a:pt x="10" y="89"/>
                    <a:pt x="15" y="91"/>
                    <a:pt x="19" y="91"/>
                  </a:cubicBezTo>
                  <a:cubicBezTo>
                    <a:pt x="20" y="91"/>
                    <a:pt x="22" y="91"/>
                    <a:pt x="23" y="91"/>
                  </a:cubicBezTo>
                  <a:cubicBezTo>
                    <a:pt x="23" y="92"/>
                    <a:pt x="23" y="93"/>
                    <a:pt x="23" y="95"/>
                  </a:cubicBezTo>
                  <a:cubicBezTo>
                    <a:pt x="23" y="99"/>
                    <a:pt x="24" y="104"/>
                    <a:pt x="28" y="107"/>
                  </a:cubicBezTo>
                  <a:cubicBezTo>
                    <a:pt x="29" y="108"/>
                    <a:pt x="29" y="108"/>
                    <a:pt x="29" y="108"/>
                  </a:cubicBezTo>
                  <a:cubicBezTo>
                    <a:pt x="32" y="111"/>
                    <a:pt x="37" y="113"/>
                    <a:pt x="41" y="113"/>
                  </a:cubicBezTo>
                  <a:cubicBezTo>
                    <a:pt x="43" y="113"/>
                    <a:pt x="44" y="113"/>
                    <a:pt x="45" y="113"/>
                  </a:cubicBezTo>
                  <a:cubicBezTo>
                    <a:pt x="45" y="114"/>
                    <a:pt x="45" y="115"/>
                    <a:pt x="45" y="117"/>
                  </a:cubicBezTo>
                  <a:cubicBezTo>
                    <a:pt x="45" y="121"/>
                    <a:pt x="47" y="126"/>
                    <a:pt x="50" y="129"/>
                  </a:cubicBezTo>
                  <a:cubicBezTo>
                    <a:pt x="51" y="130"/>
                    <a:pt x="51" y="130"/>
                    <a:pt x="51" y="130"/>
                  </a:cubicBezTo>
                  <a:cubicBezTo>
                    <a:pt x="54" y="134"/>
                    <a:pt x="59" y="135"/>
                    <a:pt x="64" y="135"/>
                  </a:cubicBezTo>
                  <a:cubicBezTo>
                    <a:pt x="65" y="135"/>
                    <a:pt x="67" y="135"/>
                    <a:pt x="68" y="135"/>
                  </a:cubicBezTo>
                  <a:cubicBezTo>
                    <a:pt x="67" y="129"/>
                    <a:pt x="67" y="129"/>
                    <a:pt x="67" y="129"/>
                  </a:cubicBezTo>
                  <a:cubicBezTo>
                    <a:pt x="63" y="131"/>
                    <a:pt x="58" y="129"/>
                    <a:pt x="55" y="1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40"/>
            <p:cNvSpPr>
              <a:spLocks noEditPoints="1"/>
            </p:cNvSpPr>
            <p:nvPr/>
          </p:nvSpPr>
          <p:spPr bwMode="auto">
            <a:xfrm>
              <a:off x="4819650" y="2174875"/>
              <a:ext cx="450850" cy="449263"/>
            </a:xfrm>
            <a:custGeom>
              <a:avLst/>
              <a:gdLst>
                <a:gd name="T0" fmla="*/ 97 w 120"/>
                <a:gd name="T1" fmla="*/ 7 h 120"/>
                <a:gd name="T2" fmla="*/ 71 w 120"/>
                <a:gd name="T3" fmla="*/ 8 h 120"/>
                <a:gd name="T4" fmla="*/ 66 w 120"/>
                <a:gd name="T5" fmla="*/ 24 h 120"/>
                <a:gd name="T6" fmla="*/ 49 w 120"/>
                <a:gd name="T7" fmla="*/ 31 h 120"/>
                <a:gd name="T8" fmla="*/ 44 w 120"/>
                <a:gd name="T9" fmla="*/ 46 h 120"/>
                <a:gd name="T10" fmla="*/ 27 w 120"/>
                <a:gd name="T11" fmla="*/ 53 h 120"/>
                <a:gd name="T12" fmla="*/ 22 w 120"/>
                <a:gd name="T13" fmla="*/ 68 h 120"/>
                <a:gd name="T14" fmla="*/ 5 w 120"/>
                <a:gd name="T15" fmla="*/ 74 h 120"/>
                <a:gd name="T16" fmla="*/ 0 w 120"/>
                <a:gd name="T17" fmla="*/ 86 h 120"/>
                <a:gd name="T18" fmla="*/ 22 w 120"/>
                <a:gd name="T19" fmla="*/ 115 h 120"/>
                <a:gd name="T20" fmla="*/ 46 w 120"/>
                <a:gd name="T21" fmla="*/ 115 h 120"/>
                <a:gd name="T22" fmla="*/ 52 w 120"/>
                <a:gd name="T23" fmla="*/ 102 h 120"/>
                <a:gd name="T24" fmla="*/ 57 w 120"/>
                <a:gd name="T25" fmla="*/ 100 h 120"/>
                <a:gd name="T26" fmla="*/ 71 w 120"/>
                <a:gd name="T27" fmla="*/ 93 h 120"/>
                <a:gd name="T28" fmla="*/ 75 w 120"/>
                <a:gd name="T29" fmla="*/ 77 h 120"/>
                <a:gd name="T30" fmla="*/ 91 w 120"/>
                <a:gd name="T31" fmla="*/ 73 h 120"/>
                <a:gd name="T32" fmla="*/ 98 w 120"/>
                <a:gd name="T33" fmla="*/ 59 h 120"/>
                <a:gd name="T34" fmla="*/ 101 w 120"/>
                <a:gd name="T35" fmla="*/ 56 h 120"/>
                <a:gd name="T36" fmla="*/ 115 w 120"/>
                <a:gd name="T37" fmla="*/ 49 h 120"/>
                <a:gd name="T38" fmla="*/ 115 w 120"/>
                <a:gd name="T39" fmla="*/ 25 h 120"/>
                <a:gd name="T40" fmla="*/ 42 w 120"/>
                <a:gd name="T41" fmla="*/ 111 h 120"/>
                <a:gd name="T42" fmla="*/ 9 w 120"/>
                <a:gd name="T43" fmla="*/ 94 h 120"/>
                <a:gd name="T44" fmla="*/ 9 w 120"/>
                <a:gd name="T45" fmla="*/ 78 h 120"/>
                <a:gd name="T46" fmla="*/ 26 w 120"/>
                <a:gd name="T47" fmla="*/ 77 h 120"/>
                <a:gd name="T48" fmla="*/ 27 w 120"/>
                <a:gd name="T49" fmla="*/ 77 h 120"/>
                <a:gd name="T50" fmla="*/ 43 w 120"/>
                <a:gd name="T51" fmla="*/ 94 h 120"/>
                <a:gd name="T52" fmla="*/ 43 w 120"/>
                <a:gd name="T53" fmla="*/ 110 h 120"/>
                <a:gd name="T54" fmla="*/ 67 w 120"/>
                <a:gd name="T55" fmla="*/ 89 h 120"/>
                <a:gd name="T56" fmla="*/ 48 w 120"/>
                <a:gd name="T57" fmla="*/ 91 h 120"/>
                <a:gd name="T58" fmla="*/ 31 w 120"/>
                <a:gd name="T59" fmla="*/ 73 h 120"/>
                <a:gd name="T60" fmla="*/ 31 w 120"/>
                <a:gd name="T61" fmla="*/ 57 h 120"/>
                <a:gd name="T62" fmla="*/ 49 w 120"/>
                <a:gd name="T63" fmla="*/ 55 h 120"/>
                <a:gd name="T64" fmla="*/ 70 w 120"/>
                <a:gd name="T65" fmla="*/ 81 h 120"/>
                <a:gd name="T66" fmla="*/ 89 w 120"/>
                <a:gd name="T67" fmla="*/ 67 h 120"/>
                <a:gd name="T68" fmla="*/ 71 w 120"/>
                <a:gd name="T69" fmla="*/ 69 h 120"/>
                <a:gd name="T70" fmla="*/ 49 w 120"/>
                <a:gd name="T71" fmla="*/ 43 h 120"/>
                <a:gd name="T72" fmla="*/ 54 w 120"/>
                <a:gd name="T73" fmla="*/ 33 h 120"/>
                <a:gd name="T74" fmla="*/ 71 w 120"/>
                <a:gd name="T75" fmla="*/ 33 h 120"/>
                <a:gd name="T76" fmla="*/ 92 w 120"/>
                <a:gd name="T77" fmla="*/ 59 h 120"/>
                <a:gd name="T78" fmla="*/ 109 w 120"/>
                <a:gd name="T79" fmla="*/ 47 h 120"/>
                <a:gd name="T80" fmla="*/ 75 w 120"/>
                <a:gd name="T81" fmla="*/ 29 h 120"/>
                <a:gd name="T82" fmla="*/ 75 w 120"/>
                <a:gd name="T83" fmla="*/ 12 h 120"/>
                <a:gd name="T84" fmla="*/ 93 w 120"/>
                <a:gd name="T85" fmla="*/ 11 h 120"/>
                <a:gd name="T86" fmla="*/ 115 w 120"/>
                <a:gd name="T87" fmla="*/ 37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0" h="120">
                  <a:moveTo>
                    <a:pt x="115" y="25"/>
                  </a:moveTo>
                  <a:cubicBezTo>
                    <a:pt x="97" y="7"/>
                    <a:pt x="97" y="7"/>
                    <a:pt x="97" y="7"/>
                  </a:cubicBezTo>
                  <a:cubicBezTo>
                    <a:pt x="90" y="0"/>
                    <a:pt x="79" y="0"/>
                    <a:pt x="73" y="7"/>
                  </a:cubicBezTo>
                  <a:cubicBezTo>
                    <a:pt x="71" y="8"/>
                    <a:pt x="71" y="8"/>
                    <a:pt x="71" y="8"/>
                  </a:cubicBezTo>
                  <a:cubicBezTo>
                    <a:pt x="68" y="12"/>
                    <a:pt x="66" y="16"/>
                    <a:pt x="66" y="21"/>
                  </a:cubicBezTo>
                  <a:cubicBezTo>
                    <a:pt x="66" y="22"/>
                    <a:pt x="66" y="23"/>
                    <a:pt x="66" y="24"/>
                  </a:cubicBezTo>
                  <a:cubicBezTo>
                    <a:pt x="61" y="23"/>
                    <a:pt x="55" y="25"/>
                    <a:pt x="51" y="29"/>
                  </a:cubicBezTo>
                  <a:cubicBezTo>
                    <a:pt x="49" y="31"/>
                    <a:pt x="49" y="31"/>
                    <a:pt x="49" y="31"/>
                  </a:cubicBezTo>
                  <a:cubicBezTo>
                    <a:pt x="46" y="34"/>
                    <a:pt x="44" y="38"/>
                    <a:pt x="44" y="43"/>
                  </a:cubicBezTo>
                  <a:cubicBezTo>
                    <a:pt x="44" y="44"/>
                    <a:pt x="44" y="45"/>
                    <a:pt x="44" y="46"/>
                  </a:cubicBezTo>
                  <a:cubicBezTo>
                    <a:pt x="39" y="45"/>
                    <a:pt x="33" y="47"/>
                    <a:pt x="28" y="51"/>
                  </a:cubicBezTo>
                  <a:cubicBezTo>
                    <a:pt x="27" y="53"/>
                    <a:pt x="27" y="53"/>
                    <a:pt x="27" y="53"/>
                  </a:cubicBezTo>
                  <a:cubicBezTo>
                    <a:pt x="23" y="56"/>
                    <a:pt x="22" y="60"/>
                    <a:pt x="22" y="65"/>
                  </a:cubicBezTo>
                  <a:cubicBezTo>
                    <a:pt x="22" y="66"/>
                    <a:pt x="22" y="67"/>
                    <a:pt x="22" y="68"/>
                  </a:cubicBezTo>
                  <a:cubicBezTo>
                    <a:pt x="16" y="67"/>
                    <a:pt x="11" y="69"/>
                    <a:pt x="6" y="73"/>
                  </a:cubicBezTo>
                  <a:cubicBezTo>
                    <a:pt x="5" y="74"/>
                    <a:pt x="5" y="74"/>
                    <a:pt x="5" y="74"/>
                  </a:cubicBezTo>
                  <a:cubicBezTo>
                    <a:pt x="5" y="74"/>
                    <a:pt x="5" y="74"/>
                    <a:pt x="5" y="74"/>
                  </a:cubicBezTo>
                  <a:cubicBezTo>
                    <a:pt x="2" y="78"/>
                    <a:pt x="0" y="82"/>
                    <a:pt x="0" y="86"/>
                  </a:cubicBezTo>
                  <a:cubicBezTo>
                    <a:pt x="0" y="91"/>
                    <a:pt x="2" y="95"/>
                    <a:pt x="5" y="98"/>
                  </a:cubicBezTo>
                  <a:cubicBezTo>
                    <a:pt x="22" y="115"/>
                    <a:pt x="22" y="115"/>
                    <a:pt x="22" y="115"/>
                  </a:cubicBezTo>
                  <a:cubicBezTo>
                    <a:pt x="25" y="118"/>
                    <a:pt x="30" y="120"/>
                    <a:pt x="34" y="120"/>
                  </a:cubicBezTo>
                  <a:cubicBezTo>
                    <a:pt x="38" y="120"/>
                    <a:pt x="42" y="118"/>
                    <a:pt x="46" y="115"/>
                  </a:cubicBezTo>
                  <a:cubicBezTo>
                    <a:pt x="47" y="114"/>
                    <a:pt x="47" y="114"/>
                    <a:pt x="47" y="114"/>
                  </a:cubicBezTo>
                  <a:cubicBezTo>
                    <a:pt x="50" y="110"/>
                    <a:pt x="52" y="106"/>
                    <a:pt x="52" y="102"/>
                  </a:cubicBezTo>
                  <a:cubicBezTo>
                    <a:pt x="52" y="101"/>
                    <a:pt x="52" y="100"/>
                    <a:pt x="52" y="99"/>
                  </a:cubicBezTo>
                  <a:cubicBezTo>
                    <a:pt x="54" y="100"/>
                    <a:pt x="55" y="100"/>
                    <a:pt x="57" y="100"/>
                  </a:cubicBezTo>
                  <a:cubicBezTo>
                    <a:pt x="61" y="100"/>
                    <a:pt x="66" y="98"/>
                    <a:pt x="69" y="95"/>
                  </a:cubicBezTo>
                  <a:cubicBezTo>
                    <a:pt x="71" y="93"/>
                    <a:pt x="71" y="93"/>
                    <a:pt x="71" y="93"/>
                  </a:cubicBezTo>
                  <a:cubicBezTo>
                    <a:pt x="74" y="90"/>
                    <a:pt x="76" y="86"/>
                    <a:pt x="76" y="81"/>
                  </a:cubicBezTo>
                  <a:cubicBezTo>
                    <a:pt x="76" y="80"/>
                    <a:pt x="76" y="79"/>
                    <a:pt x="75" y="77"/>
                  </a:cubicBezTo>
                  <a:cubicBezTo>
                    <a:pt x="77" y="78"/>
                    <a:pt x="78" y="78"/>
                    <a:pt x="79" y="78"/>
                  </a:cubicBezTo>
                  <a:cubicBezTo>
                    <a:pt x="83" y="78"/>
                    <a:pt x="88" y="76"/>
                    <a:pt x="91" y="73"/>
                  </a:cubicBezTo>
                  <a:cubicBezTo>
                    <a:pt x="93" y="71"/>
                    <a:pt x="93" y="71"/>
                    <a:pt x="93" y="71"/>
                  </a:cubicBezTo>
                  <a:cubicBezTo>
                    <a:pt x="96" y="68"/>
                    <a:pt x="98" y="64"/>
                    <a:pt x="98" y="59"/>
                  </a:cubicBezTo>
                  <a:cubicBezTo>
                    <a:pt x="98" y="58"/>
                    <a:pt x="98" y="57"/>
                    <a:pt x="98" y="55"/>
                  </a:cubicBezTo>
                  <a:cubicBezTo>
                    <a:pt x="99" y="56"/>
                    <a:pt x="100" y="56"/>
                    <a:pt x="101" y="56"/>
                  </a:cubicBezTo>
                  <a:cubicBezTo>
                    <a:pt x="106" y="56"/>
                    <a:pt x="110" y="54"/>
                    <a:pt x="113" y="51"/>
                  </a:cubicBezTo>
                  <a:cubicBezTo>
                    <a:pt x="115" y="49"/>
                    <a:pt x="115" y="49"/>
                    <a:pt x="115" y="49"/>
                  </a:cubicBezTo>
                  <a:cubicBezTo>
                    <a:pt x="118" y="46"/>
                    <a:pt x="120" y="41"/>
                    <a:pt x="120" y="37"/>
                  </a:cubicBezTo>
                  <a:cubicBezTo>
                    <a:pt x="120" y="32"/>
                    <a:pt x="118" y="28"/>
                    <a:pt x="115" y="25"/>
                  </a:cubicBezTo>
                  <a:close/>
                  <a:moveTo>
                    <a:pt x="43" y="110"/>
                  </a:moveTo>
                  <a:cubicBezTo>
                    <a:pt x="42" y="111"/>
                    <a:pt x="42" y="111"/>
                    <a:pt x="42" y="111"/>
                  </a:cubicBezTo>
                  <a:cubicBezTo>
                    <a:pt x="37" y="116"/>
                    <a:pt x="30" y="116"/>
                    <a:pt x="26" y="111"/>
                  </a:cubicBezTo>
                  <a:cubicBezTo>
                    <a:pt x="9" y="94"/>
                    <a:pt x="9" y="94"/>
                    <a:pt x="9" y="94"/>
                  </a:cubicBezTo>
                  <a:cubicBezTo>
                    <a:pt x="7" y="92"/>
                    <a:pt x="5" y="89"/>
                    <a:pt x="5" y="86"/>
                  </a:cubicBezTo>
                  <a:cubicBezTo>
                    <a:pt x="5" y="83"/>
                    <a:pt x="7" y="80"/>
                    <a:pt x="9" y="78"/>
                  </a:cubicBezTo>
                  <a:cubicBezTo>
                    <a:pt x="10" y="77"/>
                    <a:pt x="10" y="77"/>
                    <a:pt x="10" y="77"/>
                  </a:cubicBezTo>
                  <a:cubicBezTo>
                    <a:pt x="15" y="72"/>
                    <a:pt x="22" y="72"/>
                    <a:pt x="26" y="77"/>
                  </a:cubicBezTo>
                  <a:cubicBezTo>
                    <a:pt x="27" y="77"/>
                    <a:pt x="27" y="77"/>
                    <a:pt x="27" y="77"/>
                  </a:cubicBezTo>
                  <a:cubicBezTo>
                    <a:pt x="27" y="77"/>
                    <a:pt x="27" y="77"/>
                    <a:pt x="27" y="77"/>
                  </a:cubicBezTo>
                  <a:cubicBezTo>
                    <a:pt x="40" y="90"/>
                    <a:pt x="40" y="90"/>
                    <a:pt x="40" y="90"/>
                  </a:cubicBezTo>
                  <a:cubicBezTo>
                    <a:pt x="43" y="94"/>
                    <a:pt x="43" y="94"/>
                    <a:pt x="43" y="94"/>
                  </a:cubicBezTo>
                  <a:cubicBezTo>
                    <a:pt x="46" y="96"/>
                    <a:pt x="47" y="99"/>
                    <a:pt x="47" y="102"/>
                  </a:cubicBezTo>
                  <a:cubicBezTo>
                    <a:pt x="47" y="105"/>
                    <a:pt x="46" y="108"/>
                    <a:pt x="43" y="110"/>
                  </a:cubicBezTo>
                  <a:close/>
                  <a:moveTo>
                    <a:pt x="70" y="81"/>
                  </a:moveTo>
                  <a:cubicBezTo>
                    <a:pt x="70" y="84"/>
                    <a:pt x="69" y="87"/>
                    <a:pt x="67" y="89"/>
                  </a:cubicBezTo>
                  <a:cubicBezTo>
                    <a:pt x="65" y="91"/>
                    <a:pt x="65" y="91"/>
                    <a:pt x="65" y="91"/>
                  </a:cubicBezTo>
                  <a:cubicBezTo>
                    <a:pt x="60" y="96"/>
                    <a:pt x="53" y="96"/>
                    <a:pt x="48" y="91"/>
                  </a:cubicBezTo>
                  <a:cubicBezTo>
                    <a:pt x="35" y="77"/>
                    <a:pt x="35" y="77"/>
                    <a:pt x="35" y="77"/>
                  </a:cubicBezTo>
                  <a:cubicBezTo>
                    <a:pt x="31" y="73"/>
                    <a:pt x="31" y="73"/>
                    <a:pt x="31" y="73"/>
                  </a:cubicBezTo>
                  <a:cubicBezTo>
                    <a:pt x="28" y="71"/>
                    <a:pt x="27" y="68"/>
                    <a:pt x="27" y="65"/>
                  </a:cubicBezTo>
                  <a:cubicBezTo>
                    <a:pt x="27" y="62"/>
                    <a:pt x="28" y="59"/>
                    <a:pt x="31" y="57"/>
                  </a:cubicBezTo>
                  <a:cubicBezTo>
                    <a:pt x="32" y="55"/>
                    <a:pt x="32" y="55"/>
                    <a:pt x="32" y="55"/>
                  </a:cubicBezTo>
                  <a:cubicBezTo>
                    <a:pt x="37" y="50"/>
                    <a:pt x="44" y="50"/>
                    <a:pt x="49" y="55"/>
                  </a:cubicBezTo>
                  <a:cubicBezTo>
                    <a:pt x="67" y="73"/>
                    <a:pt x="67" y="73"/>
                    <a:pt x="67" y="73"/>
                  </a:cubicBezTo>
                  <a:cubicBezTo>
                    <a:pt x="69" y="75"/>
                    <a:pt x="70" y="78"/>
                    <a:pt x="70" y="81"/>
                  </a:cubicBezTo>
                  <a:close/>
                  <a:moveTo>
                    <a:pt x="92" y="59"/>
                  </a:moveTo>
                  <a:cubicBezTo>
                    <a:pt x="92" y="62"/>
                    <a:pt x="91" y="65"/>
                    <a:pt x="89" y="67"/>
                  </a:cubicBezTo>
                  <a:cubicBezTo>
                    <a:pt x="87" y="69"/>
                    <a:pt x="87" y="69"/>
                    <a:pt x="87" y="69"/>
                  </a:cubicBezTo>
                  <a:cubicBezTo>
                    <a:pt x="83" y="73"/>
                    <a:pt x="75" y="73"/>
                    <a:pt x="71" y="69"/>
                  </a:cubicBezTo>
                  <a:cubicBezTo>
                    <a:pt x="53" y="51"/>
                    <a:pt x="53" y="51"/>
                    <a:pt x="53" y="51"/>
                  </a:cubicBezTo>
                  <a:cubicBezTo>
                    <a:pt x="51" y="49"/>
                    <a:pt x="49" y="46"/>
                    <a:pt x="49" y="43"/>
                  </a:cubicBezTo>
                  <a:cubicBezTo>
                    <a:pt x="49" y="40"/>
                    <a:pt x="51" y="37"/>
                    <a:pt x="53" y="35"/>
                  </a:cubicBezTo>
                  <a:cubicBezTo>
                    <a:pt x="54" y="33"/>
                    <a:pt x="54" y="33"/>
                    <a:pt x="54" y="33"/>
                  </a:cubicBezTo>
                  <a:cubicBezTo>
                    <a:pt x="57" y="31"/>
                    <a:pt x="60" y="29"/>
                    <a:pt x="63" y="29"/>
                  </a:cubicBezTo>
                  <a:cubicBezTo>
                    <a:pt x="66" y="29"/>
                    <a:pt x="69" y="31"/>
                    <a:pt x="71" y="33"/>
                  </a:cubicBezTo>
                  <a:cubicBezTo>
                    <a:pt x="89" y="51"/>
                    <a:pt x="89" y="51"/>
                    <a:pt x="89" y="51"/>
                  </a:cubicBezTo>
                  <a:cubicBezTo>
                    <a:pt x="91" y="53"/>
                    <a:pt x="92" y="56"/>
                    <a:pt x="92" y="59"/>
                  </a:cubicBezTo>
                  <a:close/>
                  <a:moveTo>
                    <a:pt x="111" y="45"/>
                  </a:moveTo>
                  <a:cubicBezTo>
                    <a:pt x="109" y="47"/>
                    <a:pt x="109" y="47"/>
                    <a:pt x="109" y="47"/>
                  </a:cubicBezTo>
                  <a:cubicBezTo>
                    <a:pt x="105" y="51"/>
                    <a:pt x="97" y="51"/>
                    <a:pt x="93" y="47"/>
                  </a:cubicBezTo>
                  <a:cubicBezTo>
                    <a:pt x="75" y="29"/>
                    <a:pt x="75" y="29"/>
                    <a:pt x="75" y="29"/>
                  </a:cubicBezTo>
                  <a:cubicBezTo>
                    <a:pt x="73" y="27"/>
                    <a:pt x="72" y="24"/>
                    <a:pt x="72" y="21"/>
                  </a:cubicBezTo>
                  <a:cubicBezTo>
                    <a:pt x="72" y="18"/>
                    <a:pt x="73" y="15"/>
                    <a:pt x="75" y="12"/>
                  </a:cubicBezTo>
                  <a:cubicBezTo>
                    <a:pt x="77" y="11"/>
                    <a:pt x="77" y="11"/>
                    <a:pt x="77" y="11"/>
                  </a:cubicBezTo>
                  <a:cubicBezTo>
                    <a:pt x="81" y="6"/>
                    <a:pt x="89" y="6"/>
                    <a:pt x="93" y="11"/>
                  </a:cubicBezTo>
                  <a:cubicBezTo>
                    <a:pt x="111" y="29"/>
                    <a:pt x="111" y="29"/>
                    <a:pt x="111" y="29"/>
                  </a:cubicBezTo>
                  <a:cubicBezTo>
                    <a:pt x="113" y="31"/>
                    <a:pt x="115" y="34"/>
                    <a:pt x="115" y="37"/>
                  </a:cubicBezTo>
                  <a:cubicBezTo>
                    <a:pt x="115" y="40"/>
                    <a:pt x="113" y="43"/>
                    <a:pt x="111" y="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5" name="Freeform 14"/>
          <p:cNvSpPr/>
          <p:nvPr/>
        </p:nvSpPr>
        <p:spPr>
          <a:xfrm rot="5400000">
            <a:off x="4150741" y="-4150739"/>
            <a:ext cx="887107" cy="9188585"/>
          </a:xfrm>
          <a:custGeom>
            <a:avLst/>
            <a:gdLst>
              <a:gd name="connsiteX0" fmla="*/ 0 w 7504416"/>
              <a:gd name="connsiteY0" fmla="*/ 0 h 612781"/>
              <a:gd name="connsiteX1" fmla="*/ 7504416 w 7504416"/>
              <a:gd name="connsiteY1" fmla="*/ 0 h 612781"/>
              <a:gd name="connsiteX2" fmla="*/ 7504416 w 7504416"/>
              <a:gd name="connsiteY2" fmla="*/ 612781 h 612781"/>
              <a:gd name="connsiteX3" fmla="*/ 0 w 7504416"/>
              <a:gd name="connsiteY3" fmla="*/ 612781 h 612781"/>
              <a:gd name="connsiteX4" fmla="*/ 0 w 7504416"/>
              <a:gd name="connsiteY4" fmla="*/ 0 h 612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04416" h="612781">
                <a:moveTo>
                  <a:pt x="0" y="0"/>
                </a:moveTo>
                <a:lnTo>
                  <a:pt x="7504416" y="0"/>
                </a:lnTo>
                <a:lnTo>
                  <a:pt x="7504416" y="612781"/>
                </a:lnTo>
                <a:lnTo>
                  <a:pt x="0" y="612781"/>
                </a:lnTo>
                <a:lnTo>
                  <a:pt x="0" y="0"/>
                </a:lnTo>
                <a:close/>
              </a:path>
            </a:pathLst>
          </a:custGeom>
          <a:solidFill>
            <a:srgbClr val="739600"/>
          </a:solidFill>
          <a:ln w="19050">
            <a:noFill/>
          </a:ln>
        </p:spPr>
        <p:txBody>
          <a:bodyPr wrap="square" lIns="0" tIns="91440" rIns="0" bIns="91440" rtlCol="0" anchor="ctr" anchorCtr="0">
            <a:noAutofit/>
          </a:bodyPr>
          <a:lstStyle/>
          <a:p>
            <a:pPr algn="ctr">
              <a:lnSpc>
                <a:spcPct val="95000"/>
              </a:lnSpc>
            </a:pPr>
            <a:endParaRPr lang="en-US" sz="1400" dirty="0">
              <a:solidFill>
                <a:schemeClr val="bg1"/>
              </a:solidFill>
              <a:latin typeface="Arial" pitchFamily="34" charset="0"/>
              <a:cs typeface="Arial" pitchFamily="34" charset="0"/>
            </a:endParaRPr>
          </a:p>
        </p:txBody>
      </p:sp>
      <p:sp>
        <p:nvSpPr>
          <p:cNvPr id="16" name="Title 1"/>
          <p:cNvSpPr>
            <a:spLocks noGrp="1"/>
          </p:cNvSpPr>
          <p:nvPr>
            <p:ph type="title"/>
          </p:nvPr>
        </p:nvSpPr>
        <p:spPr>
          <a:xfrm>
            <a:off x="270671" y="214159"/>
            <a:ext cx="8226425" cy="611188"/>
          </a:xfrm>
        </p:spPr>
        <p:txBody>
          <a:bodyPr/>
          <a:lstStyle/>
          <a:p>
            <a:pPr eaLnBrk="1" hangingPunct="1"/>
            <a:r>
              <a:rPr lang="en-US" altLang="en-US" sz="1800" i="1" dirty="0" smtClean="0">
                <a:solidFill>
                  <a:schemeClr val="bg1"/>
                </a:solidFill>
              </a:rPr>
              <a:t>Appendix</a:t>
            </a:r>
            <a:endParaRPr lang="en-US" altLang="en-US" dirty="0" smtClean="0">
              <a:solidFill>
                <a:schemeClr val="bg1"/>
              </a:solidFill>
            </a:endParaRPr>
          </a:p>
        </p:txBody>
      </p:sp>
    </p:spTree>
    <p:extLst>
      <p:ext uri="{BB962C8B-B14F-4D97-AF65-F5344CB8AC3E}">
        <p14:creationId xmlns:p14="http://schemas.microsoft.com/office/powerpoint/2010/main" val="40984293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698632" y="1568592"/>
            <a:ext cx="540044" cy="440197"/>
            <a:chOff x="2751138" y="1573213"/>
            <a:chExt cx="463550" cy="377825"/>
          </a:xfrm>
          <a:solidFill>
            <a:srgbClr val="FFFFFF"/>
          </a:solidFill>
        </p:grpSpPr>
        <p:sp>
          <p:nvSpPr>
            <p:cNvPr id="15" name="Freeform 14"/>
            <p:cNvSpPr>
              <a:spLocks noEditPoints="1"/>
            </p:cNvSpPr>
            <p:nvPr/>
          </p:nvSpPr>
          <p:spPr bwMode="auto">
            <a:xfrm>
              <a:off x="2751138" y="1573213"/>
              <a:ext cx="463550" cy="377825"/>
            </a:xfrm>
            <a:custGeom>
              <a:avLst/>
              <a:gdLst>
                <a:gd name="T0" fmla="*/ 292 w 292"/>
                <a:gd name="T1" fmla="*/ 192 h 238"/>
                <a:gd name="T2" fmla="*/ 292 w 292"/>
                <a:gd name="T3" fmla="*/ 0 h 238"/>
                <a:gd name="T4" fmla="*/ 0 w 292"/>
                <a:gd name="T5" fmla="*/ 0 h 238"/>
                <a:gd name="T6" fmla="*/ 0 w 292"/>
                <a:gd name="T7" fmla="*/ 192 h 238"/>
                <a:gd name="T8" fmla="*/ 87 w 292"/>
                <a:gd name="T9" fmla="*/ 192 h 238"/>
                <a:gd name="T10" fmla="*/ 87 w 292"/>
                <a:gd name="T11" fmla="*/ 211 h 238"/>
                <a:gd name="T12" fmla="*/ 47 w 292"/>
                <a:gd name="T13" fmla="*/ 211 h 238"/>
                <a:gd name="T14" fmla="*/ 47 w 292"/>
                <a:gd name="T15" fmla="*/ 238 h 238"/>
                <a:gd name="T16" fmla="*/ 249 w 292"/>
                <a:gd name="T17" fmla="*/ 238 h 238"/>
                <a:gd name="T18" fmla="*/ 249 w 292"/>
                <a:gd name="T19" fmla="*/ 211 h 238"/>
                <a:gd name="T20" fmla="*/ 208 w 292"/>
                <a:gd name="T21" fmla="*/ 211 h 238"/>
                <a:gd name="T22" fmla="*/ 208 w 292"/>
                <a:gd name="T23" fmla="*/ 192 h 238"/>
                <a:gd name="T24" fmla="*/ 292 w 292"/>
                <a:gd name="T25" fmla="*/ 192 h 238"/>
                <a:gd name="T26" fmla="*/ 240 w 292"/>
                <a:gd name="T27" fmla="*/ 228 h 238"/>
                <a:gd name="T28" fmla="*/ 55 w 292"/>
                <a:gd name="T29" fmla="*/ 228 h 238"/>
                <a:gd name="T30" fmla="*/ 55 w 292"/>
                <a:gd name="T31" fmla="*/ 220 h 238"/>
                <a:gd name="T32" fmla="*/ 240 w 292"/>
                <a:gd name="T33" fmla="*/ 220 h 238"/>
                <a:gd name="T34" fmla="*/ 240 w 292"/>
                <a:gd name="T35" fmla="*/ 228 h 238"/>
                <a:gd name="T36" fmla="*/ 200 w 292"/>
                <a:gd name="T37" fmla="*/ 197 h 238"/>
                <a:gd name="T38" fmla="*/ 200 w 292"/>
                <a:gd name="T39" fmla="*/ 211 h 238"/>
                <a:gd name="T40" fmla="*/ 95 w 292"/>
                <a:gd name="T41" fmla="*/ 211 h 238"/>
                <a:gd name="T42" fmla="*/ 95 w 292"/>
                <a:gd name="T43" fmla="*/ 197 h 238"/>
                <a:gd name="T44" fmla="*/ 200 w 292"/>
                <a:gd name="T45" fmla="*/ 197 h 238"/>
                <a:gd name="T46" fmla="*/ 8 w 292"/>
                <a:gd name="T47" fmla="*/ 9 h 238"/>
                <a:gd name="T48" fmla="*/ 284 w 292"/>
                <a:gd name="T49" fmla="*/ 9 h 238"/>
                <a:gd name="T50" fmla="*/ 284 w 292"/>
                <a:gd name="T51" fmla="*/ 183 h 238"/>
                <a:gd name="T52" fmla="*/ 8 w 292"/>
                <a:gd name="T53" fmla="*/ 183 h 238"/>
                <a:gd name="T54" fmla="*/ 8 w 292"/>
                <a:gd name="T55" fmla="*/ 9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92" h="238">
                  <a:moveTo>
                    <a:pt x="292" y="192"/>
                  </a:moveTo>
                  <a:lnTo>
                    <a:pt x="292" y="0"/>
                  </a:lnTo>
                  <a:lnTo>
                    <a:pt x="0" y="0"/>
                  </a:lnTo>
                  <a:lnTo>
                    <a:pt x="0" y="192"/>
                  </a:lnTo>
                  <a:lnTo>
                    <a:pt x="87" y="192"/>
                  </a:lnTo>
                  <a:lnTo>
                    <a:pt x="87" y="211"/>
                  </a:lnTo>
                  <a:lnTo>
                    <a:pt x="47" y="211"/>
                  </a:lnTo>
                  <a:lnTo>
                    <a:pt x="47" y="238"/>
                  </a:lnTo>
                  <a:lnTo>
                    <a:pt x="249" y="238"/>
                  </a:lnTo>
                  <a:lnTo>
                    <a:pt x="249" y="211"/>
                  </a:lnTo>
                  <a:lnTo>
                    <a:pt x="208" y="211"/>
                  </a:lnTo>
                  <a:lnTo>
                    <a:pt x="208" y="192"/>
                  </a:lnTo>
                  <a:lnTo>
                    <a:pt x="292" y="192"/>
                  </a:lnTo>
                  <a:close/>
                  <a:moveTo>
                    <a:pt x="240" y="228"/>
                  </a:moveTo>
                  <a:lnTo>
                    <a:pt x="55" y="228"/>
                  </a:lnTo>
                  <a:lnTo>
                    <a:pt x="55" y="220"/>
                  </a:lnTo>
                  <a:lnTo>
                    <a:pt x="240" y="220"/>
                  </a:lnTo>
                  <a:lnTo>
                    <a:pt x="240" y="228"/>
                  </a:lnTo>
                  <a:close/>
                  <a:moveTo>
                    <a:pt x="200" y="197"/>
                  </a:moveTo>
                  <a:lnTo>
                    <a:pt x="200" y="211"/>
                  </a:lnTo>
                  <a:lnTo>
                    <a:pt x="95" y="211"/>
                  </a:lnTo>
                  <a:lnTo>
                    <a:pt x="95" y="197"/>
                  </a:lnTo>
                  <a:lnTo>
                    <a:pt x="200" y="197"/>
                  </a:lnTo>
                  <a:close/>
                  <a:moveTo>
                    <a:pt x="8" y="9"/>
                  </a:moveTo>
                  <a:lnTo>
                    <a:pt x="284" y="9"/>
                  </a:lnTo>
                  <a:lnTo>
                    <a:pt x="284" y="183"/>
                  </a:lnTo>
                  <a:lnTo>
                    <a:pt x="8" y="183"/>
                  </a:lnTo>
                  <a:lnTo>
                    <a:pt x="8" y="9"/>
                  </a:lnTo>
                  <a:close/>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sp>
          <p:nvSpPr>
            <p:cNvPr id="19" name="Freeform 18"/>
            <p:cNvSpPr>
              <a:spLocks noEditPoints="1"/>
            </p:cNvSpPr>
            <p:nvPr/>
          </p:nvSpPr>
          <p:spPr bwMode="auto">
            <a:xfrm>
              <a:off x="2797176" y="1616076"/>
              <a:ext cx="347663" cy="209550"/>
            </a:xfrm>
            <a:custGeom>
              <a:avLst/>
              <a:gdLst>
                <a:gd name="T0" fmla="*/ 31 w 219"/>
                <a:gd name="T1" fmla="*/ 132 h 132"/>
                <a:gd name="T2" fmla="*/ 24 w 219"/>
                <a:gd name="T3" fmla="*/ 126 h 132"/>
                <a:gd name="T4" fmla="*/ 75 w 219"/>
                <a:gd name="T5" fmla="*/ 57 h 132"/>
                <a:gd name="T6" fmla="*/ 142 w 219"/>
                <a:gd name="T7" fmla="*/ 103 h 132"/>
                <a:gd name="T8" fmla="*/ 213 w 219"/>
                <a:gd name="T9" fmla="*/ 31 h 132"/>
                <a:gd name="T10" fmla="*/ 219 w 219"/>
                <a:gd name="T11" fmla="*/ 38 h 132"/>
                <a:gd name="T12" fmla="*/ 143 w 219"/>
                <a:gd name="T13" fmla="*/ 115 h 132"/>
                <a:gd name="T14" fmla="*/ 77 w 219"/>
                <a:gd name="T15" fmla="*/ 69 h 132"/>
                <a:gd name="T16" fmla="*/ 31 w 219"/>
                <a:gd name="T17" fmla="*/ 132 h 132"/>
                <a:gd name="T18" fmla="*/ 54 w 219"/>
                <a:gd name="T19" fmla="*/ 21 h 132"/>
                <a:gd name="T20" fmla="*/ 32 w 219"/>
                <a:gd name="T21" fmla="*/ 21 h 132"/>
                <a:gd name="T22" fmla="*/ 32 w 219"/>
                <a:gd name="T23" fmla="*/ 0 h 132"/>
                <a:gd name="T24" fmla="*/ 23 w 219"/>
                <a:gd name="T25" fmla="*/ 0 h 132"/>
                <a:gd name="T26" fmla="*/ 23 w 219"/>
                <a:gd name="T27" fmla="*/ 21 h 132"/>
                <a:gd name="T28" fmla="*/ 0 w 219"/>
                <a:gd name="T29" fmla="*/ 21 h 132"/>
                <a:gd name="T30" fmla="*/ 0 w 219"/>
                <a:gd name="T31" fmla="*/ 30 h 132"/>
                <a:gd name="T32" fmla="*/ 23 w 219"/>
                <a:gd name="T33" fmla="*/ 30 h 132"/>
                <a:gd name="T34" fmla="*/ 23 w 219"/>
                <a:gd name="T35" fmla="*/ 52 h 132"/>
                <a:gd name="T36" fmla="*/ 32 w 219"/>
                <a:gd name="T37" fmla="*/ 52 h 132"/>
                <a:gd name="T38" fmla="*/ 32 w 219"/>
                <a:gd name="T39" fmla="*/ 30 h 132"/>
                <a:gd name="T40" fmla="*/ 54 w 219"/>
                <a:gd name="T41" fmla="*/ 30 h 132"/>
                <a:gd name="T42" fmla="*/ 54 w 219"/>
                <a:gd name="T43" fmla="*/ 21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9" h="132">
                  <a:moveTo>
                    <a:pt x="31" y="132"/>
                  </a:moveTo>
                  <a:lnTo>
                    <a:pt x="24" y="126"/>
                  </a:lnTo>
                  <a:lnTo>
                    <a:pt x="75" y="57"/>
                  </a:lnTo>
                  <a:lnTo>
                    <a:pt x="142" y="103"/>
                  </a:lnTo>
                  <a:lnTo>
                    <a:pt x="213" y="31"/>
                  </a:lnTo>
                  <a:lnTo>
                    <a:pt x="219" y="38"/>
                  </a:lnTo>
                  <a:lnTo>
                    <a:pt x="143" y="115"/>
                  </a:lnTo>
                  <a:lnTo>
                    <a:pt x="77" y="69"/>
                  </a:lnTo>
                  <a:lnTo>
                    <a:pt x="31" y="132"/>
                  </a:lnTo>
                  <a:close/>
                  <a:moveTo>
                    <a:pt x="54" y="21"/>
                  </a:moveTo>
                  <a:lnTo>
                    <a:pt x="32" y="21"/>
                  </a:lnTo>
                  <a:lnTo>
                    <a:pt x="32" y="0"/>
                  </a:lnTo>
                  <a:lnTo>
                    <a:pt x="23" y="0"/>
                  </a:lnTo>
                  <a:lnTo>
                    <a:pt x="23" y="21"/>
                  </a:lnTo>
                  <a:lnTo>
                    <a:pt x="0" y="21"/>
                  </a:lnTo>
                  <a:lnTo>
                    <a:pt x="0" y="30"/>
                  </a:lnTo>
                  <a:lnTo>
                    <a:pt x="23" y="30"/>
                  </a:lnTo>
                  <a:lnTo>
                    <a:pt x="23" y="52"/>
                  </a:lnTo>
                  <a:lnTo>
                    <a:pt x="32" y="52"/>
                  </a:lnTo>
                  <a:lnTo>
                    <a:pt x="32" y="30"/>
                  </a:lnTo>
                  <a:lnTo>
                    <a:pt x="54" y="30"/>
                  </a:lnTo>
                  <a:lnTo>
                    <a:pt x="54" y="21"/>
                  </a:lnTo>
                  <a:close/>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8" name="Title 1"/>
          <p:cNvSpPr txBox="1">
            <a:spLocks/>
          </p:cNvSpPr>
          <p:nvPr/>
        </p:nvSpPr>
        <p:spPr>
          <a:xfrm>
            <a:off x="461389" y="304803"/>
            <a:ext cx="8396863" cy="620359"/>
          </a:xfrm>
          <a:prstGeom prst="rect">
            <a:avLst/>
          </a:prstGeom>
        </p:spPr>
        <p:txBody>
          <a:bodyPr vert="horz" lIns="121914" tIns="60957" rIns="121914" bIns="60957" rtlCol="0" anchor="b" anchorCtr="0">
            <a:normAutofit/>
          </a:bodyPr>
          <a:lstStyle>
            <a:lvl1pPr algn="l" defTabSz="914400" rtl="0" eaLnBrk="1" latinLnBrk="0" hangingPunct="1">
              <a:lnSpc>
                <a:spcPct val="90000"/>
              </a:lnSpc>
              <a:spcBef>
                <a:spcPct val="0"/>
              </a:spcBef>
              <a:buNone/>
              <a:defRPr sz="2000" b="0" kern="1200">
                <a:solidFill>
                  <a:schemeClr val="tx1"/>
                </a:solidFill>
                <a:latin typeface="Arial" pitchFamily="34" charset="0"/>
                <a:ea typeface="+mj-ea"/>
                <a:cs typeface="Arial" pitchFamily="34" charset="0"/>
              </a:defRPr>
            </a:lvl1pPr>
          </a:lstStyle>
          <a:p>
            <a:r>
              <a:rPr lang="en-US" dirty="0" smtClean="0"/>
              <a:t>Delivery - Quality</a:t>
            </a:r>
            <a:endParaRPr lang="en-US" dirty="0"/>
          </a:p>
        </p:txBody>
      </p:sp>
      <p:sp>
        <p:nvSpPr>
          <p:cNvPr id="9" name="Rectangle 26"/>
          <p:cNvSpPr>
            <a:spLocks noChangeArrowheads="1"/>
          </p:cNvSpPr>
          <p:nvPr/>
        </p:nvSpPr>
        <p:spPr bwMode="auto">
          <a:xfrm>
            <a:off x="531099" y="1337808"/>
            <a:ext cx="875110" cy="4453395"/>
          </a:xfrm>
          <a:prstGeom prst="rect">
            <a:avLst/>
          </a:prstGeom>
          <a:solidFill>
            <a:srgbClr val="422C8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51192" tIns="36566" rIns="21938" bIns="36566" numCol="1" anchor="ctr" anchorCtr="0" compatLnSpc="1">
            <a:prstTxWarp prst="textNoShape">
              <a:avLst/>
            </a:prstTxWarp>
          </a:bodyPr>
          <a:lstStyle/>
          <a:p>
            <a:pPr defTabSz="1219140">
              <a:lnSpc>
                <a:spcPct val="95000"/>
              </a:lnSpc>
            </a:pPr>
            <a:endParaRPr lang="en-US" sz="900" dirty="0">
              <a:solidFill>
                <a:srgbClr val="53565A"/>
              </a:solidFill>
            </a:endParaRPr>
          </a:p>
        </p:txBody>
      </p:sp>
      <p:grpSp>
        <p:nvGrpSpPr>
          <p:cNvPr id="18" name="Group 17"/>
          <p:cNvGrpSpPr/>
          <p:nvPr/>
        </p:nvGrpSpPr>
        <p:grpSpPr>
          <a:xfrm>
            <a:off x="676270" y="1568592"/>
            <a:ext cx="481031" cy="545220"/>
            <a:chOff x="8045450" y="5448300"/>
            <a:chExt cx="742950" cy="603250"/>
          </a:xfrm>
        </p:grpSpPr>
        <p:sp>
          <p:nvSpPr>
            <p:cNvPr id="20" name="Freeform 71"/>
            <p:cNvSpPr>
              <a:spLocks/>
            </p:cNvSpPr>
            <p:nvPr/>
          </p:nvSpPr>
          <p:spPr bwMode="auto">
            <a:xfrm>
              <a:off x="8175625" y="5594350"/>
              <a:ext cx="500062" cy="261938"/>
            </a:xfrm>
            <a:custGeom>
              <a:avLst/>
              <a:gdLst>
                <a:gd name="T0" fmla="*/ 15 w 315"/>
                <a:gd name="T1" fmla="*/ 165 h 165"/>
                <a:gd name="T2" fmla="*/ 0 w 315"/>
                <a:gd name="T3" fmla="*/ 153 h 165"/>
                <a:gd name="T4" fmla="*/ 86 w 315"/>
                <a:gd name="T5" fmla="*/ 40 h 165"/>
                <a:gd name="T6" fmla="*/ 189 w 315"/>
                <a:gd name="T7" fmla="*/ 113 h 165"/>
                <a:gd name="T8" fmla="*/ 303 w 315"/>
                <a:gd name="T9" fmla="*/ 0 h 165"/>
                <a:gd name="T10" fmla="*/ 315 w 315"/>
                <a:gd name="T11" fmla="*/ 12 h 165"/>
                <a:gd name="T12" fmla="*/ 192 w 315"/>
                <a:gd name="T13" fmla="*/ 137 h 165"/>
                <a:gd name="T14" fmla="*/ 88 w 315"/>
                <a:gd name="T15" fmla="*/ 66 h 165"/>
                <a:gd name="T16" fmla="*/ 15 w 315"/>
                <a:gd name="T17" fmla="*/ 165 h 165"/>
                <a:gd name="T18" fmla="*/ 15 w 315"/>
                <a:gd name="T19" fmla="*/ 165 h 165"/>
                <a:gd name="T20" fmla="*/ 15 w 315"/>
                <a:gd name="T21" fmla="*/ 165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5" h="165">
                  <a:moveTo>
                    <a:pt x="15" y="165"/>
                  </a:moveTo>
                  <a:lnTo>
                    <a:pt x="0" y="153"/>
                  </a:lnTo>
                  <a:lnTo>
                    <a:pt x="86" y="40"/>
                  </a:lnTo>
                  <a:lnTo>
                    <a:pt x="189" y="113"/>
                  </a:lnTo>
                  <a:lnTo>
                    <a:pt x="303" y="0"/>
                  </a:lnTo>
                  <a:lnTo>
                    <a:pt x="315" y="12"/>
                  </a:lnTo>
                  <a:lnTo>
                    <a:pt x="192" y="137"/>
                  </a:lnTo>
                  <a:lnTo>
                    <a:pt x="88" y="66"/>
                  </a:lnTo>
                  <a:lnTo>
                    <a:pt x="15" y="165"/>
                  </a:lnTo>
                  <a:lnTo>
                    <a:pt x="15" y="165"/>
                  </a:lnTo>
                  <a:lnTo>
                    <a:pt x="15" y="1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9140"/>
              <a:endParaRPr lang="en-US" sz="2400" dirty="0">
                <a:solidFill>
                  <a:srgbClr val="53565A"/>
                </a:solidFill>
              </a:endParaRPr>
            </a:p>
          </p:txBody>
        </p:sp>
        <p:sp>
          <p:nvSpPr>
            <p:cNvPr id="21" name="Freeform 72"/>
            <p:cNvSpPr>
              <a:spLocks/>
            </p:cNvSpPr>
            <p:nvPr/>
          </p:nvSpPr>
          <p:spPr bwMode="auto">
            <a:xfrm>
              <a:off x="8116888" y="5514975"/>
              <a:ext cx="141287" cy="139700"/>
            </a:xfrm>
            <a:custGeom>
              <a:avLst/>
              <a:gdLst>
                <a:gd name="T0" fmla="*/ 54 w 89"/>
                <a:gd name="T1" fmla="*/ 88 h 88"/>
                <a:gd name="T2" fmla="*/ 35 w 89"/>
                <a:gd name="T3" fmla="*/ 88 h 88"/>
                <a:gd name="T4" fmla="*/ 35 w 89"/>
                <a:gd name="T5" fmla="*/ 52 h 88"/>
                <a:gd name="T6" fmla="*/ 0 w 89"/>
                <a:gd name="T7" fmla="*/ 52 h 88"/>
                <a:gd name="T8" fmla="*/ 0 w 89"/>
                <a:gd name="T9" fmla="*/ 33 h 88"/>
                <a:gd name="T10" fmla="*/ 35 w 89"/>
                <a:gd name="T11" fmla="*/ 33 h 88"/>
                <a:gd name="T12" fmla="*/ 35 w 89"/>
                <a:gd name="T13" fmla="*/ 0 h 88"/>
                <a:gd name="T14" fmla="*/ 54 w 89"/>
                <a:gd name="T15" fmla="*/ 0 h 88"/>
                <a:gd name="T16" fmla="*/ 54 w 89"/>
                <a:gd name="T17" fmla="*/ 33 h 88"/>
                <a:gd name="T18" fmla="*/ 89 w 89"/>
                <a:gd name="T19" fmla="*/ 33 h 88"/>
                <a:gd name="T20" fmla="*/ 89 w 89"/>
                <a:gd name="T21" fmla="*/ 52 h 88"/>
                <a:gd name="T22" fmla="*/ 54 w 89"/>
                <a:gd name="T23" fmla="*/ 52 h 88"/>
                <a:gd name="T24" fmla="*/ 54 w 89"/>
                <a:gd name="T25" fmla="*/ 88 h 88"/>
                <a:gd name="T26" fmla="*/ 54 w 89"/>
                <a:gd name="T27" fmla="*/ 88 h 88"/>
                <a:gd name="T28" fmla="*/ 54 w 89"/>
                <a:gd name="T29" fmla="*/ 8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9" h="88">
                  <a:moveTo>
                    <a:pt x="54" y="88"/>
                  </a:moveTo>
                  <a:lnTo>
                    <a:pt x="35" y="88"/>
                  </a:lnTo>
                  <a:lnTo>
                    <a:pt x="35" y="52"/>
                  </a:lnTo>
                  <a:lnTo>
                    <a:pt x="0" y="52"/>
                  </a:lnTo>
                  <a:lnTo>
                    <a:pt x="0" y="33"/>
                  </a:lnTo>
                  <a:lnTo>
                    <a:pt x="35" y="33"/>
                  </a:lnTo>
                  <a:lnTo>
                    <a:pt x="35" y="0"/>
                  </a:lnTo>
                  <a:lnTo>
                    <a:pt x="54" y="0"/>
                  </a:lnTo>
                  <a:lnTo>
                    <a:pt x="54" y="33"/>
                  </a:lnTo>
                  <a:lnTo>
                    <a:pt x="89" y="33"/>
                  </a:lnTo>
                  <a:lnTo>
                    <a:pt x="89" y="52"/>
                  </a:lnTo>
                  <a:lnTo>
                    <a:pt x="54" y="52"/>
                  </a:lnTo>
                  <a:lnTo>
                    <a:pt x="54" y="88"/>
                  </a:lnTo>
                  <a:lnTo>
                    <a:pt x="54" y="88"/>
                  </a:lnTo>
                  <a:lnTo>
                    <a:pt x="54" y="8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9140"/>
              <a:endParaRPr lang="en-US" sz="2400" dirty="0">
                <a:solidFill>
                  <a:srgbClr val="53565A"/>
                </a:solidFill>
              </a:endParaRPr>
            </a:p>
          </p:txBody>
        </p:sp>
        <p:sp>
          <p:nvSpPr>
            <p:cNvPr id="22" name="Freeform 73"/>
            <p:cNvSpPr>
              <a:spLocks noEditPoints="1"/>
            </p:cNvSpPr>
            <p:nvPr/>
          </p:nvSpPr>
          <p:spPr bwMode="auto">
            <a:xfrm>
              <a:off x="8045450" y="5448300"/>
              <a:ext cx="742950" cy="603250"/>
            </a:xfrm>
            <a:custGeom>
              <a:avLst/>
              <a:gdLst>
                <a:gd name="T0" fmla="*/ 397 w 468"/>
                <a:gd name="T1" fmla="*/ 380 h 380"/>
                <a:gd name="T2" fmla="*/ 73 w 468"/>
                <a:gd name="T3" fmla="*/ 380 h 380"/>
                <a:gd name="T4" fmla="*/ 73 w 468"/>
                <a:gd name="T5" fmla="*/ 335 h 380"/>
                <a:gd name="T6" fmla="*/ 137 w 468"/>
                <a:gd name="T7" fmla="*/ 335 h 380"/>
                <a:gd name="T8" fmla="*/ 137 w 468"/>
                <a:gd name="T9" fmla="*/ 309 h 380"/>
                <a:gd name="T10" fmla="*/ 0 w 468"/>
                <a:gd name="T11" fmla="*/ 309 h 380"/>
                <a:gd name="T12" fmla="*/ 0 w 468"/>
                <a:gd name="T13" fmla="*/ 0 h 380"/>
                <a:gd name="T14" fmla="*/ 468 w 468"/>
                <a:gd name="T15" fmla="*/ 0 h 380"/>
                <a:gd name="T16" fmla="*/ 468 w 468"/>
                <a:gd name="T17" fmla="*/ 309 h 380"/>
                <a:gd name="T18" fmla="*/ 333 w 468"/>
                <a:gd name="T19" fmla="*/ 309 h 380"/>
                <a:gd name="T20" fmla="*/ 333 w 468"/>
                <a:gd name="T21" fmla="*/ 335 h 380"/>
                <a:gd name="T22" fmla="*/ 397 w 468"/>
                <a:gd name="T23" fmla="*/ 335 h 380"/>
                <a:gd name="T24" fmla="*/ 397 w 468"/>
                <a:gd name="T25" fmla="*/ 380 h 380"/>
                <a:gd name="T26" fmla="*/ 397 w 468"/>
                <a:gd name="T27" fmla="*/ 380 h 380"/>
                <a:gd name="T28" fmla="*/ 397 w 468"/>
                <a:gd name="T29" fmla="*/ 380 h 380"/>
                <a:gd name="T30" fmla="*/ 383 w 468"/>
                <a:gd name="T31" fmla="*/ 349 h 380"/>
                <a:gd name="T32" fmla="*/ 87 w 468"/>
                <a:gd name="T33" fmla="*/ 349 h 380"/>
                <a:gd name="T34" fmla="*/ 87 w 468"/>
                <a:gd name="T35" fmla="*/ 366 h 380"/>
                <a:gd name="T36" fmla="*/ 383 w 468"/>
                <a:gd name="T37" fmla="*/ 366 h 380"/>
                <a:gd name="T38" fmla="*/ 383 w 468"/>
                <a:gd name="T39" fmla="*/ 349 h 380"/>
                <a:gd name="T40" fmla="*/ 383 w 468"/>
                <a:gd name="T41" fmla="*/ 349 h 380"/>
                <a:gd name="T42" fmla="*/ 383 w 468"/>
                <a:gd name="T43" fmla="*/ 349 h 380"/>
                <a:gd name="T44" fmla="*/ 319 w 468"/>
                <a:gd name="T45" fmla="*/ 309 h 380"/>
                <a:gd name="T46" fmla="*/ 149 w 468"/>
                <a:gd name="T47" fmla="*/ 309 h 380"/>
                <a:gd name="T48" fmla="*/ 149 w 468"/>
                <a:gd name="T49" fmla="*/ 335 h 380"/>
                <a:gd name="T50" fmla="*/ 319 w 468"/>
                <a:gd name="T51" fmla="*/ 335 h 380"/>
                <a:gd name="T52" fmla="*/ 319 w 468"/>
                <a:gd name="T53" fmla="*/ 309 h 380"/>
                <a:gd name="T54" fmla="*/ 319 w 468"/>
                <a:gd name="T55" fmla="*/ 309 h 380"/>
                <a:gd name="T56" fmla="*/ 319 w 468"/>
                <a:gd name="T57" fmla="*/ 309 h 380"/>
                <a:gd name="T58" fmla="*/ 16 w 468"/>
                <a:gd name="T59" fmla="*/ 290 h 380"/>
                <a:gd name="T60" fmla="*/ 449 w 468"/>
                <a:gd name="T61" fmla="*/ 290 h 380"/>
                <a:gd name="T62" fmla="*/ 449 w 468"/>
                <a:gd name="T63" fmla="*/ 16 h 380"/>
                <a:gd name="T64" fmla="*/ 16 w 468"/>
                <a:gd name="T65" fmla="*/ 16 h 380"/>
                <a:gd name="T66" fmla="*/ 16 w 468"/>
                <a:gd name="T67" fmla="*/ 290 h 380"/>
                <a:gd name="T68" fmla="*/ 16 w 468"/>
                <a:gd name="T69" fmla="*/ 290 h 380"/>
                <a:gd name="T70" fmla="*/ 16 w 468"/>
                <a:gd name="T71" fmla="*/ 29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68" h="380">
                  <a:moveTo>
                    <a:pt x="397" y="380"/>
                  </a:moveTo>
                  <a:lnTo>
                    <a:pt x="73" y="380"/>
                  </a:lnTo>
                  <a:lnTo>
                    <a:pt x="73" y="335"/>
                  </a:lnTo>
                  <a:lnTo>
                    <a:pt x="137" y="335"/>
                  </a:lnTo>
                  <a:lnTo>
                    <a:pt x="137" y="309"/>
                  </a:lnTo>
                  <a:lnTo>
                    <a:pt x="0" y="309"/>
                  </a:lnTo>
                  <a:lnTo>
                    <a:pt x="0" y="0"/>
                  </a:lnTo>
                  <a:lnTo>
                    <a:pt x="468" y="0"/>
                  </a:lnTo>
                  <a:lnTo>
                    <a:pt x="468" y="309"/>
                  </a:lnTo>
                  <a:lnTo>
                    <a:pt x="333" y="309"/>
                  </a:lnTo>
                  <a:lnTo>
                    <a:pt x="333" y="335"/>
                  </a:lnTo>
                  <a:lnTo>
                    <a:pt x="397" y="335"/>
                  </a:lnTo>
                  <a:lnTo>
                    <a:pt x="397" y="380"/>
                  </a:lnTo>
                  <a:lnTo>
                    <a:pt x="397" y="380"/>
                  </a:lnTo>
                  <a:lnTo>
                    <a:pt x="397" y="380"/>
                  </a:lnTo>
                  <a:close/>
                  <a:moveTo>
                    <a:pt x="383" y="349"/>
                  </a:moveTo>
                  <a:lnTo>
                    <a:pt x="87" y="349"/>
                  </a:lnTo>
                  <a:lnTo>
                    <a:pt x="87" y="366"/>
                  </a:lnTo>
                  <a:lnTo>
                    <a:pt x="383" y="366"/>
                  </a:lnTo>
                  <a:lnTo>
                    <a:pt x="383" y="349"/>
                  </a:lnTo>
                  <a:lnTo>
                    <a:pt x="383" y="349"/>
                  </a:lnTo>
                  <a:lnTo>
                    <a:pt x="383" y="349"/>
                  </a:lnTo>
                  <a:close/>
                  <a:moveTo>
                    <a:pt x="319" y="309"/>
                  </a:moveTo>
                  <a:lnTo>
                    <a:pt x="149" y="309"/>
                  </a:lnTo>
                  <a:lnTo>
                    <a:pt x="149" y="335"/>
                  </a:lnTo>
                  <a:lnTo>
                    <a:pt x="319" y="335"/>
                  </a:lnTo>
                  <a:lnTo>
                    <a:pt x="319" y="309"/>
                  </a:lnTo>
                  <a:lnTo>
                    <a:pt x="319" y="309"/>
                  </a:lnTo>
                  <a:lnTo>
                    <a:pt x="319" y="309"/>
                  </a:lnTo>
                  <a:close/>
                  <a:moveTo>
                    <a:pt x="16" y="290"/>
                  </a:moveTo>
                  <a:lnTo>
                    <a:pt x="449" y="290"/>
                  </a:lnTo>
                  <a:lnTo>
                    <a:pt x="449" y="16"/>
                  </a:lnTo>
                  <a:lnTo>
                    <a:pt x="16" y="16"/>
                  </a:lnTo>
                  <a:lnTo>
                    <a:pt x="16" y="290"/>
                  </a:lnTo>
                  <a:lnTo>
                    <a:pt x="16" y="290"/>
                  </a:lnTo>
                  <a:lnTo>
                    <a:pt x="16" y="29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9140"/>
              <a:endParaRPr lang="en-US" sz="2400" dirty="0">
                <a:solidFill>
                  <a:srgbClr val="53565A"/>
                </a:solidFill>
              </a:endParaRPr>
            </a:p>
          </p:txBody>
        </p:sp>
      </p:grpSp>
      <p:sp>
        <p:nvSpPr>
          <p:cNvPr id="24" name="TextBox 23"/>
          <p:cNvSpPr txBox="1"/>
          <p:nvPr/>
        </p:nvSpPr>
        <p:spPr>
          <a:xfrm>
            <a:off x="5870448" y="1337806"/>
            <a:ext cx="2331720" cy="4453394"/>
          </a:xfrm>
          <a:prstGeom prst="rect">
            <a:avLst/>
          </a:prstGeom>
          <a:solidFill>
            <a:schemeClr val="tx1">
              <a:lumMod val="20000"/>
              <a:lumOff val="80000"/>
            </a:schemeClr>
          </a:solidFill>
        </p:spPr>
        <p:txBody>
          <a:bodyPr wrap="square" lIns="27432" tIns="0" rIns="27432" bIns="0" rtlCol="0">
            <a:noAutofit/>
          </a:bodyPr>
          <a:lstStyle/>
          <a:p>
            <a:pPr>
              <a:lnSpc>
                <a:spcPct val="90000"/>
              </a:lnSpc>
              <a:spcAft>
                <a:spcPts val="200"/>
              </a:spcAft>
            </a:pPr>
            <a:r>
              <a:rPr lang="en-US" sz="1400" b="1" spc="-50" dirty="0">
                <a:gradFill>
                  <a:gsLst>
                    <a:gs pos="5417">
                      <a:schemeClr val="tx1"/>
                    </a:gs>
                    <a:gs pos="28000">
                      <a:schemeClr val="tx1"/>
                    </a:gs>
                  </a:gsLst>
                  <a:lin ang="5400000" scaled="0"/>
                </a:gradFill>
              </a:rPr>
              <a:t>Enabling this </a:t>
            </a:r>
            <a:r>
              <a:rPr lang="en-US" sz="1400" b="1" spc="-50" dirty="0" smtClean="0">
                <a:gradFill>
                  <a:gsLst>
                    <a:gs pos="5417">
                      <a:schemeClr val="tx1"/>
                    </a:gs>
                    <a:gs pos="28000">
                      <a:schemeClr val="tx1"/>
                    </a:gs>
                  </a:gsLst>
                  <a:lin ang="5400000" scaled="0"/>
                </a:gradFill>
              </a:rPr>
              <a:t>Measure*</a:t>
            </a:r>
          </a:p>
          <a:p>
            <a:pPr>
              <a:lnSpc>
                <a:spcPct val="90000"/>
              </a:lnSpc>
              <a:spcAft>
                <a:spcPts val="200"/>
              </a:spcAft>
            </a:pPr>
            <a:endParaRPr lang="en-US" sz="1400" b="1" spc="-50" dirty="0">
              <a:gradFill>
                <a:gsLst>
                  <a:gs pos="5417">
                    <a:schemeClr val="tx1"/>
                  </a:gs>
                  <a:gs pos="28000">
                    <a:schemeClr val="tx1"/>
                  </a:gs>
                </a:gsLst>
                <a:lin ang="5400000" scaled="0"/>
              </a:gradFill>
            </a:endParaRPr>
          </a:p>
          <a:p>
            <a:pPr lvl="0" defTabSz="914400">
              <a:lnSpc>
                <a:spcPct val="90000"/>
              </a:lnSpc>
              <a:spcAft>
                <a:spcPts val="200"/>
              </a:spcAft>
            </a:pPr>
            <a:r>
              <a:rPr lang="en-US" sz="1600" b="1" spc="-50" dirty="0">
                <a:gradFill>
                  <a:gsLst>
                    <a:gs pos="5417">
                      <a:srgbClr val="53565A"/>
                    </a:gs>
                    <a:gs pos="28000">
                      <a:srgbClr val="53565A"/>
                    </a:gs>
                  </a:gsLst>
                  <a:lin ang="5400000" scaled="0"/>
                </a:gradFill>
              </a:rPr>
              <a:t>Defect Guidance</a:t>
            </a:r>
          </a:p>
          <a:p>
            <a:pPr marL="171450" lvl="0" indent="-171450" defTabSz="914400">
              <a:lnSpc>
                <a:spcPct val="90000"/>
              </a:lnSpc>
              <a:spcAft>
                <a:spcPts val="200"/>
              </a:spcAft>
              <a:buFontTx/>
              <a:buChar char="-"/>
            </a:pPr>
            <a:r>
              <a:rPr lang="en-US" sz="1600" dirty="0" smtClean="0">
                <a:solidFill>
                  <a:srgbClr val="53565A"/>
                </a:solidFill>
              </a:rPr>
              <a:t>Quality Delivery is intended to be focused on internal defects.  This includes </a:t>
            </a:r>
            <a:r>
              <a:rPr lang="en-US" sz="1600" dirty="0" smtClean="0">
                <a:gradFill>
                  <a:gsLst>
                    <a:gs pos="5417">
                      <a:srgbClr val="53565A"/>
                    </a:gs>
                    <a:gs pos="28000">
                      <a:srgbClr val="53565A"/>
                    </a:gs>
                  </a:gsLst>
                  <a:lin ang="5400000" scaled="0"/>
                </a:gradFill>
              </a:rPr>
              <a:t>Alpha, </a:t>
            </a:r>
            <a:r>
              <a:rPr lang="en-US" sz="1600" dirty="0">
                <a:gradFill>
                  <a:gsLst>
                    <a:gs pos="5417">
                      <a:srgbClr val="53565A"/>
                    </a:gs>
                    <a:gs pos="28000">
                      <a:srgbClr val="53565A"/>
                    </a:gs>
                  </a:gsLst>
                  <a:lin ang="5400000" scaled="0"/>
                </a:gradFill>
              </a:rPr>
              <a:t>Beta, UAT, and other pre-production defects reported due to proactive quality work should be flagged as Beta/UAT Reported and not flagged as Customer </a:t>
            </a:r>
            <a:r>
              <a:rPr lang="en-US" sz="1600" dirty="0" smtClean="0">
                <a:gradFill>
                  <a:gsLst>
                    <a:gs pos="5417">
                      <a:srgbClr val="53565A"/>
                    </a:gs>
                    <a:gs pos="28000">
                      <a:srgbClr val="53565A"/>
                    </a:gs>
                  </a:gsLst>
                  <a:lin ang="5400000" scaled="0"/>
                </a:gradFill>
              </a:rPr>
              <a:t>Reported and will be included in the Delivery MBO</a:t>
            </a:r>
            <a:endParaRPr lang="en-US" sz="1600" dirty="0">
              <a:gradFill>
                <a:gsLst>
                  <a:gs pos="5417">
                    <a:srgbClr val="53565A"/>
                  </a:gs>
                  <a:gs pos="28000">
                    <a:srgbClr val="53565A"/>
                  </a:gs>
                </a:gsLst>
                <a:lin ang="5400000" scaled="0"/>
              </a:gradFill>
            </a:endParaRPr>
          </a:p>
        </p:txBody>
      </p:sp>
      <p:sp>
        <p:nvSpPr>
          <p:cNvPr id="14" name="Text Placeholder 4"/>
          <p:cNvSpPr txBox="1">
            <a:spLocks/>
          </p:cNvSpPr>
          <p:nvPr/>
        </p:nvSpPr>
        <p:spPr>
          <a:xfrm>
            <a:off x="1406209" y="1320346"/>
            <a:ext cx="4464240" cy="4470854"/>
          </a:xfrm>
          <a:prstGeom prst="rect">
            <a:avLst/>
          </a:prstGeom>
        </p:spPr>
        <p:txBody>
          <a:bodyPr wrap="square" lIns="131829" tIns="0" rIns="91440" bIns="0" anchor="t"/>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400" spc="-50" dirty="0" smtClean="0">
                <a:gradFill>
                  <a:gsLst>
                    <a:gs pos="5417">
                      <a:schemeClr val="tx1"/>
                    </a:gs>
                    <a:gs pos="28000">
                      <a:schemeClr val="tx1"/>
                    </a:gs>
                  </a:gsLst>
                  <a:lin ang="5400000" scaled="0"/>
                </a:gradFill>
                <a:latin typeface="+mn-lt"/>
              </a:rPr>
              <a:t>Quality</a:t>
            </a:r>
          </a:p>
          <a:p>
            <a:pPr>
              <a:lnSpc>
                <a:spcPct val="100000"/>
              </a:lnSpc>
              <a:spcBef>
                <a:spcPts val="0"/>
              </a:spcBef>
              <a:buSzTx/>
            </a:pPr>
            <a:endParaRPr lang="en-US" sz="1400" u="sng" spc="-50" dirty="0" smtClean="0">
              <a:gradFill>
                <a:gsLst>
                  <a:gs pos="5417">
                    <a:schemeClr val="tx1"/>
                  </a:gs>
                  <a:gs pos="28000">
                    <a:schemeClr val="tx1"/>
                  </a:gs>
                </a:gsLst>
                <a:lin ang="5400000" scaled="0"/>
              </a:gradFill>
              <a:latin typeface="+mn-lt"/>
            </a:endParaRPr>
          </a:p>
          <a:p>
            <a:pPr>
              <a:lnSpc>
                <a:spcPct val="100000"/>
              </a:lnSpc>
              <a:spcBef>
                <a:spcPts val="0"/>
              </a:spcBef>
              <a:buSzTx/>
            </a:pPr>
            <a:r>
              <a:rPr lang="en-US" sz="1400" b="1" u="sng" spc="-50" dirty="0" smtClean="0">
                <a:gradFill>
                  <a:gsLst>
                    <a:gs pos="5417">
                      <a:schemeClr val="tx1"/>
                    </a:gs>
                    <a:gs pos="28000">
                      <a:schemeClr val="tx1"/>
                    </a:gs>
                  </a:gsLst>
                  <a:lin ang="5400000" scaled="0"/>
                </a:gradFill>
                <a:latin typeface="+mn-lt"/>
              </a:rPr>
              <a:t>What is changing?</a:t>
            </a:r>
          </a:p>
          <a:p>
            <a:pPr marL="171450" lvl="0" indent="-171450" defTabSz="914400">
              <a:lnSpc>
                <a:spcPct val="100000"/>
              </a:lnSpc>
              <a:spcBef>
                <a:spcPts val="0"/>
              </a:spcBef>
              <a:buSzTx/>
              <a:buFont typeface="Arial" panose="020B0604020202020204" pitchFamily="34" charset="0"/>
              <a:buChar char="•"/>
            </a:pPr>
            <a:r>
              <a:rPr lang="en-US" sz="1400" dirty="0" smtClean="0">
                <a:gradFill>
                  <a:gsLst>
                    <a:gs pos="5417">
                      <a:srgbClr val="53565A"/>
                    </a:gs>
                    <a:gs pos="28000">
                      <a:srgbClr val="53565A"/>
                    </a:gs>
                  </a:gsLst>
                  <a:lin ang="5400000" scaled="0"/>
                </a:gradFill>
                <a:latin typeface="+mn-lt"/>
              </a:rPr>
              <a:t>To allow for increasing release frequencies associated with Agile and Continuous Delivery, the old measure of “</a:t>
            </a:r>
            <a:r>
              <a:rPr lang="en-US" sz="1400" dirty="0" err="1" smtClean="0">
                <a:gradFill>
                  <a:gsLst>
                    <a:gs pos="5417">
                      <a:srgbClr val="53565A"/>
                    </a:gs>
                    <a:gs pos="28000">
                      <a:srgbClr val="53565A"/>
                    </a:gs>
                  </a:gsLst>
                  <a:lin ang="5400000" scaled="0"/>
                </a:gradFill>
                <a:latin typeface="+mn-lt"/>
              </a:rPr>
              <a:t>Sev</a:t>
            </a:r>
            <a:r>
              <a:rPr lang="en-US" sz="1400" dirty="0" smtClean="0">
                <a:gradFill>
                  <a:gsLst>
                    <a:gs pos="5417">
                      <a:srgbClr val="53565A"/>
                    </a:gs>
                    <a:gs pos="28000">
                      <a:srgbClr val="53565A"/>
                    </a:gs>
                  </a:gsLst>
                  <a:lin ang="5400000" scaled="0"/>
                </a:gradFill>
                <a:latin typeface="+mn-lt"/>
              </a:rPr>
              <a:t> 1 defects open at time box completion will be replaced with a cycle time measure focused on how quickly critical and major production defects are resolved.</a:t>
            </a:r>
          </a:p>
          <a:p>
            <a:pPr>
              <a:lnSpc>
                <a:spcPct val="100000"/>
              </a:lnSpc>
              <a:spcBef>
                <a:spcPts val="0"/>
              </a:spcBef>
              <a:buSzTx/>
            </a:pPr>
            <a:endParaRPr lang="en-US" sz="1400" dirty="0" smtClean="0">
              <a:gradFill>
                <a:gsLst>
                  <a:gs pos="5417">
                    <a:schemeClr val="tx1"/>
                  </a:gs>
                  <a:gs pos="28000">
                    <a:schemeClr val="tx1"/>
                  </a:gs>
                </a:gsLst>
                <a:lin ang="5400000" scaled="0"/>
              </a:gradFill>
              <a:latin typeface="+mn-lt"/>
            </a:endParaRPr>
          </a:p>
          <a:p>
            <a:pPr lvl="0" defTabSz="914400">
              <a:lnSpc>
                <a:spcPct val="100000"/>
              </a:lnSpc>
              <a:spcBef>
                <a:spcPts val="0"/>
              </a:spcBef>
              <a:buSzTx/>
            </a:pPr>
            <a:r>
              <a:rPr lang="en-US" sz="1400" b="1" u="sng" spc="-50" dirty="0" smtClean="0">
                <a:gradFill>
                  <a:gsLst>
                    <a:gs pos="5417">
                      <a:srgbClr val="53565A"/>
                    </a:gs>
                    <a:gs pos="28000">
                      <a:srgbClr val="53565A"/>
                    </a:gs>
                  </a:gsLst>
                  <a:lin ang="5400000" scaled="0"/>
                </a:gradFill>
                <a:latin typeface="+mn-lt"/>
              </a:rPr>
              <a:t>Quality Delivery</a:t>
            </a:r>
            <a:r>
              <a:rPr lang="en-US" sz="1400" b="1" spc="-50" dirty="0" smtClean="0">
                <a:gradFill>
                  <a:gsLst>
                    <a:gs pos="5417">
                      <a:srgbClr val="53565A"/>
                    </a:gs>
                    <a:gs pos="28000">
                      <a:srgbClr val="53565A"/>
                    </a:gs>
                  </a:gsLst>
                  <a:lin ang="5400000" scaled="0"/>
                </a:gradFill>
                <a:latin typeface="+mn-lt"/>
              </a:rPr>
              <a:t> </a:t>
            </a:r>
            <a:r>
              <a:rPr lang="en-US" sz="1400" dirty="0" smtClean="0">
                <a:solidFill>
                  <a:srgbClr val="FFC000"/>
                </a:solidFill>
                <a:latin typeface="+mn-lt"/>
              </a:rPr>
              <a:t>(updated)</a:t>
            </a:r>
            <a:endParaRPr lang="en-US" sz="1400" i="1" spc="-50" dirty="0">
              <a:solidFill>
                <a:srgbClr val="FFC000"/>
              </a:solidFill>
              <a:latin typeface="+mn-lt"/>
            </a:endParaRPr>
          </a:p>
          <a:p>
            <a:pPr marL="171450" lvl="0" indent="-171450" defTabSz="914400">
              <a:lnSpc>
                <a:spcPct val="100000"/>
              </a:lnSpc>
              <a:spcBef>
                <a:spcPts val="0"/>
              </a:spcBef>
              <a:buSzTx/>
              <a:buFont typeface="Arial" panose="020B0604020202020204" pitchFamily="34" charset="0"/>
              <a:buChar char="•"/>
            </a:pPr>
            <a:r>
              <a:rPr lang="en-US" sz="1400" dirty="0">
                <a:gradFill>
                  <a:gsLst>
                    <a:gs pos="5417">
                      <a:srgbClr val="53565A"/>
                    </a:gs>
                    <a:gs pos="28000">
                      <a:srgbClr val="53565A"/>
                    </a:gs>
                  </a:gsLst>
                  <a:lin ang="5400000" scaled="0"/>
                </a:gradFill>
                <a:latin typeface="+mn-lt"/>
              </a:rPr>
              <a:t>Measure: </a:t>
            </a:r>
            <a:r>
              <a:rPr lang="en-US" sz="1400" dirty="0" smtClean="0">
                <a:gradFill>
                  <a:gsLst>
                    <a:gs pos="5417">
                      <a:srgbClr val="53565A"/>
                    </a:gs>
                    <a:gs pos="28000">
                      <a:srgbClr val="53565A"/>
                    </a:gs>
                  </a:gsLst>
                  <a:lin ang="5400000" scaled="0"/>
                </a:gradFill>
                <a:latin typeface="+mn-lt"/>
              </a:rPr>
              <a:t>Time from submission to closure will be </a:t>
            </a:r>
            <a:r>
              <a:rPr lang="en-US" sz="1400" dirty="0">
                <a:gradFill>
                  <a:gsLst>
                    <a:gs pos="5417">
                      <a:srgbClr val="53565A"/>
                    </a:gs>
                    <a:gs pos="28000">
                      <a:srgbClr val="53565A"/>
                    </a:gs>
                  </a:gsLst>
                  <a:lin ang="5400000" scaled="0"/>
                </a:gradFill>
                <a:latin typeface="+mn-lt"/>
              </a:rPr>
              <a:t>calculated for all </a:t>
            </a:r>
            <a:r>
              <a:rPr lang="en-US" sz="1400" dirty="0" smtClean="0">
                <a:gradFill>
                  <a:gsLst>
                    <a:gs pos="5417">
                      <a:srgbClr val="53565A"/>
                    </a:gs>
                    <a:gs pos="28000">
                      <a:srgbClr val="53565A"/>
                    </a:gs>
                  </a:gsLst>
                  <a:lin ang="5400000" scaled="0"/>
                </a:gradFill>
                <a:latin typeface="+mn-lt"/>
              </a:rPr>
              <a:t>internal defects closed within the time box.  Defects exceeding 28.0 days to closure are considered failing while defects less than or equal to  28.0 days to closure are considered passing. </a:t>
            </a:r>
          </a:p>
          <a:p>
            <a:pPr marL="171450" lvl="0" indent="-171450" defTabSz="914400">
              <a:lnSpc>
                <a:spcPct val="100000"/>
              </a:lnSpc>
              <a:spcBef>
                <a:spcPts val="0"/>
              </a:spcBef>
              <a:buSzTx/>
              <a:buFont typeface="Arial" panose="020B0604020202020204" pitchFamily="34" charset="0"/>
              <a:buChar char="•"/>
            </a:pPr>
            <a:endParaRPr lang="en-US" sz="1400" dirty="0">
              <a:gradFill>
                <a:gsLst>
                  <a:gs pos="5417">
                    <a:srgbClr val="53565A"/>
                  </a:gs>
                  <a:gs pos="28000">
                    <a:srgbClr val="53565A"/>
                  </a:gs>
                </a:gsLst>
                <a:lin ang="5400000" scaled="0"/>
              </a:gradFill>
              <a:latin typeface="+mn-lt"/>
            </a:endParaRPr>
          </a:p>
          <a:p>
            <a:pPr marL="171450" lvl="0" indent="-171450" defTabSz="914400">
              <a:lnSpc>
                <a:spcPct val="100000"/>
              </a:lnSpc>
              <a:spcBef>
                <a:spcPts val="0"/>
              </a:spcBef>
              <a:buSzTx/>
              <a:buFont typeface="Arial" panose="020B0604020202020204" pitchFamily="34" charset="0"/>
              <a:buChar char="•"/>
            </a:pPr>
            <a:r>
              <a:rPr lang="en-US" sz="1400" dirty="0">
                <a:gradFill>
                  <a:gsLst>
                    <a:gs pos="5417">
                      <a:srgbClr val="53565A"/>
                    </a:gs>
                    <a:gs pos="28000">
                      <a:srgbClr val="53565A"/>
                    </a:gs>
                  </a:gsLst>
                  <a:lin ang="5400000" scaled="0"/>
                </a:gradFill>
                <a:latin typeface="+mn-lt"/>
              </a:rPr>
              <a:t>Target:  </a:t>
            </a:r>
            <a:r>
              <a:rPr lang="en-US" sz="1400" dirty="0" smtClean="0">
                <a:solidFill>
                  <a:schemeClr val="tx1"/>
                </a:solidFill>
                <a:latin typeface="+mn-lt"/>
              </a:rPr>
              <a:t>100% </a:t>
            </a:r>
            <a:r>
              <a:rPr lang="en-US" sz="1400" dirty="0" smtClean="0">
                <a:gradFill>
                  <a:gsLst>
                    <a:gs pos="5417">
                      <a:srgbClr val="53565A"/>
                    </a:gs>
                    <a:gs pos="28000">
                      <a:srgbClr val="53565A"/>
                    </a:gs>
                  </a:gsLst>
                  <a:lin ang="5400000" scaled="0"/>
                </a:gradFill>
                <a:latin typeface="+mn-lt"/>
              </a:rPr>
              <a:t>of all critical </a:t>
            </a:r>
            <a:r>
              <a:rPr lang="en-US" sz="1400" smtClean="0">
                <a:gradFill>
                  <a:gsLst>
                    <a:gs pos="5417">
                      <a:srgbClr val="53565A"/>
                    </a:gs>
                    <a:gs pos="28000">
                      <a:srgbClr val="53565A"/>
                    </a:gs>
                  </a:gsLst>
                  <a:lin ang="5400000" scaled="0"/>
                </a:gradFill>
                <a:latin typeface="+mn-lt"/>
              </a:rPr>
              <a:t>and major </a:t>
            </a:r>
            <a:r>
              <a:rPr lang="en-US" sz="1400" dirty="0" smtClean="0">
                <a:gradFill>
                  <a:gsLst>
                    <a:gs pos="5417">
                      <a:srgbClr val="53565A"/>
                    </a:gs>
                    <a:gs pos="28000">
                      <a:srgbClr val="53565A"/>
                    </a:gs>
                  </a:gsLst>
                  <a:lin ang="5400000" scaled="0"/>
                </a:gradFill>
                <a:latin typeface="+mn-lt"/>
              </a:rPr>
              <a:t>defects are closed less than or equal to 28.0 days.</a:t>
            </a:r>
            <a:endParaRPr lang="en-US" sz="1400" dirty="0">
              <a:gradFill>
                <a:gsLst>
                  <a:gs pos="5417">
                    <a:srgbClr val="53565A"/>
                  </a:gs>
                  <a:gs pos="28000">
                    <a:srgbClr val="53565A"/>
                  </a:gs>
                </a:gsLst>
                <a:lin ang="5400000" scaled="0"/>
              </a:gradFill>
              <a:latin typeface="+mn-lt"/>
            </a:endParaRPr>
          </a:p>
        </p:txBody>
      </p:sp>
    </p:spTree>
    <p:extLst>
      <p:ext uri="{BB962C8B-B14F-4D97-AF65-F5344CB8AC3E}">
        <p14:creationId xmlns:p14="http://schemas.microsoft.com/office/powerpoint/2010/main" val="34431999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heme/theme1.xml><?xml version="1.0" encoding="utf-8"?>
<a:theme xmlns:a="http://schemas.openxmlformats.org/drawingml/2006/main" name="OPTUM_2010_Full">
  <a:themeElements>
    <a:clrScheme name="Optum">
      <a:dk1>
        <a:srgbClr val="53565A"/>
      </a:dk1>
      <a:lt1>
        <a:sysClr val="window" lastClr="FFFFFF"/>
      </a:lt1>
      <a:dk2>
        <a:srgbClr val="D19000"/>
      </a:dk2>
      <a:lt2>
        <a:srgbClr val="B1B3B3"/>
      </a:lt2>
      <a:accent1>
        <a:srgbClr val="D45D00"/>
      </a:accent1>
      <a:accent2>
        <a:srgbClr val="0D776E"/>
      </a:accent2>
      <a:accent3>
        <a:srgbClr val="96172E"/>
      </a:accent3>
      <a:accent4>
        <a:srgbClr val="888B8D"/>
      </a:accent4>
      <a:accent5>
        <a:srgbClr val="8E9300"/>
      </a:accent5>
      <a:accent6>
        <a:srgbClr val="E87722"/>
      </a:accent6>
      <a:hlink>
        <a:srgbClr val="F2A900"/>
      </a:hlink>
      <a:folHlink>
        <a:srgbClr val="9E7722"/>
      </a:folHlink>
    </a:clrScheme>
    <a:fontScheme name="Optum">
      <a:majorFont>
        <a:latin typeface="Arial"/>
        <a:ea typeface=""/>
        <a:cs typeface=""/>
      </a:majorFont>
      <a:minorFont>
        <a:latin typeface="Arial"/>
        <a:ea typeface=""/>
        <a:cs typeface=""/>
      </a:minorFont>
    </a:fontScheme>
    <a:fmtScheme name="Elemental">
      <a:fillStyleLst>
        <a:solidFill>
          <a:schemeClr val="phClr"/>
        </a:solidFill>
        <a:gradFill rotWithShape="1">
          <a:gsLst>
            <a:gs pos="0">
              <a:schemeClr val="phClr">
                <a:tint val="90000"/>
              </a:schemeClr>
            </a:gs>
            <a:gs pos="48000">
              <a:schemeClr val="phClr">
                <a:tint val="54000"/>
                <a:satMod val="140000"/>
              </a:schemeClr>
            </a:gs>
            <a:gs pos="100000">
              <a:schemeClr val="phClr">
                <a:tint val="24000"/>
                <a:satMod val="260000"/>
              </a:schemeClr>
            </a:gs>
          </a:gsLst>
          <a:lin ang="16200000" scaled="1"/>
        </a:gradFill>
        <a:gradFill rotWithShape="1">
          <a:gsLst>
            <a:gs pos="0">
              <a:schemeClr val="phClr"/>
            </a:gs>
            <a:gs pos="100000">
              <a:schemeClr val="phClr">
                <a:shade val="48000"/>
                <a:satMod val="180000"/>
                <a:lumMod val="94000"/>
              </a:schemeClr>
            </a:gs>
            <a:gs pos="100000">
              <a:schemeClr val="phClr">
                <a:shade val="48000"/>
                <a:satMod val="180000"/>
                <a:lumMod val="94000"/>
              </a:schemeClr>
            </a:gs>
          </a:gsLst>
          <a:lin ang="4140000" scaled="1"/>
        </a:gradFill>
      </a:fillStyleLst>
      <a:lnStyleLst>
        <a:ln w="12700" cap="flat" cmpd="sng" algn="ctr">
          <a:solidFill>
            <a:schemeClr val="phClr"/>
          </a:solidFill>
          <a:prstDash val="solid"/>
        </a:ln>
        <a:ln w="19050" cap="flat" cmpd="sng" algn="ctr">
          <a:solidFill>
            <a:schemeClr val="phClr"/>
          </a:solidFill>
          <a:prstDash val="solid"/>
        </a:ln>
        <a:ln w="28575" cap="flat" cmpd="sng" algn="ctr">
          <a:solidFill>
            <a:schemeClr val="phClr"/>
          </a:solidFill>
          <a:prstDash val="solid"/>
        </a:ln>
      </a:lnStyleLst>
      <a:effectStyleLst>
        <a:effectStyle>
          <a:effectLst>
            <a:outerShdw blurRad="63500" dist="12700" dir="5400000" sx="102000" sy="102000" rotWithShape="0">
              <a:srgbClr val="000000">
                <a:alpha val="32000"/>
              </a:srgbClr>
            </a:outerShdw>
          </a:effectLst>
        </a:effectStyle>
        <a:effectStyle>
          <a:effectLst>
            <a:outerShdw blurRad="76200" dist="38100" dir="5400000" rotWithShape="0">
              <a:srgbClr val="000000">
                <a:alpha val="60000"/>
              </a:srgbClr>
            </a:outerShdw>
          </a:effectLst>
          <a:scene3d>
            <a:camera prst="orthographicFront">
              <a:rot lat="0" lon="0" rev="0"/>
            </a:camera>
            <a:lightRig rig="glow" dir="tl">
              <a:rot lat="0" lon="0" rev="19800000"/>
            </a:lightRig>
          </a:scene3d>
          <a:sp3d prstMaterial="metal">
            <a:bevelT w="38100" h="38100"/>
          </a:sp3d>
        </a:effectStyle>
        <a:effectStyle>
          <a:effectLst>
            <a:outerShdw blurRad="114300" dist="114300" dir="5400000" rotWithShape="0">
              <a:srgbClr val="000000">
                <a:alpha val="70000"/>
              </a:srgbClr>
            </a:outerShdw>
          </a:effectLst>
          <a:scene3d>
            <a:camera prst="orthographicFront">
              <a:rot lat="0" lon="0" rev="0"/>
            </a:camera>
            <a:lightRig rig="threePt" dir="t">
              <a:rot lat="0" lon="0" rev="19800000"/>
            </a:lightRig>
          </a:scene3d>
          <a:sp3d prstMaterial="plastic">
            <a:bevelT w="50800" h="508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spPr>
      <a:bodyPr lIns="45720" rIns="45720" rtlCol="0" anchor="ctr"/>
      <a:lstStyle>
        <a:defPPr algn="ctr">
          <a:defRPr sz="1600" dirty="0"/>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defRPr dirty="0" err="1" smtClean="0">
            <a:latin typeface="Arial" pitchFamily="34" charset="0"/>
            <a:cs typeface="Arial" pitchFamily="34" charset="0"/>
          </a:defRPr>
        </a:defPPr>
      </a:lstStyle>
    </a:txDef>
  </a:objectDefaults>
  <a:extraClrSchemeLst/>
</a:theme>
</file>

<file path=ppt/theme/theme2.xml><?xml version="1.0" encoding="utf-8"?>
<a:theme xmlns:a="http://schemas.openxmlformats.org/drawingml/2006/main" name="1_OPTUM_2010_Full">
  <a:themeElements>
    <a:clrScheme name="Optum">
      <a:dk1>
        <a:srgbClr val="53565A"/>
      </a:dk1>
      <a:lt1>
        <a:sysClr val="window" lastClr="FFFFFF"/>
      </a:lt1>
      <a:dk2>
        <a:srgbClr val="D19000"/>
      </a:dk2>
      <a:lt2>
        <a:srgbClr val="B1B3B3"/>
      </a:lt2>
      <a:accent1>
        <a:srgbClr val="D45D00"/>
      </a:accent1>
      <a:accent2>
        <a:srgbClr val="0D776E"/>
      </a:accent2>
      <a:accent3>
        <a:srgbClr val="96172E"/>
      </a:accent3>
      <a:accent4>
        <a:srgbClr val="888B8D"/>
      </a:accent4>
      <a:accent5>
        <a:srgbClr val="8E9300"/>
      </a:accent5>
      <a:accent6>
        <a:srgbClr val="E87722"/>
      </a:accent6>
      <a:hlink>
        <a:srgbClr val="F2A900"/>
      </a:hlink>
      <a:folHlink>
        <a:srgbClr val="9E7722"/>
      </a:folHlink>
    </a:clrScheme>
    <a:fontScheme name="Optum">
      <a:majorFont>
        <a:latin typeface="Arial"/>
        <a:ea typeface=""/>
        <a:cs typeface=""/>
      </a:majorFont>
      <a:minorFont>
        <a:latin typeface="Arial"/>
        <a:ea typeface=""/>
        <a:cs typeface=""/>
      </a:minorFont>
    </a:fontScheme>
    <a:fmtScheme name="Elemental">
      <a:fillStyleLst>
        <a:solidFill>
          <a:schemeClr val="phClr"/>
        </a:solidFill>
        <a:gradFill rotWithShape="1">
          <a:gsLst>
            <a:gs pos="0">
              <a:schemeClr val="phClr">
                <a:tint val="90000"/>
              </a:schemeClr>
            </a:gs>
            <a:gs pos="48000">
              <a:schemeClr val="phClr">
                <a:tint val="54000"/>
                <a:satMod val="140000"/>
              </a:schemeClr>
            </a:gs>
            <a:gs pos="100000">
              <a:schemeClr val="phClr">
                <a:tint val="24000"/>
                <a:satMod val="260000"/>
              </a:schemeClr>
            </a:gs>
          </a:gsLst>
          <a:lin ang="16200000" scaled="1"/>
        </a:gradFill>
        <a:gradFill rotWithShape="1">
          <a:gsLst>
            <a:gs pos="0">
              <a:schemeClr val="phClr"/>
            </a:gs>
            <a:gs pos="100000">
              <a:schemeClr val="phClr">
                <a:shade val="48000"/>
                <a:satMod val="180000"/>
                <a:lumMod val="94000"/>
              </a:schemeClr>
            </a:gs>
            <a:gs pos="100000">
              <a:schemeClr val="phClr">
                <a:shade val="48000"/>
                <a:satMod val="180000"/>
                <a:lumMod val="94000"/>
              </a:schemeClr>
            </a:gs>
          </a:gsLst>
          <a:lin ang="4140000" scaled="1"/>
        </a:gradFill>
      </a:fillStyleLst>
      <a:lnStyleLst>
        <a:ln w="12700" cap="flat" cmpd="sng" algn="ctr">
          <a:solidFill>
            <a:schemeClr val="phClr"/>
          </a:solidFill>
          <a:prstDash val="solid"/>
        </a:ln>
        <a:ln w="19050" cap="flat" cmpd="sng" algn="ctr">
          <a:solidFill>
            <a:schemeClr val="phClr"/>
          </a:solidFill>
          <a:prstDash val="solid"/>
        </a:ln>
        <a:ln w="28575" cap="flat" cmpd="sng" algn="ctr">
          <a:solidFill>
            <a:schemeClr val="phClr"/>
          </a:solidFill>
          <a:prstDash val="solid"/>
        </a:ln>
      </a:lnStyleLst>
      <a:effectStyleLst>
        <a:effectStyle>
          <a:effectLst>
            <a:outerShdw blurRad="63500" dist="12700" dir="5400000" sx="102000" sy="102000" rotWithShape="0">
              <a:srgbClr val="000000">
                <a:alpha val="32000"/>
              </a:srgbClr>
            </a:outerShdw>
          </a:effectLst>
        </a:effectStyle>
        <a:effectStyle>
          <a:effectLst>
            <a:outerShdw blurRad="76200" dist="38100" dir="5400000" rotWithShape="0">
              <a:srgbClr val="000000">
                <a:alpha val="60000"/>
              </a:srgbClr>
            </a:outerShdw>
          </a:effectLst>
          <a:scene3d>
            <a:camera prst="orthographicFront">
              <a:rot lat="0" lon="0" rev="0"/>
            </a:camera>
            <a:lightRig rig="glow" dir="tl">
              <a:rot lat="0" lon="0" rev="19800000"/>
            </a:lightRig>
          </a:scene3d>
          <a:sp3d prstMaterial="metal">
            <a:bevelT w="38100" h="38100"/>
          </a:sp3d>
        </a:effectStyle>
        <a:effectStyle>
          <a:effectLst>
            <a:outerShdw blurRad="114300" dist="114300" dir="5400000" rotWithShape="0">
              <a:srgbClr val="000000">
                <a:alpha val="70000"/>
              </a:srgbClr>
            </a:outerShdw>
          </a:effectLst>
          <a:scene3d>
            <a:camera prst="orthographicFront">
              <a:rot lat="0" lon="0" rev="0"/>
            </a:camera>
            <a:lightRig rig="threePt" dir="t">
              <a:rot lat="0" lon="0" rev="19800000"/>
            </a:lightRig>
          </a:scene3d>
          <a:sp3d prstMaterial="plastic">
            <a:bevelT w="50800" h="508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spPr>
      <a:bodyPr lIns="45720" rIns="45720" rtlCol="0" anchor="ctr"/>
      <a:lstStyle>
        <a:defPPr algn="ctr">
          <a:defRPr sz="1600" dirty="0"/>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defRPr dirty="0" err="1" smtClean="0">
            <a:latin typeface="Arial" pitchFamily="34" charset="0"/>
            <a:cs typeface="Arial" pitchFamily="34" charset="0"/>
          </a:defRPr>
        </a:defPPr>
      </a:lst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1FBD013F8FBF0E4DBDB90C52A9CA4C4A" ma:contentTypeVersion="0" ma:contentTypeDescription="Create a new document." ma:contentTypeScope="" ma:versionID="9ff95a236387bceb04e858d8b4ac419a">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Props1.xml><?xml version="1.0" encoding="utf-8"?>
<ds:datastoreItem xmlns:ds="http://schemas.openxmlformats.org/officeDocument/2006/customXml" ds:itemID="{0ECD0403-CD90-47CB-80F2-925AAB77D94E}">
  <ds:schemaRefs>
    <ds:schemaRef ds:uri="http://schemas.microsoft.com/sharepoint/v3/contenttype/forms"/>
  </ds:schemaRefs>
</ds:datastoreItem>
</file>

<file path=customXml/itemProps2.xml><?xml version="1.0" encoding="utf-8"?>
<ds:datastoreItem xmlns:ds="http://schemas.openxmlformats.org/officeDocument/2006/customXml" ds:itemID="{7C4FF636-8B8C-49AD-8DF0-65C8B4CCF2C9}">
  <ds:schemaRefs>
    <ds:schemaRef ds:uri="http://schemas.openxmlformats.org/package/2006/metadata/core-properties"/>
    <ds:schemaRef ds:uri="http://schemas.microsoft.com/office/2006/documentManagement/types"/>
    <ds:schemaRef ds:uri="http://purl.org/dc/elements/1.1/"/>
    <ds:schemaRef ds:uri="http://schemas.microsoft.com/office/2006/metadata/properties"/>
    <ds:schemaRef ds:uri="http://purl.org/dc/terms/"/>
    <ds:schemaRef ds:uri="http://www.w3.org/XML/1998/namespace"/>
    <ds:schemaRef ds:uri="http://purl.org/dc/dcmitype/"/>
  </ds:schemaRefs>
</ds:datastoreItem>
</file>

<file path=customXml/itemProps3.xml><?xml version="1.0" encoding="utf-8"?>
<ds:datastoreItem xmlns:ds="http://schemas.openxmlformats.org/officeDocument/2006/customXml" ds:itemID="{EA91FF2F-150F-4987-B483-9819DF92E26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docProps/app.xml><?xml version="1.0" encoding="utf-8"?>
<Properties xmlns="http://schemas.openxmlformats.org/officeDocument/2006/extended-properties" xmlns:vt="http://schemas.openxmlformats.org/officeDocument/2006/docPropsVTypes">
  <TotalTime>10657</TotalTime>
  <Words>9489</Words>
  <Application>Microsoft Office PowerPoint</Application>
  <PresentationFormat>On-screen Show (4:3)</PresentationFormat>
  <Paragraphs>1650</Paragraphs>
  <Slides>86</Slides>
  <Notes>85</Notes>
  <HiddenSlides>0</HiddenSlides>
  <MMClips>0</MMClips>
  <ScaleCrop>false</ScaleCrop>
  <HeadingPairs>
    <vt:vector size="4" baseType="variant">
      <vt:variant>
        <vt:lpstr>Theme</vt:lpstr>
      </vt:variant>
      <vt:variant>
        <vt:i4>2</vt:i4>
      </vt:variant>
      <vt:variant>
        <vt:lpstr>Slide Titles</vt:lpstr>
      </vt:variant>
      <vt:variant>
        <vt:i4>86</vt:i4>
      </vt:variant>
    </vt:vector>
  </HeadingPairs>
  <TitlesOfParts>
    <vt:vector size="88" baseType="lpstr">
      <vt:lpstr>OPTUM_2010_Full</vt:lpstr>
      <vt:lpstr>1_OPTUM_2010_Full</vt:lpstr>
      <vt:lpstr>Agile MBOs</vt:lpstr>
      <vt:lpstr>OSAM Reporting Hub - OptumRx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Let us understand the “Why”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Capability Assessment </vt:lpstr>
      <vt:lpstr>Capability Assessment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Code Quality Configuration and Mapping with SonarQube</vt:lpstr>
      <vt:lpstr>Code Quality Configuration and Mapping with SonarQube</vt:lpstr>
      <vt:lpstr>Code Quality Configuration and Mapping with SonarQube</vt:lpstr>
      <vt:lpstr>Code Quality Configuration and Mapping with SonarQube</vt:lpstr>
      <vt:lpstr>Code Quality Hub Reporting: Sonar Adoption</vt:lpstr>
      <vt:lpstr>Code Quality Hub Reporting: Sonar Adoption</vt:lpstr>
      <vt:lpstr>Code Quality Configuration and Mapping with SonarQube</vt:lpstr>
      <vt:lpstr>Appendix</vt:lpstr>
      <vt:lpstr>Code Quality Hub Reporting: Quality Gate Target</vt:lpstr>
      <vt:lpstr>Code Quality Terminology and Operational Constructs</vt:lpstr>
      <vt:lpstr>Code Quality Understanding Code Quality Goals</vt:lpstr>
      <vt:lpstr>Code Quality Troubleshooting Tips</vt:lpstr>
      <vt:lpstr>Code Quality Troubleshooting Tips</vt:lpstr>
      <vt:lpstr>PowerPoint Presentation</vt:lpstr>
      <vt:lpstr>PowerPoint Presentation</vt:lpstr>
      <vt:lpstr>PowerPoint Presentation</vt:lpstr>
      <vt:lpstr>PowerPoint Presentation</vt:lpstr>
      <vt:lpstr>PowerPoint Presentation</vt:lpstr>
      <vt:lpstr>Customer Defect Leakage Report Visualization</vt:lpstr>
      <vt:lpstr>Customer Defect Leakage Reading the Report Visualization</vt:lpstr>
      <vt:lpstr>Customer Defect Leakage Reading the Report Visualization-Continue’d</vt:lpstr>
      <vt:lpstr>Customer Defect Leakage Reading the Report Visualization</vt:lpstr>
      <vt:lpstr>Customer Defect Leakage Trouble Shooting Tips  </vt:lpstr>
      <vt:lpstr>Customer Defect Leakage Trouble Shooting Tips - Example  </vt:lpstr>
      <vt:lpstr>Appendix</vt:lpstr>
    </vt:vector>
  </TitlesOfParts>
  <Company>UnitedHealth Group</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Engineering Methods: Rational</dc:title>
  <dc:creator>Sharapova, Margot</dc:creator>
  <cp:lastModifiedBy>Kesavan, Sathya Swaroop</cp:lastModifiedBy>
  <cp:revision>1197</cp:revision>
  <cp:lastPrinted>2017-09-25T13:42:59Z</cp:lastPrinted>
  <dcterms:created xsi:type="dcterms:W3CDTF">2016-07-08T14:03:56Z</dcterms:created>
  <dcterms:modified xsi:type="dcterms:W3CDTF">2018-04-19T20:54:26Z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0x0101001FBD013F8FBF0E4DBDB90C52A9CA4C4A</vt:lpwstr>
  </property>
</Properties>
</file>